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75" r:id="rId4"/>
    <p:sldId id="258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306" r:id="rId14"/>
    <p:sldId id="307" r:id="rId15"/>
    <p:sldId id="299" r:id="rId16"/>
    <p:sldId id="301" r:id="rId17"/>
    <p:sldId id="300" r:id="rId18"/>
    <p:sldId id="302" r:id="rId19"/>
    <p:sldId id="303" r:id="rId20"/>
    <p:sldId id="304" r:id="rId21"/>
    <p:sldId id="305" r:id="rId22"/>
    <p:sldId id="296" r:id="rId23"/>
    <p:sldId id="308" r:id="rId24"/>
    <p:sldId id="297" r:id="rId25"/>
  </p:sldIdLst>
  <p:sldSz cx="9144000" cy="6858000" type="screen4x3"/>
  <p:notesSz cx="6797675" cy="987425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8F8F8"/>
    <a:srgbClr val="CC3300"/>
    <a:srgbClr val="66CCFF"/>
    <a:srgbClr val="006699"/>
    <a:srgbClr val="006666"/>
    <a:srgbClr val="336699"/>
    <a:srgbClr val="00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52" d="100"/>
          <a:sy n="52" d="100"/>
        </p:scale>
        <p:origin x="-90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AAA21A-1C1B-4761-84B3-BE2046F3D9C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191250" y="5876925"/>
            <a:ext cx="2952750" cy="981075"/>
          </a:xfrm>
          <a:prstGeom prst="triangle">
            <a:avLst>
              <a:gd name="adj" fmla="val 34204"/>
            </a:avLst>
          </a:prstGeom>
          <a:gradFill rotWithShape="1">
            <a:gsLst>
              <a:gs pos="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6551613" y="6113463"/>
            <a:ext cx="2476500" cy="744537"/>
          </a:xfrm>
          <a:prstGeom prst="triangle">
            <a:avLst>
              <a:gd name="adj" fmla="val 34204"/>
            </a:avLst>
          </a:prstGeom>
          <a:solidFill>
            <a:srgbClr val="B2B2B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79388" y="981075"/>
            <a:ext cx="8785225" cy="0"/>
          </a:xfrm>
          <a:prstGeom prst="line">
            <a:avLst/>
          </a:prstGeom>
          <a:noFill/>
          <a:ln w="38100" cap="sq" cmpd="dbl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235825" y="649128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pt-PT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7885113" y="6553200"/>
            <a:ext cx="504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A995EFD9-092A-4325-8602-4E960D660685}" type="slidenum">
              <a:rPr lang="pt-PT" sz="1400" b="1">
                <a:solidFill>
                  <a:srgbClr val="4D4D4D"/>
                </a:solidFill>
              </a:rPr>
              <a:pPr>
                <a:spcBef>
                  <a:spcPct val="50000"/>
                </a:spcBef>
                <a:defRPr/>
              </a:pPr>
              <a:t>‹nº›</a:t>
            </a:fld>
            <a:endParaRPr lang="pt-PT" sz="1400" b="1">
              <a:solidFill>
                <a:srgbClr val="4D4D4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a.p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p0.blogger.com/_IDQKk7xQ6m4/RlRKAeNBhrI/AAAAAAAAAkQ/t31d1TJ443Y/s400/Euro.jpg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umare.com.br/noticias/fotos/foto_5355.jp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gaep.gov.pt/eng/index.cfm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13"/>
          <p:cNvSpPr>
            <a:spLocks noChangeArrowheads="1" noChangeShapeType="1" noTextEdit="1"/>
          </p:cNvSpPr>
          <p:nvPr/>
        </p:nvSpPr>
        <p:spPr bwMode="auto">
          <a:xfrm>
            <a:off x="500063" y="1428750"/>
            <a:ext cx="8032750" cy="2144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29"/>
              </a:avLst>
            </a:prstTxWarp>
          </a:bodyPr>
          <a:lstStyle/>
          <a:p>
            <a:pPr algn="r"/>
            <a:r>
              <a:rPr lang="en-US" sz="2000" kern="10" dirty="0" smtClean="0">
                <a:ln w="9525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99CC"/>
                    </a:gs>
                    <a:gs pos="100000">
                      <a:srgbClr val="00475E"/>
                    </a:gs>
                  </a:gsLst>
                  <a:lin ang="5400000" scaled="1"/>
                </a:gradFill>
                <a:latin typeface="Arial Black"/>
              </a:rPr>
              <a:t>Evaluation </a:t>
            </a:r>
            <a:r>
              <a:rPr lang="en-US" sz="2000" kern="10" dirty="0">
                <a:ln w="9525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99CC"/>
                    </a:gs>
                    <a:gs pos="100000">
                      <a:srgbClr val="00475E"/>
                    </a:gs>
                  </a:gsLst>
                  <a:lin ang="5400000" scaled="1"/>
                </a:gradFill>
                <a:latin typeface="Arial Black"/>
              </a:rPr>
              <a:t>of Portuguese </a:t>
            </a:r>
          </a:p>
          <a:p>
            <a:pPr algn="r"/>
            <a:r>
              <a:rPr lang="en-US" sz="2000" kern="10" dirty="0">
                <a:ln w="9525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99CC"/>
                    </a:gs>
                    <a:gs pos="100000">
                      <a:srgbClr val="00475E"/>
                    </a:gs>
                  </a:gsLst>
                  <a:lin ang="5400000" scaled="1"/>
                </a:gradFill>
                <a:latin typeface="Arial Black"/>
              </a:rPr>
              <a:t>Public Administration – </a:t>
            </a:r>
          </a:p>
          <a:p>
            <a:pPr algn="r"/>
            <a:r>
              <a:rPr lang="en-US" sz="2000" kern="10" dirty="0">
                <a:ln w="9525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99CC"/>
                    </a:gs>
                    <a:gs pos="100000">
                      <a:srgbClr val="00475E"/>
                    </a:gs>
                  </a:gsLst>
                  <a:lin ang="5400000" scaled="1"/>
                </a:gradFill>
                <a:latin typeface="Arial Black"/>
              </a:rPr>
              <a:t>Institutions, managers and workers </a:t>
            </a:r>
            <a:endParaRPr lang="pt-PT" sz="2000" kern="10" dirty="0">
              <a:ln w="9525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99CC"/>
                  </a:gs>
                  <a:gs pos="100000">
                    <a:srgbClr val="00475E"/>
                  </a:gs>
                </a:gsLst>
                <a:lin ang="5400000" scaled="1"/>
              </a:gradFill>
              <a:latin typeface="Arial Black"/>
            </a:endParaRPr>
          </a:p>
        </p:txBody>
      </p:sp>
      <p:pic>
        <p:nvPicPr>
          <p:cNvPr id="2051" name="Picture 14" descr="Logotipo do Instituto Nacional de Administração, I.P.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60350"/>
            <a:ext cx="1747838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16"/>
          <p:cNvSpPr>
            <a:spLocks noChangeArrowheads="1" noChangeShapeType="1" noTextEdit="1"/>
          </p:cNvSpPr>
          <p:nvPr/>
        </p:nvSpPr>
        <p:spPr bwMode="auto">
          <a:xfrm>
            <a:off x="6877050" y="5229225"/>
            <a:ext cx="144145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2400" i="1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latin typeface="Arial Black"/>
              </a:rPr>
              <a:t>Helena Rato</a:t>
            </a:r>
          </a:p>
        </p:txBody>
      </p:sp>
      <p:sp>
        <p:nvSpPr>
          <p:cNvPr id="2054" name="Text Box 17"/>
          <p:cNvSpPr txBox="1">
            <a:spLocks noChangeArrowheads="1"/>
          </p:cNvSpPr>
          <p:nvPr/>
        </p:nvSpPr>
        <p:spPr bwMode="auto">
          <a:xfrm>
            <a:off x="4067175" y="333375"/>
            <a:ext cx="4752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PT" sz="1400" b="1" i="1">
                <a:solidFill>
                  <a:srgbClr val="0099CC"/>
                </a:solidFill>
              </a:rPr>
              <a:t>Bulgaria </a:t>
            </a:r>
            <a:r>
              <a:rPr lang="en-GB" sz="1400" b="1" i="1">
                <a:solidFill>
                  <a:srgbClr val="0099CC"/>
                </a:solidFill>
              </a:rPr>
              <a:t>Delegation</a:t>
            </a:r>
          </a:p>
        </p:txBody>
      </p:sp>
      <p:pic>
        <p:nvPicPr>
          <p:cNvPr id="3087" name="Picture 15" descr="Logo_emIC_min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7521" y="4595335"/>
            <a:ext cx="2375843" cy="814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5867400" y="4076700"/>
            <a:ext cx="245903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99CC"/>
                    </a:gs>
                    <a:gs pos="100000">
                      <a:srgbClr val="006699"/>
                    </a:gs>
                  </a:gsLst>
                  <a:lin ang="5400000" scaled="1"/>
                </a:gradFill>
                <a:latin typeface="Arial Black"/>
              </a:rPr>
              <a:t>02 December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642938" y="500063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BSC panel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214313" y="2000250"/>
            <a:ext cx="8786812" cy="2286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en-GB" sz="1400"/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285750" y="2071688"/>
            <a:ext cx="16430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rgbClr val="0099CC"/>
                </a:solidFill>
              </a:rPr>
              <a:t>Perspectives</a:t>
            </a:r>
          </a:p>
          <a:p>
            <a:pPr algn="ctr">
              <a:spcBef>
                <a:spcPct val="50000"/>
              </a:spcBef>
            </a:pPr>
            <a:endParaRPr lang="en-GB" sz="1400" b="1">
              <a:solidFill>
                <a:srgbClr val="0099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(strategic dimensions of performance)</a:t>
            </a:r>
          </a:p>
        </p:txBody>
      </p:sp>
      <p:sp>
        <p:nvSpPr>
          <p:cNvPr id="11271" name="Text Box 11"/>
          <p:cNvSpPr txBox="1">
            <a:spLocks noChangeArrowheads="1"/>
          </p:cNvSpPr>
          <p:nvPr/>
        </p:nvSpPr>
        <p:spPr bwMode="auto">
          <a:xfrm>
            <a:off x="1785938" y="2071688"/>
            <a:ext cx="157162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rgbClr val="0099CC"/>
                </a:solidFill>
              </a:rPr>
              <a:t>Objectives</a:t>
            </a:r>
          </a:p>
          <a:p>
            <a:pPr algn="ctr">
              <a:spcBef>
                <a:spcPct val="50000"/>
              </a:spcBef>
            </a:pPr>
            <a:endParaRPr lang="en-GB" sz="1400">
              <a:solidFill>
                <a:srgbClr val="0099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(what results I want to achieve)</a:t>
            </a:r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3214688" y="2071688"/>
            <a:ext cx="15716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rgbClr val="0099CC"/>
                </a:solidFill>
              </a:rPr>
              <a:t>Indicators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(how to evaluate)</a:t>
            </a:r>
          </a:p>
          <a:p>
            <a:pPr algn="ctr">
              <a:spcBef>
                <a:spcPct val="50000"/>
              </a:spcBef>
            </a:pPr>
            <a:endParaRPr lang="en-GB" sz="1400">
              <a:solidFill>
                <a:srgbClr val="0099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Outputs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Outcomes</a:t>
            </a:r>
          </a:p>
        </p:txBody>
      </p:sp>
      <p:sp>
        <p:nvSpPr>
          <p:cNvPr id="11273" name="Text Box 13"/>
          <p:cNvSpPr txBox="1">
            <a:spLocks noChangeArrowheads="1"/>
          </p:cNvSpPr>
          <p:nvPr/>
        </p:nvSpPr>
        <p:spPr bwMode="auto">
          <a:xfrm>
            <a:off x="4714875" y="2071688"/>
            <a:ext cx="28575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rgbClr val="0099CC"/>
                </a:solidFill>
              </a:rPr>
              <a:t>Targets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(objectives values)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6215063" y="3000375"/>
            <a:ext cx="142875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Improvement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(better performance)</a:t>
            </a:r>
          </a:p>
        </p:txBody>
      </p:sp>
      <p:cxnSp>
        <p:nvCxnSpPr>
          <p:cNvPr id="15" name="Conexão recta 14"/>
          <p:cNvCxnSpPr/>
          <p:nvPr/>
        </p:nvCxnSpPr>
        <p:spPr>
          <a:xfrm rot="5400000">
            <a:off x="715169" y="3142456"/>
            <a:ext cx="2286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15"/>
          <p:cNvCxnSpPr/>
          <p:nvPr/>
        </p:nvCxnSpPr>
        <p:spPr>
          <a:xfrm rot="5400000">
            <a:off x="2143919" y="3142456"/>
            <a:ext cx="2286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 rot="5400000">
            <a:off x="3572669" y="3142456"/>
            <a:ext cx="2286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recta 17"/>
          <p:cNvCxnSpPr/>
          <p:nvPr/>
        </p:nvCxnSpPr>
        <p:spPr>
          <a:xfrm rot="5400000">
            <a:off x="6501607" y="3142456"/>
            <a:ext cx="2286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cta 19"/>
          <p:cNvCxnSpPr/>
          <p:nvPr/>
        </p:nvCxnSpPr>
        <p:spPr>
          <a:xfrm>
            <a:off x="3286125" y="2857500"/>
            <a:ext cx="435768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0" name="Text Box 12"/>
          <p:cNvSpPr txBox="1">
            <a:spLocks noChangeArrowheads="1"/>
          </p:cNvSpPr>
          <p:nvPr/>
        </p:nvSpPr>
        <p:spPr bwMode="auto">
          <a:xfrm>
            <a:off x="4714875" y="3000375"/>
            <a:ext cx="142875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Status quo</a:t>
            </a: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(I keep the performance)</a:t>
            </a:r>
          </a:p>
        </p:txBody>
      </p:sp>
      <p:sp>
        <p:nvSpPr>
          <p:cNvPr id="11281" name="Text Box 9"/>
          <p:cNvSpPr txBox="1">
            <a:spLocks noChangeArrowheads="1"/>
          </p:cNvSpPr>
          <p:nvPr/>
        </p:nvSpPr>
        <p:spPr bwMode="auto">
          <a:xfrm>
            <a:off x="7643813" y="2071688"/>
            <a:ext cx="135731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rgbClr val="0099CC"/>
                </a:solidFill>
              </a:rPr>
              <a:t>Initiatives</a:t>
            </a:r>
          </a:p>
          <a:p>
            <a:pPr algn="ctr">
              <a:spcBef>
                <a:spcPct val="50000"/>
              </a:spcBef>
            </a:pPr>
            <a:endParaRPr lang="en-GB" sz="1400" b="1">
              <a:solidFill>
                <a:srgbClr val="0099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400">
                <a:solidFill>
                  <a:srgbClr val="0099CC"/>
                </a:solidFill>
              </a:rPr>
              <a:t>What I have to do </a:t>
            </a:r>
          </a:p>
        </p:txBody>
      </p:sp>
      <p:cxnSp>
        <p:nvCxnSpPr>
          <p:cNvPr id="26" name="Conexão recta 25"/>
          <p:cNvCxnSpPr/>
          <p:nvPr/>
        </p:nvCxnSpPr>
        <p:spPr>
          <a:xfrm rot="5400000">
            <a:off x="5500688" y="3571875"/>
            <a:ext cx="1430338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How to define strategic objectives for the Institution</a:t>
            </a:r>
          </a:p>
        </p:txBody>
      </p:sp>
      <p:sp>
        <p:nvSpPr>
          <p:cNvPr id="12291" name="Oval 6"/>
          <p:cNvSpPr>
            <a:spLocks noChangeArrowheads="1"/>
          </p:cNvSpPr>
          <p:nvPr/>
        </p:nvSpPr>
        <p:spPr bwMode="auto">
          <a:xfrm>
            <a:off x="179388" y="1341438"/>
            <a:ext cx="2447925" cy="1871662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 b="1" i="1">
                <a:solidFill>
                  <a:srgbClr val="DDDDDD"/>
                </a:solidFill>
              </a:rPr>
              <a:t>Where I am?</a:t>
            </a:r>
            <a:r>
              <a:rPr lang="en-GB" sz="1600" b="1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en-GB" sz="1400" b="1">
                <a:solidFill>
                  <a:srgbClr val="DDDDDD"/>
                </a:solidFill>
              </a:rPr>
              <a:t>Mission</a:t>
            </a:r>
          </a:p>
          <a:p>
            <a:pPr algn="ctr">
              <a:defRPr/>
            </a:pPr>
            <a:r>
              <a:rPr lang="en-GB" sz="1400" b="1">
                <a:solidFill>
                  <a:srgbClr val="DDDDDD"/>
                </a:solidFill>
              </a:rPr>
              <a:t>What I'm doing </a:t>
            </a:r>
          </a:p>
          <a:p>
            <a:pPr algn="ctr">
              <a:defRPr/>
            </a:pPr>
            <a:r>
              <a:rPr lang="en-GB" sz="1400" b="1">
                <a:solidFill>
                  <a:srgbClr val="DDDDDD"/>
                </a:solidFill>
              </a:rPr>
              <a:t>Who are my clients</a:t>
            </a:r>
          </a:p>
          <a:p>
            <a:pPr algn="ctr">
              <a:defRPr/>
            </a:pPr>
            <a:r>
              <a:rPr lang="en-GB" sz="1400" b="1">
                <a:solidFill>
                  <a:srgbClr val="DDDDDD"/>
                </a:solidFill>
              </a:rPr>
              <a:t>Available resources</a:t>
            </a:r>
          </a:p>
        </p:txBody>
      </p:sp>
      <p:sp>
        <p:nvSpPr>
          <p:cNvPr id="12292" name="Oval 7"/>
          <p:cNvSpPr>
            <a:spLocks noChangeArrowheads="1"/>
          </p:cNvSpPr>
          <p:nvPr/>
        </p:nvSpPr>
        <p:spPr bwMode="auto">
          <a:xfrm>
            <a:off x="6659563" y="1557338"/>
            <a:ext cx="2305050" cy="1582737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 b="1" i="1">
                <a:solidFill>
                  <a:srgbClr val="DDDDDD"/>
                </a:solidFill>
              </a:rPr>
              <a:t>Where I want to go?</a:t>
            </a:r>
          </a:p>
          <a:p>
            <a:pPr algn="ctr">
              <a:defRPr/>
            </a:pPr>
            <a:endParaRPr lang="en-GB" sz="1600" b="1" i="1">
              <a:solidFill>
                <a:srgbClr val="DDDDDD"/>
              </a:solidFill>
            </a:endParaRPr>
          </a:p>
          <a:p>
            <a:pPr algn="ctr">
              <a:defRPr/>
            </a:pPr>
            <a:r>
              <a:rPr lang="en-GB" sz="1400" b="1">
                <a:solidFill>
                  <a:srgbClr val="DDDDDD"/>
                </a:solidFill>
              </a:rPr>
              <a:t>Strategic objectives</a:t>
            </a:r>
          </a:p>
        </p:txBody>
      </p:sp>
      <p:sp>
        <p:nvSpPr>
          <p:cNvPr id="12293" name="Oval 8"/>
          <p:cNvSpPr>
            <a:spLocks noChangeArrowheads="1"/>
          </p:cNvSpPr>
          <p:nvPr/>
        </p:nvSpPr>
        <p:spPr bwMode="auto">
          <a:xfrm>
            <a:off x="3563938" y="4797425"/>
            <a:ext cx="2447925" cy="1728788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 b="1" i="1">
                <a:solidFill>
                  <a:srgbClr val="DDDDDD"/>
                </a:solidFill>
              </a:rPr>
              <a:t>What I have to do?</a:t>
            </a:r>
          </a:p>
          <a:p>
            <a:pPr algn="ctr">
              <a:defRPr/>
            </a:pPr>
            <a:r>
              <a:rPr lang="en-GB" sz="1400" b="1">
                <a:solidFill>
                  <a:srgbClr val="DDDDDD"/>
                </a:solidFill>
              </a:rPr>
              <a:t>Processes</a:t>
            </a:r>
          </a:p>
          <a:p>
            <a:pPr algn="ctr">
              <a:defRPr/>
            </a:pPr>
            <a:r>
              <a:rPr lang="en-GB" sz="1400" b="1">
                <a:solidFill>
                  <a:srgbClr val="DDDDDD"/>
                </a:solidFill>
              </a:rPr>
              <a:t>Resources</a:t>
            </a:r>
          </a:p>
          <a:p>
            <a:pPr algn="ctr">
              <a:defRPr/>
            </a:pPr>
            <a:r>
              <a:rPr lang="en-GB" sz="1400" b="1">
                <a:solidFill>
                  <a:srgbClr val="DDDDDD"/>
                </a:solidFill>
              </a:rPr>
              <a:t>Products</a:t>
            </a:r>
          </a:p>
        </p:txBody>
      </p:sp>
      <p:sp>
        <p:nvSpPr>
          <p:cNvPr id="12294" name="_s1028"/>
          <p:cNvSpPr>
            <a:spLocks noChangeArrowheads="1" noTextEdit="1"/>
          </p:cNvSpPr>
          <p:nvPr/>
        </p:nvSpPr>
        <p:spPr bwMode="auto">
          <a:xfrm>
            <a:off x="1331913" y="1412875"/>
            <a:ext cx="6480175" cy="2376488"/>
          </a:xfrm>
          <a:custGeom>
            <a:avLst/>
            <a:gdLst>
              <a:gd name="T0" fmla="*/ 2949680 w 21600"/>
              <a:gd name="T1" fmla="*/ 4731 h 21600"/>
              <a:gd name="T2" fmla="*/ 1123230 w 21600"/>
              <a:gd name="T3" fmla="*/ 372977 h 21600"/>
              <a:gd name="T4" fmla="*/ 2980281 w 21600"/>
              <a:gd name="T5" fmla="*/ 129497 h 21600"/>
              <a:gd name="T6" fmla="*/ 5464648 w 21600"/>
              <a:gd name="T7" fmla="*/ -52921 h 21600"/>
              <a:gd name="T8" fmla="*/ 5746055 w 21600"/>
              <a:gd name="T9" fmla="*/ 445261 h 21600"/>
              <a:gd name="T10" fmla="*/ 4387018 w 21600"/>
              <a:gd name="T11" fmla="*/ 54824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106" y="2727"/>
                </a:moveTo>
                <a:cubicBezTo>
                  <a:pt x="14530" y="1691"/>
                  <a:pt x="12686" y="1139"/>
                  <a:pt x="10800" y="1139"/>
                </a:cubicBezTo>
                <a:cubicBezTo>
                  <a:pt x="8319" y="1138"/>
                  <a:pt x="5934" y="2093"/>
                  <a:pt x="4137" y="3803"/>
                </a:cubicBezTo>
                <a:lnTo>
                  <a:pt x="3352" y="2978"/>
                </a:lnTo>
                <a:cubicBezTo>
                  <a:pt x="5360" y="1066"/>
                  <a:pt x="8027" y="-1"/>
                  <a:pt x="10800" y="0"/>
                </a:cubicBezTo>
                <a:cubicBezTo>
                  <a:pt x="12908" y="0"/>
                  <a:pt x="14970" y="617"/>
                  <a:pt x="16732" y="1775"/>
                </a:cubicBezTo>
                <a:lnTo>
                  <a:pt x="18215" y="-481"/>
                </a:lnTo>
                <a:lnTo>
                  <a:pt x="19153" y="4047"/>
                </a:lnTo>
                <a:lnTo>
                  <a:pt x="14623" y="4983"/>
                </a:lnTo>
                <a:lnTo>
                  <a:pt x="16106" y="2727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12301" name="Text Box 11"/>
          <p:cNvSpPr txBox="1">
            <a:spLocks noChangeArrowheads="1"/>
          </p:cNvSpPr>
          <p:nvPr/>
        </p:nvSpPr>
        <p:spPr bwMode="auto">
          <a:xfrm rot="-2649463">
            <a:off x="6134100" y="4224338"/>
            <a:ext cx="26765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  <a:latin typeface="Verdana" pitchFamily="34" charset="0"/>
              </a:rPr>
              <a:t>Strategic proceedings</a:t>
            </a:r>
          </a:p>
          <a:p>
            <a:pPr algn="ctr">
              <a:spcBef>
                <a:spcPct val="50000"/>
              </a:spcBef>
            </a:pPr>
            <a:endParaRPr lang="en-GB" b="1">
              <a:solidFill>
                <a:schemeClr val="bg2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2"/>
                </a:solidFill>
                <a:latin typeface="Verdana" pitchFamily="34" charset="0"/>
              </a:rPr>
              <a:t>Initiatives focus</a:t>
            </a:r>
          </a:p>
        </p:txBody>
      </p:sp>
      <p:sp>
        <p:nvSpPr>
          <p:cNvPr id="12296" name="_s1028"/>
          <p:cNvSpPr>
            <a:spLocks noChangeArrowheads="1" noTextEdit="1"/>
          </p:cNvSpPr>
          <p:nvPr/>
        </p:nvSpPr>
        <p:spPr bwMode="auto">
          <a:xfrm rot="5943521" flipV="1">
            <a:off x="540543" y="1627982"/>
            <a:ext cx="4678363" cy="3816350"/>
          </a:xfrm>
          <a:custGeom>
            <a:avLst/>
            <a:gdLst>
              <a:gd name="T0" fmla="*/ 4215075 w 21600"/>
              <a:gd name="T1" fmla="*/ 768217 h 21600"/>
              <a:gd name="T2" fmla="*/ 2244098 w 21600"/>
              <a:gd name="T3" fmla="*/ 74914 h 21600"/>
              <a:gd name="T4" fmla="*/ 4070826 w 21600"/>
              <a:gd name="T5" fmla="*/ 855675 h 21600"/>
              <a:gd name="T6" fmla="*/ 5102881 w 21600"/>
              <a:gd name="T7" fmla="*/ 2686816 h 21600"/>
              <a:gd name="T8" fmla="*/ 4244748 w 21600"/>
              <a:gd name="T9" fmla="*/ 3027285 h 21600"/>
              <a:gd name="T10" fmla="*/ 3827378 w 21600"/>
              <a:gd name="T11" fmla="*/ 232744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223" y="14054"/>
                </a:moveTo>
                <a:cubicBezTo>
                  <a:pt x="20585" y="13007"/>
                  <a:pt x="20770" y="11907"/>
                  <a:pt x="20770" y="10800"/>
                </a:cubicBezTo>
                <a:cubicBezTo>
                  <a:pt x="20770" y="5293"/>
                  <a:pt x="16306" y="830"/>
                  <a:pt x="10800" y="830"/>
                </a:cubicBezTo>
                <a:cubicBezTo>
                  <a:pt x="10659" y="829"/>
                  <a:pt x="10519" y="832"/>
                  <a:pt x="10378" y="838"/>
                </a:cubicBezTo>
                <a:lnTo>
                  <a:pt x="10343" y="9"/>
                </a:lnTo>
                <a:cubicBezTo>
                  <a:pt x="10495" y="3"/>
                  <a:pt x="10647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000"/>
                  <a:pt x="21400" y="13191"/>
                  <a:pt x="21008" y="14325"/>
                </a:cubicBezTo>
                <a:lnTo>
                  <a:pt x="23560" y="15207"/>
                </a:lnTo>
                <a:lnTo>
                  <a:pt x="19598" y="17134"/>
                </a:lnTo>
                <a:lnTo>
                  <a:pt x="17671" y="13173"/>
                </a:lnTo>
                <a:lnTo>
                  <a:pt x="20223" y="14054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12303" name="Text Box 13"/>
          <p:cNvSpPr txBox="1">
            <a:spLocks noChangeArrowheads="1"/>
          </p:cNvSpPr>
          <p:nvPr/>
        </p:nvSpPr>
        <p:spPr bwMode="auto">
          <a:xfrm rot="3227645">
            <a:off x="-133350" y="4038601"/>
            <a:ext cx="31972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solidFill>
                  <a:schemeClr val="bg2"/>
                </a:solidFill>
                <a:latin typeface="Verdana" pitchFamily="34" charset="0"/>
              </a:rPr>
              <a:t>Strategic </a:t>
            </a:r>
          </a:p>
          <a:p>
            <a:pPr algn="ctr"/>
            <a:r>
              <a:rPr lang="en-GB" b="1">
                <a:solidFill>
                  <a:schemeClr val="bg2"/>
                </a:solidFill>
                <a:latin typeface="Verdana" pitchFamily="34" charset="0"/>
              </a:rPr>
              <a:t>formulation</a:t>
            </a:r>
          </a:p>
          <a:p>
            <a:pPr algn="ctr"/>
            <a:endParaRPr lang="en-GB" b="1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endParaRPr lang="en-GB" b="1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r>
              <a:rPr lang="en-GB">
                <a:solidFill>
                  <a:schemeClr val="bg2"/>
                </a:solidFill>
                <a:latin typeface="Verdana" pitchFamily="34" charset="0"/>
              </a:rPr>
              <a:t>Perspectives focus</a:t>
            </a:r>
          </a:p>
          <a:p>
            <a:pPr algn="ctr"/>
            <a:endParaRPr lang="en-GB" b="1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2304" name="Text Box 14"/>
          <p:cNvSpPr txBox="1">
            <a:spLocks noChangeArrowheads="1"/>
          </p:cNvSpPr>
          <p:nvPr/>
        </p:nvSpPr>
        <p:spPr bwMode="auto">
          <a:xfrm>
            <a:off x="3203575" y="1125538"/>
            <a:ext cx="2520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Vision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Government guidelines</a:t>
            </a:r>
          </a:p>
        </p:txBody>
      </p:sp>
      <p:sp>
        <p:nvSpPr>
          <p:cNvPr id="12305" name="Text Box 15"/>
          <p:cNvSpPr txBox="1">
            <a:spLocks noChangeArrowheads="1"/>
          </p:cNvSpPr>
          <p:nvPr/>
        </p:nvSpPr>
        <p:spPr bwMode="auto">
          <a:xfrm>
            <a:off x="900113" y="1268413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DDDDDD"/>
                </a:solidFill>
              </a:rPr>
              <a:t>A</a:t>
            </a:r>
          </a:p>
        </p:txBody>
      </p:sp>
      <p:sp>
        <p:nvSpPr>
          <p:cNvPr id="12306" name="Text Box 16"/>
          <p:cNvSpPr txBox="1">
            <a:spLocks noChangeArrowheads="1"/>
          </p:cNvSpPr>
          <p:nvPr/>
        </p:nvSpPr>
        <p:spPr bwMode="auto">
          <a:xfrm>
            <a:off x="7308850" y="1484313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DDDDDD"/>
                </a:solidFill>
              </a:rPr>
              <a:t>B</a:t>
            </a:r>
          </a:p>
        </p:txBody>
      </p:sp>
      <p:sp>
        <p:nvSpPr>
          <p:cNvPr id="12307" name="Text Box 17"/>
          <p:cNvSpPr txBox="1">
            <a:spLocks noChangeArrowheads="1"/>
          </p:cNvSpPr>
          <p:nvPr/>
        </p:nvSpPr>
        <p:spPr bwMode="auto">
          <a:xfrm>
            <a:off x="4284663" y="4868863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solidFill>
                  <a:srgbClr val="DDDDDD"/>
                </a:solidFill>
                <a:latin typeface="Verdana" pitchFamily="34" charset="0"/>
              </a:rPr>
              <a:t>C</a:t>
            </a:r>
            <a:endParaRPr lang="en-GB" sz="2400">
              <a:solidFill>
                <a:srgbClr val="DDDDDD"/>
              </a:solidFill>
              <a:latin typeface="Verdana" pitchFamily="34" charset="0"/>
            </a:endParaRPr>
          </a:p>
        </p:txBody>
      </p:sp>
      <p:sp>
        <p:nvSpPr>
          <p:cNvPr id="12308" name="AutoShape 18"/>
          <p:cNvSpPr>
            <a:spLocks noChangeArrowheads="1"/>
          </p:cNvSpPr>
          <p:nvPr/>
        </p:nvSpPr>
        <p:spPr bwMode="auto">
          <a:xfrm>
            <a:off x="4500563" y="4005263"/>
            <a:ext cx="430212" cy="792162"/>
          </a:xfrm>
          <a:prstGeom prst="downArrow">
            <a:avLst>
              <a:gd name="adj1" fmla="val 50000"/>
              <a:gd name="adj2" fmla="val 4603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3924300" y="3284538"/>
            <a:ext cx="1582738" cy="7191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en-GB" sz="1600" b="1">
                <a:solidFill>
                  <a:srgbClr val="0099CC"/>
                </a:solidFill>
              </a:rPr>
              <a:t>SWOT analysis</a:t>
            </a:r>
            <a:endParaRPr lang="en-GB" sz="1400" b="1">
              <a:solidFill>
                <a:srgbClr val="0099CC"/>
              </a:solidFill>
            </a:endParaRPr>
          </a:p>
        </p:txBody>
      </p:sp>
      <p:sp>
        <p:nvSpPr>
          <p:cNvPr id="3" name="_s1028"/>
          <p:cNvSpPr>
            <a:spLocks noChangeArrowheads="1" noTextEdit="1"/>
          </p:cNvSpPr>
          <p:nvPr/>
        </p:nvSpPr>
        <p:spPr bwMode="auto">
          <a:xfrm rot="21175201" flipV="1">
            <a:off x="3398838" y="2657475"/>
            <a:ext cx="5062537" cy="3217863"/>
          </a:xfrm>
          <a:custGeom>
            <a:avLst/>
            <a:gdLst>
              <a:gd name="T0" fmla="*/ 4632222 w 21600"/>
              <a:gd name="T1" fmla="*/ 711654 h 21600"/>
              <a:gd name="T2" fmla="*/ 2406815 w 21600"/>
              <a:gd name="T3" fmla="*/ 88193 h 21600"/>
              <a:gd name="T4" fmla="*/ 4406751 w 21600"/>
              <a:gd name="T5" fmla="*/ 807892 h 21600"/>
              <a:gd name="T6" fmla="*/ 5394180 w 21600"/>
              <a:gd name="T7" fmla="*/ 2464943 h 21600"/>
              <a:gd name="T8" fmla="*/ 4371595 w 21600"/>
              <a:gd name="T9" fmla="*/ 2699132 h 21600"/>
              <a:gd name="T10" fmla="*/ 4003155 w 21600"/>
              <a:gd name="T11" fmla="*/ 204900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523" y="14903"/>
                </a:moveTo>
                <a:cubicBezTo>
                  <a:pt x="20127" y="13620"/>
                  <a:pt x="20441" y="12218"/>
                  <a:pt x="20441" y="10800"/>
                </a:cubicBezTo>
                <a:cubicBezTo>
                  <a:pt x="20441" y="5475"/>
                  <a:pt x="16124" y="1159"/>
                  <a:pt x="10800" y="1159"/>
                </a:cubicBezTo>
                <a:cubicBezTo>
                  <a:pt x="10632" y="1158"/>
                  <a:pt x="10465" y="1163"/>
                  <a:pt x="10299" y="1172"/>
                </a:cubicBezTo>
                <a:lnTo>
                  <a:pt x="10239" y="14"/>
                </a:lnTo>
                <a:cubicBezTo>
                  <a:pt x="10425" y="4"/>
                  <a:pt x="10612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389"/>
                  <a:pt x="21249" y="13959"/>
                  <a:pt x="20572" y="15397"/>
                </a:cubicBezTo>
                <a:lnTo>
                  <a:pt x="23015" y="16546"/>
                </a:lnTo>
                <a:lnTo>
                  <a:pt x="18652" y="18118"/>
                </a:lnTo>
                <a:lnTo>
                  <a:pt x="17080" y="13754"/>
                </a:lnTo>
                <a:lnTo>
                  <a:pt x="19523" y="14903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4" name="_s1028"/>
          <p:cNvSpPr>
            <a:spLocks noChangeArrowheads="1" noTextEdit="1"/>
          </p:cNvSpPr>
          <p:nvPr/>
        </p:nvSpPr>
        <p:spPr bwMode="auto">
          <a:xfrm rot="5943521" flipV="1">
            <a:off x="1743869" y="584994"/>
            <a:ext cx="2592388" cy="3816350"/>
          </a:xfrm>
          <a:custGeom>
            <a:avLst/>
            <a:gdLst>
              <a:gd name="T0" fmla="*/ 2560823 w 21600"/>
              <a:gd name="T1" fmla="*/ 1490320 h 21600"/>
              <a:gd name="T2" fmla="*/ 2172205 w 21600"/>
              <a:gd name="T3" fmla="*/ 705848 h 21600"/>
              <a:gd name="T4" fmla="*/ 2368435 w 21600"/>
              <a:gd name="T5" fmla="*/ 1553926 h 21600"/>
              <a:gd name="T6" fmla="*/ 2839745 w 21600"/>
              <a:gd name="T7" fmla="*/ 2632928 h 21600"/>
              <a:gd name="T8" fmla="*/ 2308666 w 21600"/>
              <a:gd name="T9" fmla="*/ 3036649 h 21600"/>
              <a:gd name="T10" fmla="*/ 2034425 w 21600"/>
              <a:gd name="T11" fmla="*/ 225482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523" y="13582"/>
                </a:moveTo>
                <a:cubicBezTo>
                  <a:pt x="19810" y="12683"/>
                  <a:pt x="19957" y="11744"/>
                  <a:pt x="19957" y="10800"/>
                </a:cubicBezTo>
                <a:cubicBezTo>
                  <a:pt x="19957" y="8482"/>
                  <a:pt x="19078" y="6251"/>
                  <a:pt x="17498" y="4556"/>
                </a:cubicBezTo>
                <a:lnTo>
                  <a:pt x="18700" y="3436"/>
                </a:lnTo>
                <a:cubicBezTo>
                  <a:pt x="20563" y="5435"/>
                  <a:pt x="21600" y="8066"/>
                  <a:pt x="21600" y="10800"/>
                </a:cubicBezTo>
                <a:cubicBezTo>
                  <a:pt x="21600" y="11913"/>
                  <a:pt x="21427" y="13021"/>
                  <a:pt x="21089" y="14082"/>
                </a:cubicBezTo>
                <a:lnTo>
                  <a:pt x="23661" y="14902"/>
                </a:lnTo>
                <a:lnTo>
                  <a:pt x="19236" y="17187"/>
                </a:lnTo>
                <a:lnTo>
                  <a:pt x="16951" y="12762"/>
                </a:lnTo>
                <a:lnTo>
                  <a:pt x="19523" y="13582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SWOT analysis for each BSC perspective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539750" y="2852738"/>
            <a:ext cx="8064500" cy="5032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555875" y="2852738"/>
            <a:ext cx="0" cy="5032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4572000" y="2852738"/>
            <a:ext cx="0" cy="5032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588125" y="2852738"/>
            <a:ext cx="0" cy="5032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13321" name="Text Box 18"/>
          <p:cNvSpPr txBox="1">
            <a:spLocks noChangeArrowheads="1"/>
          </p:cNvSpPr>
          <p:nvPr/>
        </p:nvSpPr>
        <p:spPr bwMode="auto">
          <a:xfrm>
            <a:off x="611188" y="3357563"/>
            <a:ext cx="16557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solidFill>
                  <a:srgbClr val="B2B2B2"/>
                </a:solidFill>
              </a:rPr>
              <a:t>S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2700338" y="3357563"/>
            <a:ext cx="16557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solidFill>
                  <a:srgbClr val="B2B2B2"/>
                </a:solidFill>
              </a:rPr>
              <a:t>W</a:t>
            </a:r>
          </a:p>
        </p:txBody>
      </p:sp>
      <p:sp>
        <p:nvSpPr>
          <p:cNvPr id="13323" name="Text Box 20"/>
          <p:cNvSpPr txBox="1">
            <a:spLocks noChangeArrowheads="1"/>
          </p:cNvSpPr>
          <p:nvPr/>
        </p:nvSpPr>
        <p:spPr bwMode="auto">
          <a:xfrm>
            <a:off x="4716463" y="3357563"/>
            <a:ext cx="16557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solidFill>
                  <a:srgbClr val="B2B2B2"/>
                </a:solidFill>
              </a:rPr>
              <a:t>O</a:t>
            </a:r>
          </a:p>
        </p:txBody>
      </p:sp>
      <p:sp>
        <p:nvSpPr>
          <p:cNvPr id="13324" name="Text Box 21"/>
          <p:cNvSpPr txBox="1">
            <a:spLocks noChangeArrowheads="1"/>
          </p:cNvSpPr>
          <p:nvPr/>
        </p:nvSpPr>
        <p:spPr bwMode="auto">
          <a:xfrm>
            <a:off x="6732588" y="3357563"/>
            <a:ext cx="16557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solidFill>
                  <a:srgbClr val="B2B2B2"/>
                </a:solidFill>
              </a:rPr>
              <a:t>T</a:t>
            </a:r>
          </a:p>
        </p:txBody>
      </p:sp>
      <p:sp>
        <p:nvSpPr>
          <p:cNvPr id="13325" name="Text Box 22"/>
          <p:cNvSpPr txBox="1">
            <a:spLocks noChangeArrowheads="1"/>
          </p:cNvSpPr>
          <p:nvPr/>
        </p:nvSpPr>
        <p:spPr bwMode="auto">
          <a:xfrm>
            <a:off x="1835150" y="1125538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rgbClr val="0099CC"/>
                </a:solidFill>
              </a:rPr>
              <a:t>Institution</a:t>
            </a:r>
          </a:p>
        </p:txBody>
      </p:sp>
      <p:sp>
        <p:nvSpPr>
          <p:cNvPr id="13326" name="Text Box 23"/>
          <p:cNvSpPr txBox="1">
            <a:spLocks noChangeArrowheads="1"/>
          </p:cNvSpPr>
          <p:nvPr/>
        </p:nvSpPr>
        <p:spPr bwMode="auto">
          <a:xfrm>
            <a:off x="5148263" y="1125538"/>
            <a:ext cx="273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rgbClr val="0099CC"/>
                </a:solidFill>
              </a:rPr>
              <a:t>External environment</a:t>
            </a:r>
          </a:p>
        </p:txBody>
      </p:sp>
      <p:sp>
        <p:nvSpPr>
          <p:cNvPr id="13327" name="Text Box 24"/>
          <p:cNvSpPr txBox="1">
            <a:spLocks noChangeArrowheads="1"/>
          </p:cNvSpPr>
          <p:nvPr/>
        </p:nvSpPr>
        <p:spPr bwMode="auto">
          <a:xfrm>
            <a:off x="755650" y="2060575"/>
            <a:ext cx="165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Positive</a:t>
            </a:r>
          </a:p>
        </p:txBody>
      </p:sp>
      <p:sp>
        <p:nvSpPr>
          <p:cNvPr id="13328" name="Text Box 25"/>
          <p:cNvSpPr txBox="1">
            <a:spLocks noChangeArrowheads="1"/>
          </p:cNvSpPr>
          <p:nvPr/>
        </p:nvSpPr>
        <p:spPr bwMode="auto">
          <a:xfrm>
            <a:off x="2747963" y="2060575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Negative</a:t>
            </a:r>
          </a:p>
        </p:txBody>
      </p:sp>
      <p:sp>
        <p:nvSpPr>
          <p:cNvPr id="13329" name="Text Box 26"/>
          <p:cNvSpPr txBox="1">
            <a:spLocks noChangeArrowheads="1"/>
          </p:cNvSpPr>
          <p:nvPr/>
        </p:nvSpPr>
        <p:spPr bwMode="auto">
          <a:xfrm>
            <a:off x="4740275" y="2060575"/>
            <a:ext cx="165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Positive</a:t>
            </a:r>
          </a:p>
        </p:txBody>
      </p:sp>
      <p:sp>
        <p:nvSpPr>
          <p:cNvPr id="13330" name="Text Box 27"/>
          <p:cNvSpPr txBox="1">
            <a:spLocks noChangeArrowheads="1"/>
          </p:cNvSpPr>
          <p:nvPr/>
        </p:nvSpPr>
        <p:spPr bwMode="auto">
          <a:xfrm>
            <a:off x="6732588" y="2060575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Negative</a:t>
            </a:r>
          </a:p>
        </p:txBody>
      </p:sp>
      <p:sp>
        <p:nvSpPr>
          <p:cNvPr id="13331" name="Text Box 28"/>
          <p:cNvSpPr txBox="1">
            <a:spLocks noChangeArrowheads="1"/>
          </p:cNvSpPr>
          <p:nvPr/>
        </p:nvSpPr>
        <p:spPr bwMode="auto">
          <a:xfrm>
            <a:off x="827088" y="2924175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Strengths</a:t>
            </a:r>
          </a:p>
        </p:txBody>
      </p:sp>
      <p:sp>
        <p:nvSpPr>
          <p:cNvPr id="13332" name="Text Box 29"/>
          <p:cNvSpPr txBox="1">
            <a:spLocks noChangeArrowheads="1"/>
          </p:cNvSpPr>
          <p:nvPr/>
        </p:nvSpPr>
        <p:spPr bwMode="auto">
          <a:xfrm>
            <a:off x="2771775" y="2924175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Weaknesses</a:t>
            </a:r>
          </a:p>
        </p:txBody>
      </p:sp>
      <p:sp>
        <p:nvSpPr>
          <p:cNvPr id="13333" name="Text Box 30"/>
          <p:cNvSpPr txBox="1">
            <a:spLocks noChangeArrowheads="1"/>
          </p:cNvSpPr>
          <p:nvPr/>
        </p:nvSpPr>
        <p:spPr bwMode="auto">
          <a:xfrm>
            <a:off x="4716463" y="2924175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Opportunities</a:t>
            </a:r>
          </a:p>
        </p:txBody>
      </p:sp>
      <p:sp>
        <p:nvSpPr>
          <p:cNvPr id="13334" name="Text Box 31"/>
          <p:cNvSpPr txBox="1">
            <a:spLocks noChangeArrowheads="1"/>
          </p:cNvSpPr>
          <p:nvPr/>
        </p:nvSpPr>
        <p:spPr bwMode="auto">
          <a:xfrm>
            <a:off x="7092950" y="292417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 </a:t>
            </a:r>
            <a:r>
              <a:rPr lang="en-GB">
                <a:solidFill>
                  <a:srgbClr val="0099CC"/>
                </a:solidFill>
              </a:rPr>
              <a:t>Threats</a:t>
            </a:r>
          </a:p>
        </p:txBody>
      </p:sp>
      <p:sp>
        <p:nvSpPr>
          <p:cNvPr id="2" name="AutoShape 32"/>
          <p:cNvSpPr>
            <a:spLocks noChangeArrowheads="1"/>
          </p:cNvSpPr>
          <p:nvPr/>
        </p:nvSpPr>
        <p:spPr bwMode="auto">
          <a:xfrm>
            <a:off x="539750" y="4292600"/>
            <a:ext cx="1944688" cy="1800225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r>
              <a:rPr lang="en-GB">
                <a:solidFill>
                  <a:srgbClr val="DDDDDD"/>
                </a:solidFill>
              </a:rPr>
              <a:t>Strengths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What do we do well?</a:t>
            </a:r>
          </a:p>
          <a:p>
            <a:pPr>
              <a:defRPr/>
            </a:pPr>
            <a:endParaRPr lang="en-GB" sz="1200">
              <a:solidFill>
                <a:srgbClr val="DDDDDD"/>
              </a:solidFill>
            </a:endParaRP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What unique resources 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do we have?</a:t>
            </a:r>
          </a:p>
          <a:p>
            <a:pPr>
              <a:defRPr/>
            </a:pPr>
            <a:endParaRPr lang="en-GB" sz="1200">
              <a:solidFill>
                <a:srgbClr val="DDDDDD"/>
              </a:solidFill>
            </a:endParaRP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What does produce a 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good image of us 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on people</a:t>
            </a:r>
            <a:endParaRPr lang="en-GB" sz="1600">
              <a:solidFill>
                <a:srgbClr val="DDDDDD"/>
              </a:solidFill>
            </a:endParaRPr>
          </a:p>
        </p:txBody>
      </p:sp>
      <p:sp>
        <p:nvSpPr>
          <p:cNvPr id="3" name="AutoShape 33"/>
          <p:cNvSpPr>
            <a:spLocks noChangeArrowheads="1"/>
          </p:cNvSpPr>
          <p:nvPr/>
        </p:nvSpPr>
        <p:spPr bwMode="auto">
          <a:xfrm>
            <a:off x="2555875" y="4292600"/>
            <a:ext cx="2087563" cy="1800225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r>
              <a:rPr lang="en-GB">
                <a:solidFill>
                  <a:srgbClr val="DDDDDD"/>
                </a:solidFill>
              </a:rPr>
              <a:t>Weaknesses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What can we improve?</a:t>
            </a:r>
          </a:p>
          <a:p>
            <a:pPr>
              <a:defRPr/>
            </a:pPr>
            <a:endParaRPr lang="en-GB" sz="1200">
              <a:solidFill>
                <a:srgbClr val="DDDDDD"/>
              </a:solidFill>
            </a:endParaRP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Where do we have lack 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of resources?</a:t>
            </a:r>
          </a:p>
          <a:p>
            <a:pPr>
              <a:defRPr/>
            </a:pPr>
            <a:endParaRPr lang="en-GB" sz="1200">
              <a:solidFill>
                <a:srgbClr val="DDDDDD"/>
              </a:solidFill>
            </a:endParaRP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What does produce a 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bad image of us on people</a:t>
            </a:r>
            <a:endParaRPr lang="en-GB" sz="1600">
              <a:solidFill>
                <a:srgbClr val="DDDDDD"/>
              </a:solidFill>
            </a:endParaRPr>
          </a:p>
        </p:txBody>
      </p:sp>
      <p:sp>
        <p:nvSpPr>
          <p:cNvPr id="13339" name="AutoShape 34"/>
          <p:cNvSpPr>
            <a:spLocks noChangeArrowheads="1"/>
          </p:cNvSpPr>
          <p:nvPr/>
        </p:nvSpPr>
        <p:spPr bwMode="auto">
          <a:xfrm>
            <a:off x="4716463" y="4292600"/>
            <a:ext cx="1944687" cy="1800225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r>
              <a:rPr lang="en-GB">
                <a:solidFill>
                  <a:srgbClr val="DDDDDD"/>
                </a:solidFill>
              </a:rPr>
              <a:t>Opportunities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What trends are 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advantageous to us?</a:t>
            </a:r>
          </a:p>
          <a:p>
            <a:pPr>
              <a:defRPr/>
            </a:pPr>
            <a:endParaRPr lang="en-GB" sz="1200">
              <a:solidFill>
                <a:srgbClr val="DDDDDD"/>
              </a:solidFill>
            </a:endParaRP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What situation can we 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profit from?</a:t>
            </a:r>
          </a:p>
          <a:p>
            <a:pPr>
              <a:defRPr/>
            </a:pPr>
            <a:endParaRPr lang="en-GB" sz="1600">
              <a:solidFill>
                <a:srgbClr val="DDDDDD"/>
              </a:solidFill>
            </a:endParaRPr>
          </a:p>
        </p:txBody>
      </p:sp>
      <p:sp>
        <p:nvSpPr>
          <p:cNvPr id="13340" name="AutoShape 35"/>
          <p:cNvSpPr>
            <a:spLocks noChangeArrowheads="1"/>
          </p:cNvSpPr>
          <p:nvPr/>
        </p:nvSpPr>
        <p:spPr bwMode="auto">
          <a:xfrm>
            <a:off x="6732588" y="4292600"/>
            <a:ext cx="1944687" cy="1800225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r>
              <a:rPr lang="en-GB">
                <a:solidFill>
                  <a:srgbClr val="DDDDDD"/>
                </a:solidFill>
              </a:rPr>
              <a:t>Threats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What obstacles do we </a:t>
            </a: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face?</a:t>
            </a:r>
          </a:p>
          <a:p>
            <a:pPr>
              <a:defRPr/>
            </a:pPr>
            <a:endParaRPr lang="en-GB" sz="1200">
              <a:solidFill>
                <a:srgbClr val="DDDDDD"/>
              </a:solidFill>
            </a:endParaRPr>
          </a:p>
          <a:p>
            <a:pPr>
              <a:defRPr/>
            </a:pPr>
            <a:r>
              <a:rPr lang="en-GB" sz="1200">
                <a:solidFill>
                  <a:srgbClr val="DDDDDD"/>
                </a:solidFill>
              </a:rPr>
              <a:t>How to overcome them?</a:t>
            </a:r>
          </a:p>
          <a:p>
            <a:pPr>
              <a:defRPr/>
            </a:pPr>
            <a:endParaRPr lang="en-GB" sz="1600">
              <a:solidFill>
                <a:srgbClr val="DDDDDD"/>
              </a:solidFill>
            </a:endParaRPr>
          </a:p>
        </p:txBody>
      </p:sp>
      <p:sp>
        <p:nvSpPr>
          <p:cNvPr id="13347" name="Line 36"/>
          <p:cNvSpPr>
            <a:spLocks noChangeShapeType="1"/>
          </p:cNvSpPr>
          <p:nvPr/>
        </p:nvSpPr>
        <p:spPr bwMode="auto">
          <a:xfrm flipH="1">
            <a:off x="1835150" y="1484313"/>
            <a:ext cx="720725" cy="576262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3348" name="Line 37"/>
          <p:cNvSpPr>
            <a:spLocks noChangeShapeType="1"/>
          </p:cNvSpPr>
          <p:nvPr/>
        </p:nvSpPr>
        <p:spPr bwMode="auto">
          <a:xfrm>
            <a:off x="2555875" y="1484313"/>
            <a:ext cx="720725" cy="576262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3349" name="Line 38"/>
          <p:cNvSpPr>
            <a:spLocks noChangeShapeType="1"/>
          </p:cNvSpPr>
          <p:nvPr/>
        </p:nvSpPr>
        <p:spPr bwMode="auto">
          <a:xfrm flipH="1">
            <a:off x="5795963" y="1484313"/>
            <a:ext cx="720725" cy="576262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3350" name="Line 39"/>
          <p:cNvSpPr>
            <a:spLocks noChangeShapeType="1"/>
          </p:cNvSpPr>
          <p:nvPr/>
        </p:nvSpPr>
        <p:spPr bwMode="auto">
          <a:xfrm>
            <a:off x="6516688" y="1484313"/>
            <a:ext cx="720725" cy="576262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3351" name="Line 40"/>
          <p:cNvSpPr>
            <a:spLocks noChangeShapeType="1"/>
          </p:cNvSpPr>
          <p:nvPr/>
        </p:nvSpPr>
        <p:spPr bwMode="auto">
          <a:xfrm>
            <a:off x="1547813" y="2420938"/>
            <a:ext cx="0" cy="4318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3352" name="Line 41"/>
          <p:cNvSpPr>
            <a:spLocks noChangeShapeType="1"/>
          </p:cNvSpPr>
          <p:nvPr/>
        </p:nvSpPr>
        <p:spPr bwMode="auto">
          <a:xfrm>
            <a:off x="3492500" y="2420938"/>
            <a:ext cx="0" cy="4318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3353" name="Line 42"/>
          <p:cNvSpPr>
            <a:spLocks noChangeShapeType="1"/>
          </p:cNvSpPr>
          <p:nvPr/>
        </p:nvSpPr>
        <p:spPr bwMode="auto">
          <a:xfrm>
            <a:off x="5508625" y="2420938"/>
            <a:ext cx="0" cy="4318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3354" name="Line 43"/>
          <p:cNvSpPr>
            <a:spLocks noChangeShapeType="1"/>
          </p:cNvSpPr>
          <p:nvPr/>
        </p:nvSpPr>
        <p:spPr bwMode="auto">
          <a:xfrm>
            <a:off x="7524750" y="2420938"/>
            <a:ext cx="0" cy="4318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5" name="Picture 5" descr="slice20_client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773238"/>
            <a:ext cx="1008062" cy="804862"/>
          </a:xfrm>
          <a:prstGeom prst="rect">
            <a:avLst/>
          </a:prstGeom>
          <a:noFill/>
        </p:spPr>
      </p:pic>
      <p:pic>
        <p:nvPicPr>
          <p:cNvPr id="40967" name="Picture 7" descr="Eur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2924175"/>
            <a:ext cx="1008062" cy="658813"/>
          </a:xfrm>
          <a:prstGeom prst="rect">
            <a:avLst/>
          </a:prstGeom>
          <a:noFill/>
        </p:spPr>
      </p:pic>
      <p:pic>
        <p:nvPicPr>
          <p:cNvPr id="40969" name="Picture 9" descr="valor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2988" y="3860800"/>
            <a:ext cx="1008062" cy="930275"/>
          </a:xfrm>
          <a:prstGeom prst="rect">
            <a:avLst/>
          </a:prstGeom>
          <a:noFill/>
        </p:spPr>
      </p:pic>
      <p:pic>
        <p:nvPicPr>
          <p:cNvPr id="40971" name="Picture 11" descr="foto_5355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2988" y="5084763"/>
            <a:ext cx="936625" cy="706437"/>
          </a:xfrm>
          <a:prstGeom prst="rect">
            <a:avLst/>
          </a:prstGeom>
          <a:noFill/>
        </p:spPr>
      </p:pic>
      <p:sp>
        <p:nvSpPr>
          <p:cNvPr id="40972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BSC strategic map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971550" y="2565400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Clients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971550" y="3573463"/>
            <a:ext cx="1296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sz="1400" b="1"/>
              <a:t>Financial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971550" y="4652963"/>
            <a:ext cx="1511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Proceeding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971550" y="5805488"/>
            <a:ext cx="1511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Learning</a:t>
            </a:r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2268538" y="1412875"/>
            <a:ext cx="0" cy="5254625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rot="5400000">
            <a:off x="4498975" y="-2259012"/>
            <a:ext cx="1587" cy="7920038"/>
          </a:xfrm>
          <a:prstGeom prst="line">
            <a:avLst/>
          </a:prstGeom>
          <a:noFill/>
          <a:ln w="28575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PT"/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1908175" y="1341438"/>
            <a:ext cx="662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>
                <a:solidFill>
                  <a:srgbClr val="0099CC"/>
                </a:solidFill>
              </a:rPr>
              <a:t>Global strategic map</a:t>
            </a:r>
            <a:endParaRPr lang="pt-PT" sz="2000" b="1">
              <a:solidFill>
                <a:srgbClr val="0099CC"/>
              </a:solidFill>
            </a:endParaRP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2268538" y="2060575"/>
            <a:ext cx="612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Strategic objectives regarding clients</a:t>
            </a:r>
            <a:endParaRPr lang="pt-PT">
              <a:solidFill>
                <a:srgbClr val="0099CC"/>
              </a:solidFill>
            </a:endParaRP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2268538" y="3187700"/>
            <a:ext cx="540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Strategic objectives for optimizing financial balance</a:t>
            </a:r>
            <a:endParaRPr lang="pt-PT">
              <a:solidFill>
                <a:srgbClr val="0099CC"/>
              </a:solidFill>
            </a:endParaRP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2268538" y="4316413"/>
            <a:ext cx="648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Strategic objectives for improving processes of productions</a:t>
            </a:r>
            <a:endParaRPr lang="pt-PT">
              <a:solidFill>
                <a:srgbClr val="0099CC"/>
              </a:solidFill>
            </a:endParaRP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2268538" y="5445125"/>
            <a:ext cx="676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Strategic objectives for improving organizational capabilities</a:t>
            </a:r>
            <a:endParaRPr lang="pt-PT">
              <a:solidFill>
                <a:srgbClr val="0099CC"/>
              </a:solidFill>
            </a:endParaRPr>
          </a:p>
        </p:txBody>
      </p:sp>
      <p:sp>
        <p:nvSpPr>
          <p:cNvPr id="40984" name="AutoShape 91"/>
          <p:cNvSpPr>
            <a:spLocks noChangeArrowheads="1"/>
          </p:cNvSpPr>
          <p:nvPr/>
        </p:nvSpPr>
        <p:spPr bwMode="auto">
          <a:xfrm>
            <a:off x="539750" y="1773238"/>
            <a:ext cx="287338" cy="4464050"/>
          </a:xfrm>
          <a:prstGeom prst="upDownArrow">
            <a:avLst>
              <a:gd name="adj1" fmla="val 50000"/>
              <a:gd name="adj2" fmla="val 310718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0985" name="Text Box 92"/>
          <p:cNvSpPr txBox="1">
            <a:spLocks noChangeArrowheads="1"/>
          </p:cNvSpPr>
          <p:nvPr/>
        </p:nvSpPr>
        <p:spPr bwMode="auto">
          <a:xfrm rot="-5400000">
            <a:off x="-821531" y="3494881"/>
            <a:ext cx="2255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000" b="1">
                <a:solidFill>
                  <a:srgbClr val="0099CC"/>
                </a:solidFill>
              </a:rPr>
              <a:t>Perspectives</a:t>
            </a:r>
          </a:p>
        </p:txBody>
      </p:sp>
      <p:sp>
        <p:nvSpPr>
          <p:cNvPr id="40986" name="AutoShape 91"/>
          <p:cNvSpPr>
            <a:spLocks noChangeArrowheads="1"/>
          </p:cNvSpPr>
          <p:nvPr/>
        </p:nvSpPr>
        <p:spPr bwMode="auto">
          <a:xfrm>
            <a:off x="8604250" y="1773238"/>
            <a:ext cx="288925" cy="4248150"/>
          </a:xfrm>
          <a:prstGeom prst="upArrow">
            <a:avLst>
              <a:gd name="adj1" fmla="val 50000"/>
              <a:gd name="adj2" fmla="val 367582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How to establish yearly objectives for the Institution?</a:t>
            </a:r>
          </a:p>
        </p:txBody>
      </p:sp>
      <p:sp>
        <p:nvSpPr>
          <p:cNvPr id="15363" name="Oval 5"/>
          <p:cNvSpPr>
            <a:spLocks noChangeArrowheads="1"/>
          </p:cNvSpPr>
          <p:nvPr/>
        </p:nvSpPr>
        <p:spPr bwMode="auto">
          <a:xfrm>
            <a:off x="179388" y="1341438"/>
            <a:ext cx="2447925" cy="1871662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GB" sz="1600" b="1">
                <a:solidFill>
                  <a:srgbClr val="DDDDDD"/>
                </a:solidFill>
              </a:rPr>
              <a:t>Strategic objectives</a:t>
            </a:r>
          </a:p>
          <a:p>
            <a:pPr algn="ctr"/>
            <a:endParaRPr lang="en-GB" sz="1600" b="1">
              <a:solidFill>
                <a:srgbClr val="DDDDDD"/>
              </a:solidFill>
            </a:endParaRPr>
          </a:p>
          <a:p>
            <a:pPr algn="ctr"/>
            <a:r>
              <a:rPr lang="en-GB" sz="1400" b="1">
                <a:solidFill>
                  <a:srgbClr val="DDDDDD"/>
                </a:solidFill>
              </a:rPr>
              <a:t>Outcomes indicators</a:t>
            </a:r>
          </a:p>
          <a:p>
            <a:pPr algn="ctr"/>
            <a:endParaRPr lang="en-GB" sz="1400" b="1">
              <a:solidFill>
                <a:srgbClr val="DDDDDD"/>
              </a:solidFill>
            </a:endParaRPr>
          </a:p>
        </p:txBody>
      </p:sp>
      <p:sp>
        <p:nvSpPr>
          <p:cNvPr id="15364" name="Oval 6"/>
          <p:cNvSpPr>
            <a:spLocks noChangeArrowheads="1"/>
          </p:cNvSpPr>
          <p:nvPr/>
        </p:nvSpPr>
        <p:spPr bwMode="auto">
          <a:xfrm>
            <a:off x="6659563" y="1557338"/>
            <a:ext cx="2305050" cy="1582737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GB" sz="1600" b="1">
                <a:solidFill>
                  <a:srgbClr val="DDDDDD"/>
                </a:solidFill>
              </a:rPr>
              <a:t>Yearly objectives</a:t>
            </a:r>
            <a:r>
              <a:rPr lang="en-GB" sz="1400" b="1">
                <a:solidFill>
                  <a:srgbClr val="DDDDDD"/>
                </a:solidFill>
              </a:rPr>
              <a:t> </a:t>
            </a:r>
          </a:p>
          <a:p>
            <a:pPr algn="ctr"/>
            <a:endParaRPr lang="en-GB" sz="1400" b="1">
              <a:solidFill>
                <a:srgbClr val="DDDDDD"/>
              </a:solidFill>
            </a:endParaRPr>
          </a:p>
          <a:p>
            <a:pPr algn="ctr"/>
            <a:r>
              <a:rPr lang="en-GB" sz="1400" b="1">
                <a:solidFill>
                  <a:srgbClr val="DDDDDD"/>
                </a:solidFill>
              </a:rPr>
              <a:t>Targets and </a:t>
            </a:r>
          </a:p>
          <a:p>
            <a:pPr algn="ctr"/>
            <a:r>
              <a:rPr lang="en-GB" sz="1400" b="1">
                <a:solidFill>
                  <a:srgbClr val="DDDDDD"/>
                </a:solidFill>
              </a:rPr>
              <a:t>output indicators</a:t>
            </a:r>
          </a:p>
        </p:txBody>
      </p:sp>
      <p:sp>
        <p:nvSpPr>
          <p:cNvPr id="15365" name="Oval 7"/>
          <p:cNvSpPr>
            <a:spLocks noChangeArrowheads="1"/>
          </p:cNvSpPr>
          <p:nvPr/>
        </p:nvSpPr>
        <p:spPr bwMode="auto">
          <a:xfrm>
            <a:off x="3563938" y="4797425"/>
            <a:ext cx="2447925" cy="1728788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US" sz="1600" b="1">
                <a:solidFill>
                  <a:srgbClr val="DDDDDD"/>
                </a:solidFill>
              </a:rPr>
              <a:t>Planning</a:t>
            </a:r>
          </a:p>
          <a:p>
            <a:pPr algn="ctr"/>
            <a:endParaRPr lang="en-US" sz="1600" b="1">
              <a:solidFill>
                <a:srgbClr val="DDDDDD"/>
              </a:solidFill>
            </a:endParaRPr>
          </a:p>
          <a:p>
            <a:pPr algn="ctr"/>
            <a:r>
              <a:rPr lang="en-US" sz="1400" b="1">
                <a:solidFill>
                  <a:srgbClr val="DDDDDD"/>
                </a:solidFill>
              </a:rPr>
              <a:t>Schedule of expected </a:t>
            </a:r>
          </a:p>
          <a:p>
            <a:pPr algn="ctr"/>
            <a:r>
              <a:rPr lang="en-US" sz="1400" b="1">
                <a:solidFill>
                  <a:srgbClr val="DDDDDD"/>
                </a:solidFill>
              </a:rPr>
              <a:t>results</a:t>
            </a:r>
          </a:p>
          <a:p>
            <a:pPr algn="ctr"/>
            <a:endParaRPr lang="en-US" sz="1400" b="1">
              <a:solidFill>
                <a:srgbClr val="DDDDDD"/>
              </a:solidFill>
            </a:endParaRPr>
          </a:p>
        </p:txBody>
      </p:sp>
      <p:sp>
        <p:nvSpPr>
          <p:cNvPr id="41998" name="_s1028"/>
          <p:cNvSpPr>
            <a:spLocks noChangeArrowheads="1" noTextEdit="1"/>
          </p:cNvSpPr>
          <p:nvPr/>
        </p:nvSpPr>
        <p:spPr bwMode="auto">
          <a:xfrm>
            <a:off x="1403350" y="1341438"/>
            <a:ext cx="6480175" cy="2376487"/>
          </a:xfrm>
          <a:custGeom>
            <a:avLst/>
            <a:gdLst>
              <a:gd name="T0" fmla="*/ 2147483647 w 21600"/>
              <a:gd name="T1" fmla="*/ 90569345 h 21600"/>
              <a:gd name="T2" fmla="*/ 2147483647 w 21600"/>
              <a:gd name="T3" fmla="*/ 2147483647 h 21600"/>
              <a:gd name="T4" fmla="*/ 2147483647 w 21600"/>
              <a:gd name="T5" fmla="*/ 1596849496 h 21600"/>
              <a:gd name="T6" fmla="*/ 2147483647 w 21600"/>
              <a:gd name="T7" fmla="*/ -640606264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106" y="2727"/>
                </a:moveTo>
                <a:cubicBezTo>
                  <a:pt x="14530" y="1691"/>
                  <a:pt x="12686" y="1139"/>
                  <a:pt x="10800" y="1139"/>
                </a:cubicBezTo>
                <a:cubicBezTo>
                  <a:pt x="8167" y="1138"/>
                  <a:pt x="5649" y="2213"/>
                  <a:pt x="3827" y="4113"/>
                </a:cubicBezTo>
                <a:lnTo>
                  <a:pt x="3005" y="3324"/>
                </a:lnTo>
                <a:cubicBezTo>
                  <a:pt x="5041" y="1200"/>
                  <a:pt x="7857" y="-1"/>
                  <a:pt x="10800" y="0"/>
                </a:cubicBezTo>
                <a:cubicBezTo>
                  <a:pt x="12908" y="0"/>
                  <a:pt x="14970" y="617"/>
                  <a:pt x="16732" y="1775"/>
                </a:cubicBezTo>
                <a:lnTo>
                  <a:pt x="18215" y="-481"/>
                </a:lnTo>
                <a:lnTo>
                  <a:pt x="19153" y="4047"/>
                </a:lnTo>
                <a:lnTo>
                  <a:pt x="14623" y="4983"/>
                </a:lnTo>
                <a:lnTo>
                  <a:pt x="16106" y="2727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endParaRPr lang="pt-PT"/>
          </a:p>
        </p:txBody>
      </p:sp>
      <p:sp>
        <p:nvSpPr>
          <p:cNvPr id="41999" name="Text Box 9"/>
          <p:cNvSpPr txBox="1">
            <a:spLocks noChangeArrowheads="1"/>
          </p:cNvSpPr>
          <p:nvPr/>
        </p:nvSpPr>
        <p:spPr bwMode="auto">
          <a:xfrm rot="-2649463">
            <a:off x="6467475" y="4365625"/>
            <a:ext cx="2676525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  <a:latin typeface="Verdana" pitchFamily="34" charset="0"/>
              </a:rPr>
              <a:t>Road map</a:t>
            </a:r>
          </a:p>
          <a:p>
            <a:pPr algn="ctr">
              <a:spcBef>
                <a:spcPct val="50000"/>
              </a:spcBef>
            </a:pPr>
            <a:endParaRPr lang="en-GB" b="1">
              <a:solidFill>
                <a:schemeClr val="bg2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2"/>
                </a:solidFill>
                <a:latin typeface="Verdana" pitchFamily="34" charset="0"/>
              </a:rPr>
              <a:t>Initiatives focus</a:t>
            </a:r>
          </a:p>
        </p:txBody>
      </p:sp>
      <p:sp>
        <p:nvSpPr>
          <p:cNvPr id="42000" name="_s1028"/>
          <p:cNvSpPr>
            <a:spLocks noChangeArrowheads="1" noTextEdit="1"/>
          </p:cNvSpPr>
          <p:nvPr/>
        </p:nvSpPr>
        <p:spPr bwMode="auto">
          <a:xfrm rot="5943521" flipV="1">
            <a:off x="397669" y="1554957"/>
            <a:ext cx="4821237" cy="38163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223" y="14054"/>
                </a:moveTo>
                <a:cubicBezTo>
                  <a:pt x="20585" y="13007"/>
                  <a:pt x="20770" y="11907"/>
                  <a:pt x="20770" y="10800"/>
                </a:cubicBezTo>
                <a:cubicBezTo>
                  <a:pt x="20770" y="5293"/>
                  <a:pt x="16306" y="830"/>
                  <a:pt x="10800" y="830"/>
                </a:cubicBezTo>
                <a:cubicBezTo>
                  <a:pt x="10796" y="829"/>
                  <a:pt x="10793" y="830"/>
                  <a:pt x="10789" y="830"/>
                </a:cubicBezTo>
                <a:lnTo>
                  <a:pt x="10788" y="0"/>
                </a:lnTo>
                <a:cubicBezTo>
                  <a:pt x="10792" y="0"/>
                  <a:pt x="10796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000"/>
                  <a:pt x="21400" y="13191"/>
                  <a:pt x="21008" y="14325"/>
                </a:cubicBezTo>
                <a:lnTo>
                  <a:pt x="23560" y="15207"/>
                </a:lnTo>
                <a:lnTo>
                  <a:pt x="19598" y="17134"/>
                </a:lnTo>
                <a:lnTo>
                  <a:pt x="17671" y="13173"/>
                </a:lnTo>
                <a:lnTo>
                  <a:pt x="20223" y="14054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endParaRPr lang="pt-PT"/>
          </a:p>
        </p:txBody>
      </p:sp>
      <p:sp>
        <p:nvSpPr>
          <p:cNvPr id="42001" name="Text Box 11"/>
          <p:cNvSpPr txBox="1">
            <a:spLocks noChangeArrowheads="1"/>
          </p:cNvSpPr>
          <p:nvPr/>
        </p:nvSpPr>
        <p:spPr bwMode="auto">
          <a:xfrm rot="2642756">
            <a:off x="0" y="4508500"/>
            <a:ext cx="31972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solidFill>
                  <a:schemeClr val="bg2"/>
                </a:solidFill>
                <a:latin typeface="Verdana" pitchFamily="34" charset="0"/>
              </a:rPr>
              <a:t>Strategic map</a:t>
            </a:r>
          </a:p>
          <a:p>
            <a:pPr algn="ctr"/>
            <a:endParaRPr lang="en-GB" b="1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endParaRPr lang="en-GB" b="1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r>
              <a:rPr lang="en-GB">
                <a:solidFill>
                  <a:schemeClr val="bg2"/>
                </a:solidFill>
                <a:latin typeface="Verdana" pitchFamily="34" charset="0"/>
              </a:rPr>
              <a:t>Focus on perspectives</a:t>
            </a:r>
            <a:endParaRPr lang="en-GB" b="1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42002" name="Text Box 12"/>
          <p:cNvSpPr txBox="1">
            <a:spLocks noChangeArrowheads="1"/>
          </p:cNvSpPr>
          <p:nvPr/>
        </p:nvSpPr>
        <p:spPr bwMode="auto">
          <a:xfrm>
            <a:off x="3203575" y="1052513"/>
            <a:ext cx="25209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State - department</a:t>
            </a:r>
          </a:p>
          <a:p>
            <a:pPr algn="ctr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guidelines</a:t>
            </a:r>
          </a:p>
        </p:txBody>
      </p:sp>
      <p:sp>
        <p:nvSpPr>
          <p:cNvPr id="42003" name="AutoShape 16"/>
          <p:cNvSpPr>
            <a:spLocks noChangeArrowheads="1"/>
          </p:cNvSpPr>
          <p:nvPr/>
        </p:nvSpPr>
        <p:spPr bwMode="auto">
          <a:xfrm>
            <a:off x="4500563" y="4221163"/>
            <a:ext cx="430212" cy="720725"/>
          </a:xfrm>
          <a:prstGeom prst="downArrow">
            <a:avLst>
              <a:gd name="adj1" fmla="val 50000"/>
              <a:gd name="adj2" fmla="val 41882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2004" name="Rectangle 17"/>
          <p:cNvSpPr>
            <a:spLocks noChangeArrowheads="1"/>
          </p:cNvSpPr>
          <p:nvPr/>
        </p:nvSpPr>
        <p:spPr bwMode="auto">
          <a:xfrm>
            <a:off x="3924300" y="3141663"/>
            <a:ext cx="1582738" cy="10795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GB" sz="1600" b="1">
                <a:solidFill>
                  <a:srgbClr val="0099CC"/>
                </a:solidFill>
              </a:rPr>
              <a:t>Available </a:t>
            </a:r>
          </a:p>
          <a:p>
            <a:pPr algn="ctr">
              <a:spcBef>
                <a:spcPct val="50000"/>
              </a:spcBef>
            </a:pPr>
            <a:r>
              <a:rPr lang="en-GB" sz="1600" b="1">
                <a:solidFill>
                  <a:srgbClr val="0099CC"/>
                </a:solidFill>
              </a:rPr>
              <a:t>resources</a:t>
            </a:r>
            <a:endParaRPr lang="en-GB" sz="1400" b="1">
              <a:solidFill>
                <a:srgbClr val="0099CC"/>
              </a:solidFill>
            </a:endParaRPr>
          </a:p>
        </p:txBody>
      </p:sp>
      <p:sp>
        <p:nvSpPr>
          <p:cNvPr id="42005" name="_s1028"/>
          <p:cNvSpPr>
            <a:spLocks noChangeArrowheads="1" noTextEdit="1"/>
          </p:cNvSpPr>
          <p:nvPr/>
        </p:nvSpPr>
        <p:spPr bwMode="auto">
          <a:xfrm rot="21175201" flipV="1">
            <a:off x="3419475" y="2781300"/>
            <a:ext cx="5062538" cy="31670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191651639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523" y="14903"/>
                </a:moveTo>
                <a:cubicBezTo>
                  <a:pt x="20127" y="13620"/>
                  <a:pt x="20441" y="12218"/>
                  <a:pt x="20441" y="10800"/>
                </a:cubicBezTo>
                <a:cubicBezTo>
                  <a:pt x="20441" y="5475"/>
                  <a:pt x="16124" y="1159"/>
                  <a:pt x="10800" y="1159"/>
                </a:cubicBezTo>
                <a:cubicBezTo>
                  <a:pt x="10555" y="1158"/>
                  <a:pt x="10311" y="1168"/>
                  <a:pt x="10067" y="1186"/>
                </a:cubicBezTo>
                <a:lnTo>
                  <a:pt x="9979" y="31"/>
                </a:lnTo>
                <a:cubicBezTo>
                  <a:pt x="10252" y="10"/>
                  <a:pt x="10526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389"/>
                  <a:pt x="21249" y="13959"/>
                  <a:pt x="20572" y="15397"/>
                </a:cubicBezTo>
                <a:lnTo>
                  <a:pt x="23015" y="16546"/>
                </a:lnTo>
                <a:lnTo>
                  <a:pt x="18652" y="18118"/>
                </a:lnTo>
                <a:lnTo>
                  <a:pt x="17080" y="13754"/>
                </a:lnTo>
                <a:lnTo>
                  <a:pt x="19523" y="14903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endParaRPr lang="pt-PT"/>
          </a:p>
        </p:txBody>
      </p:sp>
      <p:sp>
        <p:nvSpPr>
          <p:cNvPr id="42006" name="_s1028"/>
          <p:cNvSpPr>
            <a:spLocks noChangeArrowheads="1" noTextEdit="1"/>
          </p:cNvSpPr>
          <p:nvPr/>
        </p:nvSpPr>
        <p:spPr bwMode="auto">
          <a:xfrm rot="5943521" flipV="1">
            <a:off x="1799431" y="584994"/>
            <a:ext cx="2592388" cy="38163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523" y="13582"/>
                </a:moveTo>
                <a:cubicBezTo>
                  <a:pt x="19810" y="12683"/>
                  <a:pt x="19957" y="11744"/>
                  <a:pt x="19957" y="10800"/>
                </a:cubicBezTo>
                <a:cubicBezTo>
                  <a:pt x="19957" y="8482"/>
                  <a:pt x="19078" y="6251"/>
                  <a:pt x="17498" y="4556"/>
                </a:cubicBezTo>
                <a:lnTo>
                  <a:pt x="18700" y="3436"/>
                </a:lnTo>
                <a:cubicBezTo>
                  <a:pt x="20563" y="5435"/>
                  <a:pt x="21600" y="8066"/>
                  <a:pt x="21600" y="10800"/>
                </a:cubicBezTo>
                <a:cubicBezTo>
                  <a:pt x="21600" y="11913"/>
                  <a:pt x="21427" y="13021"/>
                  <a:pt x="21089" y="14082"/>
                </a:cubicBezTo>
                <a:lnTo>
                  <a:pt x="23661" y="14902"/>
                </a:lnTo>
                <a:lnTo>
                  <a:pt x="19236" y="17187"/>
                </a:lnTo>
                <a:lnTo>
                  <a:pt x="16951" y="12762"/>
                </a:lnTo>
                <a:lnTo>
                  <a:pt x="19523" y="13582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684213" y="188913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Aligning objectives of Production Units with Institutional objectives</a:t>
            </a:r>
          </a:p>
        </p:txBody>
      </p:sp>
      <p:sp>
        <p:nvSpPr>
          <p:cNvPr id="3" name="Oval 5"/>
          <p:cNvSpPr>
            <a:spLocks noChangeArrowheads="1"/>
          </p:cNvSpPr>
          <p:nvPr/>
        </p:nvSpPr>
        <p:spPr bwMode="auto">
          <a:xfrm>
            <a:off x="2088370" y="1059028"/>
            <a:ext cx="1654148" cy="1599969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908175" y="2152650"/>
            <a:ext cx="668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052638" y="1339850"/>
            <a:ext cx="1728787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Objectives of </a:t>
            </a:r>
          </a:p>
          <a:p>
            <a:pPr algn="ctr">
              <a:spcBef>
                <a:spcPct val="50000"/>
              </a:spcBef>
            </a:pPr>
            <a:endParaRPr lang="en-GB" sz="1400" b="1">
              <a:solidFill>
                <a:schemeClr val="bg2"/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Production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Unit 3</a:t>
            </a: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708400" y="2636838"/>
            <a:ext cx="1728788" cy="1584325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2857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rgbClr val="DDDDDD"/>
              </a:solidFill>
            </a:endParaRPr>
          </a:p>
        </p:txBody>
      </p:sp>
      <p:sp>
        <p:nvSpPr>
          <p:cNvPr id="15371" name="Text Box 9"/>
          <p:cNvSpPr txBox="1">
            <a:spLocks noChangeArrowheads="1"/>
          </p:cNvSpPr>
          <p:nvPr/>
        </p:nvSpPr>
        <p:spPr bwMode="auto">
          <a:xfrm>
            <a:off x="3714750" y="3071813"/>
            <a:ext cx="172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DDDDDD"/>
                </a:solidFill>
              </a:rPr>
              <a:t>Institutional objectives</a:t>
            </a:r>
          </a:p>
        </p:txBody>
      </p:sp>
      <p:sp>
        <p:nvSpPr>
          <p:cNvPr id="15384" name="AutoShape 18"/>
          <p:cNvSpPr>
            <a:spLocks noChangeArrowheads="1"/>
          </p:cNvSpPr>
          <p:nvPr/>
        </p:nvSpPr>
        <p:spPr bwMode="auto">
          <a:xfrm rot="-1723690">
            <a:off x="3040063" y="3646488"/>
            <a:ext cx="777875" cy="358775"/>
          </a:xfrm>
          <a:prstGeom prst="leftRightArrow">
            <a:avLst>
              <a:gd name="adj1" fmla="val 50000"/>
              <a:gd name="adj2" fmla="val 4336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85" name="AutoShape 19"/>
          <p:cNvSpPr>
            <a:spLocks noChangeArrowheads="1"/>
          </p:cNvSpPr>
          <p:nvPr/>
        </p:nvSpPr>
        <p:spPr bwMode="auto">
          <a:xfrm rot="2812810">
            <a:off x="3450432" y="2389981"/>
            <a:ext cx="728662" cy="358775"/>
          </a:xfrm>
          <a:prstGeom prst="leftRightArrow">
            <a:avLst>
              <a:gd name="adj1" fmla="val 50000"/>
              <a:gd name="adj2" fmla="val 40619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GB"/>
          </a:p>
        </p:txBody>
      </p:sp>
      <p:sp>
        <p:nvSpPr>
          <p:cNvPr id="15386" name="AutoShape 20"/>
          <p:cNvSpPr>
            <a:spLocks noChangeArrowheads="1"/>
          </p:cNvSpPr>
          <p:nvPr/>
        </p:nvSpPr>
        <p:spPr bwMode="auto">
          <a:xfrm rot="1847253">
            <a:off x="5302250" y="3656013"/>
            <a:ext cx="703263" cy="358775"/>
          </a:xfrm>
          <a:prstGeom prst="leftRightArrow">
            <a:avLst>
              <a:gd name="adj1" fmla="val 50000"/>
              <a:gd name="adj2" fmla="val 3920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88" name="AutoShape 22"/>
          <p:cNvSpPr>
            <a:spLocks noChangeArrowheads="1"/>
          </p:cNvSpPr>
          <p:nvPr/>
        </p:nvSpPr>
        <p:spPr bwMode="auto">
          <a:xfrm rot="-5400000">
            <a:off x="4211638" y="4294187"/>
            <a:ext cx="647700" cy="358775"/>
          </a:xfrm>
          <a:prstGeom prst="leftRightArrow">
            <a:avLst>
              <a:gd name="adj1" fmla="val 50000"/>
              <a:gd name="adj2" fmla="val 36106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" name="Oval 5"/>
          <p:cNvSpPr>
            <a:spLocks noChangeArrowheads="1"/>
          </p:cNvSpPr>
          <p:nvPr/>
        </p:nvSpPr>
        <p:spPr bwMode="auto">
          <a:xfrm>
            <a:off x="5544358" y="1132053"/>
            <a:ext cx="1654147" cy="1599969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15398" name="Text Box 7"/>
          <p:cNvSpPr txBox="1">
            <a:spLocks noChangeArrowheads="1"/>
          </p:cNvSpPr>
          <p:nvPr/>
        </p:nvSpPr>
        <p:spPr bwMode="auto">
          <a:xfrm>
            <a:off x="5508625" y="1412875"/>
            <a:ext cx="1728788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Objectives of </a:t>
            </a:r>
          </a:p>
          <a:p>
            <a:pPr algn="ctr">
              <a:spcBef>
                <a:spcPct val="50000"/>
              </a:spcBef>
            </a:pPr>
            <a:endParaRPr lang="en-GB" sz="1400" b="1">
              <a:solidFill>
                <a:schemeClr val="bg2"/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Production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Unit 1</a:t>
            </a:r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5976158" y="3508541"/>
            <a:ext cx="1654147" cy="1599969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15402" name="Text Box 7"/>
          <p:cNvSpPr txBox="1">
            <a:spLocks noChangeArrowheads="1"/>
          </p:cNvSpPr>
          <p:nvPr/>
        </p:nvSpPr>
        <p:spPr bwMode="auto">
          <a:xfrm>
            <a:off x="5940425" y="3789363"/>
            <a:ext cx="1728788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Objectives of </a:t>
            </a:r>
          </a:p>
          <a:p>
            <a:pPr algn="ctr">
              <a:spcBef>
                <a:spcPct val="50000"/>
              </a:spcBef>
            </a:pPr>
            <a:endParaRPr lang="en-GB" sz="1400" b="1">
              <a:solidFill>
                <a:schemeClr val="bg2"/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Production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Unit 2</a:t>
            </a:r>
          </a:p>
        </p:txBody>
      </p:sp>
      <p:sp>
        <p:nvSpPr>
          <p:cNvPr id="15403" name="AutoShape 21"/>
          <p:cNvSpPr>
            <a:spLocks noChangeArrowheads="1"/>
          </p:cNvSpPr>
          <p:nvPr/>
        </p:nvSpPr>
        <p:spPr bwMode="auto">
          <a:xfrm rot="-2760249">
            <a:off x="5014119" y="2374106"/>
            <a:ext cx="719138" cy="358775"/>
          </a:xfrm>
          <a:prstGeom prst="leftRightArrow">
            <a:avLst>
              <a:gd name="adj1" fmla="val 50000"/>
              <a:gd name="adj2" fmla="val 40089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512108" y="3651416"/>
            <a:ext cx="1654147" cy="1599969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15407" name="Text Box 7"/>
          <p:cNvSpPr txBox="1">
            <a:spLocks noChangeArrowheads="1"/>
          </p:cNvSpPr>
          <p:nvPr/>
        </p:nvSpPr>
        <p:spPr bwMode="auto">
          <a:xfrm>
            <a:off x="1476375" y="3932238"/>
            <a:ext cx="1728788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Objectives of </a:t>
            </a:r>
          </a:p>
          <a:p>
            <a:pPr algn="ctr">
              <a:spcBef>
                <a:spcPct val="50000"/>
              </a:spcBef>
            </a:pPr>
            <a:endParaRPr lang="en-GB" sz="1400" b="1">
              <a:solidFill>
                <a:schemeClr val="bg2"/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Production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Unit 4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3744133" y="4875378"/>
            <a:ext cx="1654147" cy="1599969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15411" name="Text Box 7"/>
          <p:cNvSpPr txBox="1">
            <a:spLocks noChangeArrowheads="1"/>
          </p:cNvSpPr>
          <p:nvPr/>
        </p:nvSpPr>
        <p:spPr bwMode="auto">
          <a:xfrm>
            <a:off x="3708400" y="5156200"/>
            <a:ext cx="1728788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Objectives of </a:t>
            </a:r>
          </a:p>
          <a:p>
            <a:pPr algn="ctr">
              <a:spcBef>
                <a:spcPct val="50000"/>
              </a:spcBef>
            </a:pPr>
            <a:endParaRPr lang="en-GB" sz="1400" b="1">
              <a:solidFill>
                <a:schemeClr val="bg2"/>
              </a:solidFill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Production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GB" sz="1400" b="1">
                <a:solidFill>
                  <a:schemeClr val="bg2"/>
                </a:solidFill>
              </a:rPr>
              <a:t>Unit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/>
          <p:cNvSpPr txBox="1">
            <a:spLocks noChangeArrowheads="1"/>
          </p:cNvSpPr>
          <p:nvPr/>
        </p:nvSpPr>
        <p:spPr bwMode="auto">
          <a:xfrm>
            <a:off x="214313" y="500063"/>
            <a:ext cx="878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99CC"/>
                </a:solidFill>
              </a:rPr>
              <a:t>How to establish objectives for production units?</a:t>
            </a:r>
          </a:p>
        </p:txBody>
      </p:sp>
      <p:sp>
        <p:nvSpPr>
          <p:cNvPr id="3" name="Oval 9"/>
          <p:cNvSpPr>
            <a:spLocks noChangeArrowheads="1"/>
          </p:cNvSpPr>
          <p:nvPr/>
        </p:nvSpPr>
        <p:spPr bwMode="auto">
          <a:xfrm>
            <a:off x="857224" y="1571612"/>
            <a:ext cx="2035158" cy="1658934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Yearly</a:t>
            </a:r>
            <a:r>
              <a:rPr lang="pt-PT" b="1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institutional</a:t>
            </a:r>
            <a:endParaRPr lang="pt-PT" b="1" dirty="0">
              <a:solidFill>
                <a:srgbClr val="DDDDDD"/>
              </a:solidFill>
            </a:endParaRPr>
          </a:p>
          <a:p>
            <a:pPr algn="ctr">
              <a:defRPr/>
            </a:pPr>
            <a:r>
              <a:rPr lang="pt-PT" b="1" dirty="0">
                <a:solidFill>
                  <a:srgbClr val="DDDDDD"/>
                </a:solidFill>
              </a:rPr>
              <a:t>Objectives</a:t>
            </a:r>
          </a:p>
        </p:txBody>
      </p:sp>
      <p:sp>
        <p:nvSpPr>
          <p:cNvPr id="4" name="Oval 10"/>
          <p:cNvSpPr>
            <a:spLocks noChangeArrowheads="1"/>
          </p:cNvSpPr>
          <p:nvPr/>
        </p:nvSpPr>
        <p:spPr bwMode="auto">
          <a:xfrm>
            <a:off x="6429388" y="1714488"/>
            <a:ext cx="2087563" cy="1582737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Yearly</a:t>
            </a:r>
            <a:r>
              <a:rPr lang="pt-PT" b="1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b="1" dirty="0">
                <a:solidFill>
                  <a:srgbClr val="DDDDDD"/>
                </a:solidFill>
              </a:rPr>
              <a:t>objectives </a:t>
            </a:r>
          </a:p>
          <a:p>
            <a:pPr algn="ctr">
              <a:defRPr/>
            </a:pPr>
            <a:r>
              <a:rPr lang="pt-PT" b="1" dirty="0">
                <a:solidFill>
                  <a:srgbClr val="DDDDDD"/>
                </a:solidFill>
              </a:rPr>
              <a:t>for</a:t>
            </a: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Production</a:t>
            </a:r>
            <a:r>
              <a:rPr lang="pt-PT" b="1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Units</a:t>
            </a:r>
            <a:endParaRPr lang="pt-PT" b="1" dirty="0">
              <a:solidFill>
                <a:srgbClr val="DDDDDD"/>
              </a:solidFill>
            </a:endParaRPr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2268538" y="4797424"/>
            <a:ext cx="2447925" cy="1846286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Contribution</a:t>
            </a:r>
            <a:endParaRPr lang="pt-PT" b="1" dirty="0">
              <a:solidFill>
                <a:srgbClr val="DDDDDD"/>
              </a:solidFill>
            </a:endParaRP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of</a:t>
            </a:r>
            <a:endParaRPr lang="pt-PT" b="1" dirty="0">
              <a:solidFill>
                <a:srgbClr val="DDDDDD"/>
              </a:solidFill>
            </a:endParaRP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Production</a:t>
            </a:r>
            <a:r>
              <a:rPr lang="pt-PT" b="1" dirty="0">
                <a:solidFill>
                  <a:srgbClr val="DDDDDD"/>
                </a:solidFill>
              </a:rPr>
              <a:t> </a:t>
            </a:r>
            <a:r>
              <a:rPr lang="pt-PT" b="1" dirty="0" err="1">
                <a:solidFill>
                  <a:srgbClr val="DDDDDD"/>
                </a:solidFill>
              </a:rPr>
              <a:t>Units</a:t>
            </a:r>
            <a:endParaRPr lang="pt-PT" b="1" dirty="0">
              <a:solidFill>
                <a:srgbClr val="DDDDDD"/>
              </a:solidFill>
            </a:endParaRPr>
          </a:p>
          <a:p>
            <a:pPr algn="ctr">
              <a:defRPr/>
            </a:pPr>
            <a:r>
              <a:rPr lang="pt-PT" b="1" dirty="0">
                <a:solidFill>
                  <a:srgbClr val="DDDDDD"/>
                </a:solidFill>
              </a:rPr>
              <a:t>for</a:t>
            </a: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Institutional</a:t>
            </a:r>
            <a:r>
              <a:rPr lang="pt-PT" b="1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b="1" dirty="0">
                <a:solidFill>
                  <a:srgbClr val="DDDDDD"/>
                </a:solidFill>
              </a:rPr>
              <a:t>Objectives</a:t>
            </a:r>
          </a:p>
        </p:txBody>
      </p:sp>
      <p:sp>
        <p:nvSpPr>
          <p:cNvPr id="6" name="_s1028"/>
          <p:cNvSpPr>
            <a:spLocks noChangeArrowheads="1" noTextEdit="1"/>
          </p:cNvSpPr>
          <p:nvPr/>
        </p:nvSpPr>
        <p:spPr bwMode="auto">
          <a:xfrm>
            <a:off x="1500188" y="1428750"/>
            <a:ext cx="6215062" cy="2376488"/>
          </a:xfrm>
          <a:custGeom>
            <a:avLst/>
            <a:gdLst>
              <a:gd name="T0" fmla="*/ 2949680 w 21600"/>
              <a:gd name="T1" fmla="*/ 4731 h 21600"/>
              <a:gd name="T2" fmla="*/ 1123230 w 21600"/>
              <a:gd name="T3" fmla="*/ 372977 h 21600"/>
              <a:gd name="T4" fmla="*/ 2980281 w 21600"/>
              <a:gd name="T5" fmla="*/ 129497 h 21600"/>
              <a:gd name="T6" fmla="*/ 5464648 w 21600"/>
              <a:gd name="T7" fmla="*/ -52921 h 21600"/>
              <a:gd name="T8" fmla="*/ 5746055 w 21600"/>
              <a:gd name="T9" fmla="*/ 445261 h 21600"/>
              <a:gd name="T10" fmla="*/ 4387018 w 21600"/>
              <a:gd name="T11" fmla="*/ 54824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106" y="2727"/>
                </a:moveTo>
                <a:cubicBezTo>
                  <a:pt x="14530" y="1691"/>
                  <a:pt x="12686" y="1139"/>
                  <a:pt x="10800" y="1139"/>
                </a:cubicBezTo>
                <a:cubicBezTo>
                  <a:pt x="8319" y="1138"/>
                  <a:pt x="5934" y="2093"/>
                  <a:pt x="4137" y="3803"/>
                </a:cubicBezTo>
                <a:lnTo>
                  <a:pt x="3352" y="2978"/>
                </a:lnTo>
                <a:cubicBezTo>
                  <a:pt x="5360" y="1066"/>
                  <a:pt x="8027" y="-1"/>
                  <a:pt x="10800" y="0"/>
                </a:cubicBezTo>
                <a:cubicBezTo>
                  <a:pt x="12908" y="0"/>
                  <a:pt x="14970" y="617"/>
                  <a:pt x="16732" y="1775"/>
                </a:cubicBezTo>
                <a:lnTo>
                  <a:pt x="18215" y="-481"/>
                </a:lnTo>
                <a:lnTo>
                  <a:pt x="19153" y="4047"/>
                </a:lnTo>
                <a:lnTo>
                  <a:pt x="14623" y="4983"/>
                </a:lnTo>
                <a:lnTo>
                  <a:pt x="16106" y="2727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7" name="_s1028"/>
          <p:cNvSpPr>
            <a:spLocks noChangeArrowheads="1" noTextEdit="1"/>
          </p:cNvSpPr>
          <p:nvPr/>
        </p:nvSpPr>
        <p:spPr bwMode="auto">
          <a:xfrm rot="20434940" flipV="1">
            <a:off x="5475288" y="2859088"/>
            <a:ext cx="3092450" cy="2952750"/>
          </a:xfrm>
          <a:custGeom>
            <a:avLst/>
            <a:gdLst>
              <a:gd name="T0" fmla="*/ 2823579 w 21600"/>
              <a:gd name="T1" fmla="*/ 644547 h 21600"/>
              <a:gd name="T2" fmla="*/ 1575718 w 21600"/>
              <a:gd name="T3" fmla="*/ 69854 h 21600"/>
              <a:gd name="T4" fmla="*/ 2703174 w 21600"/>
              <a:gd name="T5" fmla="*/ 722877 h 21600"/>
              <a:gd name="T6" fmla="*/ 3359317 w 21600"/>
              <a:gd name="T7" fmla="*/ 2115590 h 21600"/>
              <a:gd name="T8" fmla="*/ 2769031 w 21600"/>
              <a:gd name="T9" fmla="*/ 2375187 h 21600"/>
              <a:gd name="T10" fmla="*/ 2497297 w 21600"/>
              <a:gd name="T11" fmla="*/ 181170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976" y="14188"/>
                </a:moveTo>
                <a:cubicBezTo>
                  <a:pt x="20376" y="13103"/>
                  <a:pt x="20582" y="11956"/>
                  <a:pt x="20582" y="10800"/>
                </a:cubicBezTo>
                <a:cubicBezTo>
                  <a:pt x="20582" y="5473"/>
                  <a:pt x="16321" y="1126"/>
                  <a:pt x="10996" y="1019"/>
                </a:cubicBezTo>
                <a:lnTo>
                  <a:pt x="11016" y="2"/>
                </a:lnTo>
                <a:cubicBezTo>
                  <a:pt x="16895" y="120"/>
                  <a:pt x="21600" y="4919"/>
                  <a:pt x="21600" y="10800"/>
                </a:cubicBezTo>
                <a:cubicBezTo>
                  <a:pt x="21600" y="12076"/>
                  <a:pt x="21373" y="13343"/>
                  <a:pt x="20931" y="14541"/>
                </a:cubicBezTo>
                <a:lnTo>
                  <a:pt x="23464" y="15476"/>
                </a:lnTo>
                <a:lnTo>
                  <a:pt x="19341" y="17375"/>
                </a:lnTo>
                <a:lnTo>
                  <a:pt x="17443" y="13253"/>
                </a:lnTo>
                <a:lnTo>
                  <a:pt x="19976" y="14188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8" name="_s1028"/>
          <p:cNvSpPr>
            <a:spLocks noChangeArrowheads="1" noTextEdit="1"/>
          </p:cNvSpPr>
          <p:nvPr/>
        </p:nvSpPr>
        <p:spPr bwMode="auto">
          <a:xfrm rot="5943521" flipV="1">
            <a:off x="-277019" y="2420145"/>
            <a:ext cx="4956175" cy="2062162"/>
          </a:xfrm>
          <a:custGeom>
            <a:avLst/>
            <a:gdLst>
              <a:gd name="T0" fmla="*/ 4761141 w 21600"/>
              <a:gd name="T1" fmla="*/ 538912 h 21600"/>
              <a:gd name="T2" fmla="*/ 2412397 w 21600"/>
              <a:gd name="T3" fmla="*/ 63629 h 21600"/>
              <a:gd name="T4" fmla="*/ 4597425 w 21600"/>
              <a:gd name="T5" fmla="*/ 609611 h 21600"/>
              <a:gd name="T6" fmla="*/ 5848206 w 21600"/>
              <a:gd name="T7" fmla="*/ 2007981 h 21600"/>
              <a:gd name="T8" fmla="*/ 4870368 w 21600"/>
              <a:gd name="T9" fmla="*/ 2272235 h 21600"/>
              <a:gd name="T10" fmla="*/ 4379715 w 21600"/>
              <a:gd name="T11" fmla="*/ 174546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246" y="13935"/>
                </a:moveTo>
                <a:cubicBezTo>
                  <a:pt x="20581" y="12924"/>
                  <a:pt x="20753" y="11865"/>
                  <a:pt x="20753" y="10800"/>
                </a:cubicBezTo>
                <a:cubicBezTo>
                  <a:pt x="20753" y="5303"/>
                  <a:pt x="16296" y="847"/>
                  <a:pt x="10800" y="847"/>
                </a:cubicBezTo>
                <a:cubicBezTo>
                  <a:pt x="10460" y="846"/>
                  <a:pt x="10121" y="864"/>
                  <a:pt x="9784" y="898"/>
                </a:cubicBezTo>
                <a:lnTo>
                  <a:pt x="9697" y="56"/>
                </a:lnTo>
                <a:cubicBezTo>
                  <a:pt x="10063" y="18"/>
                  <a:pt x="10431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956"/>
                  <a:pt x="21414" y="13105"/>
                  <a:pt x="21050" y="14202"/>
                </a:cubicBezTo>
                <a:lnTo>
                  <a:pt x="23612" y="15053"/>
                </a:lnTo>
                <a:lnTo>
                  <a:pt x="19664" y="17034"/>
                </a:lnTo>
                <a:lnTo>
                  <a:pt x="17683" y="13085"/>
                </a:lnTo>
                <a:lnTo>
                  <a:pt x="20246" y="13935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16399" name="Text Box 17"/>
          <p:cNvSpPr txBox="1">
            <a:spLocks noChangeArrowheads="1"/>
          </p:cNvSpPr>
          <p:nvPr/>
        </p:nvSpPr>
        <p:spPr bwMode="auto">
          <a:xfrm>
            <a:off x="3419475" y="1052513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Aligning</a:t>
            </a:r>
            <a:r>
              <a:rPr lang="pt-PT" b="1">
                <a:solidFill>
                  <a:schemeClr val="bg2"/>
                </a:solidFill>
              </a:rPr>
              <a:t> Objectives</a:t>
            </a:r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>
            <a:off x="3300413" y="4071938"/>
            <a:ext cx="430212" cy="725487"/>
          </a:xfrm>
          <a:prstGeom prst="downArrow">
            <a:avLst>
              <a:gd name="adj1" fmla="val 50000"/>
              <a:gd name="adj2" fmla="val 33487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2571736" y="3071810"/>
            <a:ext cx="2571767" cy="1004891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r>
              <a:rPr lang="pt-PT" sz="1600" b="1" dirty="0" err="1">
                <a:solidFill>
                  <a:srgbClr val="0099CC"/>
                </a:solidFill>
              </a:rPr>
              <a:t>Organizational</a:t>
            </a:r>
            <a:r>
              <a:rPr lang="pt-PT" sz="1600" b="1" dirty="0">
                <a:solidFill>
                  <a:srgbClr val="0099CC"/>
                </a:solidFill>
              </a:rPr>
              <a:t> </a:t>
            </a:r>
            <a:r>
              <a:rPr lang="pt-PT" sz="1600" b="1" dirty="0" err="1">
                <a:solidFill>
                  <a:srgbClr val="0099CC"/>
                </a:solidFill>
              </a:rPr>
              <a:t>analysis</a:t>
            </a:r>
            <a:endParaRPr lang="pt-PT" sz="1600" b="1" dirty="0">
              <a:solidFill>
                <a:srgbClr val="0099CC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pt-PT" sz="1400" b="1" dirty="0">
                <a:solidFill>
                  <a:srgbClr val="0099CC"/>
                </a:solidFill>
              </a:rPr>
              <a:t> </a:t>
            </a:r>
            <a:r>
              <a:rPr lang="pt-PT" sz="1400" b="1" dirty="0" err="1">
                <a:solidFill>
                  <a:srgbClr val="0099CC"/>
                </a:solidFill>
              </a:rPr>
              <a:t>Value</a:t>
            </a:r>
            <a:r>
              <a:rPr lang="pt-PT" sz="1400" b="1" dirty="0">
                <a:solidFill>
                  <a:srgbClr val="0099CC"/>
                </a:solidFill>
              </a:rPr>
              <a:t> </a:t>
            </a:r>
            <a:r>
              <a:rPr lang="pt-PT" sz="1400" b="1" dirty="0" err="1">
                <a:solidFill>
                  <a:srgbClr val="0099CC"/>
                </a:solidFill>
              </a:rPr>
              <a:t>chains</a:t>
            </a:r>
            <a:endParaRPr lang="pt-PT" sz="1400" b="1" dirty="0">
              <a:solidFill>
                <a:srgbClr val="0099CC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pt-PT" sz="1400" b="1" dirty="0">
                <a:solidFill>
                  <a:srgbClr val="0099CC"/>
                </a:solidFill>
              </a:rPr>
              <a:t> </a:t>
            </a:r>
            <a:r>
              <a:rPr lang="pt-PT" sz="1400" b="1" dirty="0" err="1">
                <a:solidFill>
                  <a:srgbClr val="0099CC"/>
                </a:solidFill>
              </a:rPr>
              <a:t>Capabilities</a:t>
            </a:r>
            <a:endParaRPr lang="pt-PT" sz="1400" b="1" dirty="0">
              <a:solidFill>
                <a:srgbClr val="0099CC"/>
              </a:solidFill>
            </a:endParaRPr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5819775" y="5244332"/>
            <a:ext cx="2855913" cy="1027256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r>
              <a:rPr lang="en-US" sz="1400" b="1">
                <a:solidFill>
                  <a:srgbClr val="0099CC"/>
                </a:solidFill>
              </a:rPr>
              <a:t>Core business of Productions </a:t>
            </a:r>
          </a:p>
          <a:p>
            <a:r>
              <a:rPr lang="en-US" sz="1400" b="1">
                <a:solidFill>
                  <a:srgbClr val="0099CC"/>
                </a:solidFill>
              </a:rPr>
              <a:t>Units</a:t>
            </a:r>
          </a:p>
          <a:p>
            <a:endParaRPr lang="en-US" sz="1400" b="1">
              <a:solidFill>
                <a:srgbClr val="0099CC"/>
              </a:solidFill>
            </a:endParaRPr>
          </a:p>
          <a:p>
            <a:r>
              <a:rPr lang="en-US" sz="1400" b="1">
                <a:solidFill>
                  <a:srgbClr val="0099CC"/>
                </a:solidFill>
              </a:rPr>
              <a:t>Critical proceedings</a:t>
            </a: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 flipV="1">
            <a:off x="1643063" y="3214688"/>
            <a:ext cx="1009650" cy="576262"/>
          </a:xfrm>
          <a:custGeom>
            <a:avLst/>
            <a:gdLst>
              <a:gd name="T0" fmla="*/ 807088 w 21600"/>
              <a:gd name="T1" fmla="*/ 0 h 21600"/>
              <a:gd name="T2" fmla="*/ 807088 w 21600"/>
              <a:gd name="T3" fmla="*/ 324361 h 21600"/>
              <a:gd name="T4" fmla="*/ 172719 w 21600"/>
              <a:gd name="T5" fmla="*/ 576263 h 21600"/>
              <a:gd name="T6" fmla="*/ 1152525 w 21600"/>
              <a:gd name="T7" fmla="*/ 16218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6408" name="Line 27"/>
          <p:cNvSpPr>
            <a:spLocks noChangeShapeType="1"/>
          </p:cNvSpPr>
          <p:nvPr/>
        </p:nvSpPr>
        <p:spPr bwMode="auto">
          <a:xfrm>
            <a:off x="4643438" y="5445125"/>
            <a:ext cx="1152525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6409" name="Line 28"/>
          <p:cNvSpPr>
            <a:spLocks noChangeShapeType="1"/>
          </p:cNvSpPr>
          <p:nvPr/>
        </p:nvSpPr>
        <p:spPr bwMode="auto">
          <a:xfrm>
            <a:off x="4716463" y="5805488"/>
            <a:ext cx="10795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6410" name="Line 29"/>
          <p:cNvSpPr>
            <a:spLocks noChangeShapeType="1"/>
          </p:cNvSpPr>
          <p:nvPr/>
        </p:nvSpPr>
        <p:spPr bwMode="auto">
          <a:xfrm>
            <a:off x="4572000" y="6092825"/>
            <a:ext cx="12239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6411" name="Text Box 11"/>
          <p:cNvSpPr txBox="1">
            <a:spLocks noChangeArrowheads="1"/>
          </p:cNvSpPr>
          <p:nvPr/>
        </p:nvSpPr>
        <p:spPr bwMode="auto">
          <a:xfrm rot="4065812">
            <a:off x="-206375" y="4270375"/>
            <a:ext cx="31972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Strategic map</a:t>
            </a:r>
          </a:p>
          <a:p>
            <a:pPr algn="ctr"/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endParaRPr lang="en-US" b="1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r>
              <a:rPr lang="en-US">
                <a:solidFill>
                  <a:schemeClr val="bg2"/>
                </a:solidFill>
                <a:latin typeface="Verdana" pitchFamily="34" charset="0"/>
              </a:rPr>
              <a:t>Perspective focus</a:t>
            </a:r>
            <a:endParaRPr lang="en-US" b="1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6412" name="Text Box 9"/>
          <p:cNvSpPr txBox="1">
            <a:spLocks noChangeArrowheads="1"/>
          </p:cNvSpPr>
          <p:nvPr/>
        </p:nvSpPr>
        <p:spPr bwMode="auto">
          <a:xfrm rot="-4949926">
            <a:off x="7008019" y="3929857"/>
            <a:ext cx="26765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Road map</a:t>
            </a:r>
          </a:p>
          <a:p>
            <a:pPr algn="ctr"/>
            <a:endParaRPr lang="pt-PT" b="1">
              <a:solidFill>
                <a:schemeClr val="bg2"/>
              </a:solidFill>
              <a:latin typeface="Verdana" pitchFamily="34" charset="0"/>
            </a:endParaRPr>
          </a:p>
          <a:p>
            <a:pPr algn="ctr"/>
            <a:r>
              <a:rPr lang="pt-PT" b="1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pt-PT">
                <a:solidFill>
                  <a:schemeClr val="bg2"/>
                </a:solidFill>
                <a:latin typeface="Verdana" pitchFamily="34" charset="0"/>
              </a:rPr>
              <a:t>   </a:t>
            </a:r>
            <a:r>
              <a:rPr lang="en-US">
                <a:solidFill>
                  <a:schemeClr val="bg2"/>
                </a:solidFill>
                <a:latin typeface="Verdana" pitchFamily="34" charset="0"/>
              </a:rPr>
              <a:t>Initiative</a:t>
            </a:r>
            <a:r>
              <a:rPr lang="pt-PT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en-US">
                <a:solidFill>
                  <a:schemeClr val="bg2"/>
                </a:solidFill>
                <a:latin typeface="Verdana" pitchFamily="34" charset="0"/>
              </a:rPr>
              <a:t>focus</a:t>
            </a:r>
          </a:p>
        </p:txBody>
      </p:sp>
      <p:cxnSp>
        <p:nvCxnSpPr>
          <p:cNvPr id="23" name="Conexão recta 22"/>
          <p:cNvCxnSpPr>
            <a:cxnSpLocks noChangeShapeType="1"/>
          </p:cNvCxnSpPr>
          <p:nvPr/>
        </p:nvCxnSpPr>
        <p:spPr bwMode="auto">
          <a:xfrm>
            <a:off x="5867400" y="5876925"/>
            <a:ext cx="2736850" cy="0"/>
          </a:xfrm>
          <a:prstGeom prst="line">
            <a:avLst/>
          </a:prstGeom>
          <a:noFill/>
          <a:ln w="19050" algn="ctr">
            <a:solidFill>
              <a:srgbClr val="595959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8"/>
          <p:cNvSpPr txBox="1">
            <a:spLocks noChangeArrowheads="1"/>
          </p:cNvSpPr>
          <p:nvPr/>
        </p:nvSpPr>
        <p:spPr bwMode="auto">
          <a:xfrm>
            <a:off x="214313" y="500063"/>
            <a:ext cx="878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99CC"/>
                </a:solidFill>
              </a:rPr>
              <a:t>Critical proceedings and chain value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4143375" y="1571625"/>
            <a:ext cx="4714875" cy="714375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>
              <a:defRPr/>
            </a:pPr>
            <a:r>
              <a:rPr lang="pt-PT" dirty="0">
                <a:solidFill>
                  <a:srgbClr val="DDDDDD"/>
                </a:solidFill>
              </a:rPr>
              <a:t>Set </a:t>
            </a:r>
            <a:r>
              <a:rPr lang="pt-PT" dirty="0" err="1">
                <a:solidFill>
                  <a:srgbClr val="DDDDDD"/>
                </a:solidFill>
              </a:rPr>
              <a:t>of</a:t>
            </a:r>
            <a:r>
              <a:rPr lang="pt-PT" dirty="0">
                <a:solidFill>
                  <a:srgbClr val="DDDDDD"/>
                </a:solidFill>
              </a:rPr>
              <a:t> </a:t>
            </a:r>
            <a:r>
              <a:rPr lang="pt-PT" dirty="0" err="1">
                <a:solidFill>
                  <a:srgbClr val="DDDDDD"/>
                </a:solidFill>
              </a:rPr>
              <a:t>activities</a:t>
            </a:r>
            <a:r>
              <a:rPr lang="pt-PT" dirty="0">
                <a:solidFill>
                  <a:srgbClr val="DDDDDD"/>
                </a:solidFill>
              </a:rPr>
              <a:t> to </a:t>
            </a:r>
            <a:r>
              <a:rPr lang="pt-PT" dirty="0" err="1">
                <a:solidFill>
                  <a:srgbClr val="DDDDDD"/>
                </a:solidFill>
              </a:rPr>
              <a:t>achieve</a:t>
            </a:r>
            <a:r>
              <a:rPr lang="pt-PT" dirty="0">
                <a:solidFill>
                  <a:srgbClr val="DDDDDD"/>
                </a:solidFill>
              </a:rPr>
              <a:t> </a:t>
            </a:r>
            <a:r>
              <a:rPr lang="pt-PT" dirty="0" err="1">
                <a:solidFill>
                  <a:srgbClr val="DDDDDD"/>
                </a:solidFill>
              </a:rPr>
              <a:t>in</a:t>
            </a:r>
            <a:r>
              <a:rPr lang="pt-PT" dirty="0">
                <a:solidFill>
                  <a:srgbClr val="DDDDDD"/>
                </a:solidFill>
              </a:rPr>
              <a:t> </a:t>
            </a:r>
            <a:r>
              <a:rPr lang="pt-PT" dirty="0" err="1">
                <a:solidFill>
                  <a:srgbClr val="DDDDDD"/>
                </a:solidFill>
              </a:rPr>
              <a:t>order</a:t>
            </a:r>
            <a:r>
              <a:rPr lang="pt-PT" dirty="0">
                <a:solidFill>
                  <a:srgbClr val="DDDDDD"/>
                </a:solidFill>
              </a:rPr>
              <a:t> to solve </a:t>
            </a:r>
          </a:p>
          <a:p>
            <a:pPr>
              <a:defRPr/>
            </a:pPr>
            <a:r>
              <a:rPr lang="pt-PT" dirty="0">
                <a:solidFill>
                  <a:srgbClr val="DDDDDD"/>
                </a:solidFill>
              </a:rPr>
              <a:t>a </a:t>
            </a:r>
            <a:r>
              <a:rPr lang="pt-PT" dirty="0" err="1">
                <a:solidFill>
                  <a:srgbClr val="DDDDDD"/>
                </a:solidFill>
              </a:rPr>
              <a:t>need</a:t>
            </a:r>
            <a:r>
              <a:rPr lang="pt-PT" dirty="0">
                <a:solidFill>
                  <a:srgbClr val="DDDDDD"/>
                </a:solidFill>
              </a:rPr>
              <a:t>/</a:t>
            </a:r>
            <a:r>
              <a:rPr lang="pt-PT" dirty="0" err="1">
                <a:solidFill>
                  <a:srgbClr val="DDDDDD"/>
                </a:solidFill>
              </a:rPr>
              <a:t>requirement</a:t>
            </a:r>
            <a:r>
              <a:rPr lang="pt-PT" dirty="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785813" y="1714500"/>
            <a:ext cx="2744787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Proceedings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000066"/>
              </a:solidFill>
            </a:endParaRPr>
          </a:p>
          <a:p>
            <a:pPr>
              <a:spcBef>
                <a:spcPct val="50000"/>
              </a:spcBef>
            </a:pPr>
            <a:endParaRPr lang="pt-PT">
              <a:solidFill>
                <a:srgbClr val="000066"/>
              </a:solidFill>
            </a:endParaRPr>
          </a:p>
          <a:p>
            <a:pPr>
              <a:spcBef>
                <a:spcPct val="50000"/>
              </a:spcBef>
            </a:pPr>
            <a:endParaRPr lang="pt-PT">
              <a:solidFill>
                <a:srgbClr val="000066"/>
              </a:solidFill>
            </a:endParaRP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Critical proceeding</a:t>
            </a:r>
          </a:p>
          <a:p>
            <a:pPr>
              <a:spcBef>
                <a:spcPct val="50000"/>
              </a:spcBef>
            </a:pPr>
            <a:endParaRPr lang="pt-PT">
              <a:solidFill>
                <a:srgbClr val="000066"/>
              </a:solidFill>
            </a:endParaRPr>
          </a:p>
          <a:p>
            <a:pPr>
              <a:spcBef>
                <a:spcPct val="50000"/>
              </a:spcBef>
            </a:pPr>
            <a:endParaRPr lang="pt-PT">
              <a:solidFill>
                <a:srgbClr val="000066"/>
              </a:solidFill>
            </a:endParaRPr>
          </a:p>
          <a:p>
            <a:pPr>
              <a:spcBef>
                <a:spcPct val="50000"/>
              </a:spcBef>
            </a:pPr>
            <a:endParaRPr lang="pt-PT">
              <a:solidFill>
                <a:srgbClr val="000066"/>
              </a:solidFill>
            </a:endParaRP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</a:rPr>
              <a:t>Value chain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4143372" y="3214686"/>
            <a:ext cx="4714875" cy="642939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r>
              <a:rPr lang="en-US">
                <a:solidFill>
                  <a:srgbClr val="DDDDDD"/>
                </a:solidFill>
              </a:rPr>
              <a:t>Essential process to achieve objectives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143375" y="4929188"/>
            <a:ext cx="4714875" cy="714375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r>
              <a:rPr lang="en-US">
                <a:solidFill>
                  <a:srgbClr val="DDDDDD"/>
                </a:solidFill>
              </a:rPr>
              <a:t>Sequence of activities for completing</a:t>
            </a:r>
          </a:p>
          <a:p>
            <a:r>
              <a:rPr lang="en-US">
                <a:solidFill>
                  <a:srgbClr val="DDDDDD"/>
                </a:solidFill>
              </a:rPr>
              <a:t>a process</a:t>
            </a:r>
          </a:p>
        </p:txBody>
      </p:sp>
      <p:sp>
        <p:nvSpPr>
          <p:cNvPr id="7" name="AutoShape 24"/>
          <p:cNvSpPr>
            <a:spLocks noChangeArrowheads="1"/>
          </p:cNvSpPr>
          <p:nvPr/>
        </p:nvSpPr>
        <p:spPr bwMode="auto">
          <a:xfrm>
            <a:off x="2928938" y="1643063"/>
            <a:ext cx="1077912" cy="431800"/>
          </a:xfrm>
          <a:prstGeom prst="rightArrow">
            <a:avLst>
              <a:gd name="adj1" fmla="val 50000"/>
              <a:gd name="adj2" fmla="val 45858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2928938" y="3357563"/>
            <a:ext cx="1077912" cy="431800"/>
          </a:xfrm>
          <a:prstGeom prst="rightArrow">
            <a:avLst>
              <a:gd name="adj1" fmla="val 50000"/>
              <a:gd name="adj2" fmla="val 45858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>
            <a:off x="2928938" y="4929188"/>
            <a:ext cx="1077912" cy="431800"/>
          </a:xfrm>
          <a:prstGeom prst="rightArrow">
            <a:avLst>
              <a:gd name="adj1" fmla="val 50000"/>
              <a:gd name="adj2" fmla="val 45858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8"/>
          <p:cNvSpPr txBox="1">
            <a:spLocks noChangeArrowheads="1"/>
          </p:cNvSpPr>
          <p:nvPr/>
        </p:nvSpPr>
        <p:spPr bwMode="auto">
          <a:xfrm>
            <a:off x="214313" y="500063"/>
            <a:ext cx="878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99CC"/>
                </a:solidFill>
              </a:rPr>
              <a:t>Chain values and individual activities</a:t>
            </a:r>
          </a:p>
        </p:txBody>
      </p:sp>
      <p:sp>
        <p:nvSpPr>
          <p:cNvPr id="3" name="Oval 11"/>
          <p:cNvSpPr>
            <a:spLocks noChangeArrowheads="1"/>
          </p:cNvSpPr>
          <p:nvPr/>
        </p:nvSpPr>
        <p:spPr bwMode="auto">
          <a:xfrm>
            <a:off x="900113" y="2420938"/>
            <a:ext cx="792162" cy="719137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971550" y="25654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>
                <a:solidFill>
                  <a:schemeClr val="bg2"/>
                </a:solidFill>
              </a:rPr>
              <a:t>A1</a:t>
            </a:r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4140200" y="2420938"/>
            <a:ext cx="792163" cy="719137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2519363" y="2420938"/>
            <a:ext cx="792162" cy="719137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7380288" y="2420938"/>
            <a:ext cx="792162" cy="719137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5759450" y="2420938"/>
            <a:ext cx="792163" cy="719137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9999"/>
            </a:solidFill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endParaRPr lang="pt-PT" sz="6000">
              <a:solidFill>
                <a:schemeClr val="bg2"/>
              </a:solidFill>
            </a:endParaRPr>
          </a:p>
        </p:txBody>
      </p:sp>
      <p:sp>
        <p:nvSpPr>
          <p:cNvPr id="18451" name="Text Box 7"/>
          <p:cNvSpPr txBox="1">
            <a:spLocks noChangeArrowheads="1"/>
          </p:cNvSpPr>
          <p:nvPr/>
        </p:nvSpPr>
        <p:spPr bwMode="auto">
          <a:xfrm>
            <a:off x="2555875" y="25654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>
                <a:solidFill>
                  <a:schemeClr val="bg2"/>
                </a:solidFill>
              </a:rPr>
              <a:t>A2</a:t>
            </a:r>
          </a:p>
        </p:txBody>
      </p:sp>
      <p:sp>
        <p:nvSpPr>
          <p:cNvPr id="18452" name="Text Box 7"/>
          <p:cNvSpPr txBox="1">
            <a:spLocks noChangeArrowheads="1"/>
          </p:cNvSpPr>
          <p:nvPr/>
        </p:nvSpPr>
        <p:spPr bwMode="auto">
          <a:xfrm>
            <a:off x="4211638" y="25654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>
                <a:solidFill>
                  <a:schemeClr val="bg2"/>
                </a:solidFill>
              </a:rPr>
              <a:t>A3</a:t>
            </a:r>
          </a:p>
        </p:txBody>
      </p:sp>
      <p:sp>
        <p:nvSpPr>
          <p:cNvPr id="18453" name="Text Box 7"/>
          <p:cNvSpPr txBox="1">
            <a:spLocks noChangeArrowheads="1"/>
          </p:cNvSpPr>
          <p:nvPr/>
        </p:nvSpPr>
        <p:spPr bwMode="auto">
          <a:xfrm>
            <a:off x="5795963" y="25654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>
                <a:solidFill>
                  <a:schemeClr val="bg2"/>
                </a:solidFill>
              </a:rPr>
              <a:t>A4</a:t>
            </a:r>
          </a:p>
        </p:txBody>
      </p:sp>
      <p:sp>
        <p:nvSpPr>
          <p:cNvPr id="18454" name="Text Box 7"/>
          <p:cNvSpPr txBox="1">
            <a:spLocks noChangeArrowheads="1"/>
          </p:cNvSpPr>
          <p:nvPr/>
        </p:nvSpPr>
        <p:spPr bwMode="auto">
          <a:xfrm>
            <a:off x="7451725" y="25654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>
                <a:solidFill>
                  <a:schemeClr val="bg2"/>
                </a:solidFill>
              </a:rPr>
              <a:t>A5</a:t>
            </a:r>
          </a:p>
        </p:txBody>
      </p:sp>
      <p:sp>
        <p:nvSpPr>
          <p:cNvPr id="18455" name="Text Box 7"/>
          <p:cNvSpPr txBox="1">
            <a:spLocks noChangeArrowheads="1"/>
          </p:cNvSpPr>
          <p:nvPr/>
        </p:nvSpPr>
        <p:spPr bwMode="auto">
          <a:xfrm>
            <a:off x="1692275" y="46529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>
                <a:solidFill>
                  <a:srgbClr val="0099CC"/>
                </a:solidFill>
                <a:latin typeface="Verdana" pitchFamily="34" charset="0"/>
              </a:rPr>
              <a:t>I</a:t>
            </a:r>
            <a:r>
              <a:rPr lang="pt-PT" sz="2400">
                <a:solidFill>
                  <a:srgbClr val="0099CC"/>
                </a:solidFill>
              </a:rPr>
              <a:t>1</a:t>
            </a:r>
          </a:p>
        </p:txBody>
      </p:sp>
      <p:sp>
        <p:nvSpPr>
          <p:cNvPr id="18456" name="Text Box 7"/>
          <p:cNvSpPr txBox="1">
            <a:spLocks noChangeArrowheads="1"/>
          </p:cNvSpPr>
          <p:nvPr/>
        </p:nvSpPr>
        <p:spPr bwMode="auto">
          <a:xfrm>
            <a:off x="4211638" y="46529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>
                <a:solidFill>
                  <a:srgbClr val="0099CC"/>
                </a:solidFill>
                <a:latin typeface="Verdana" pitchFamily="34" charset="0"/>
              </a:rPr>
              <a:t>I</a:t>
            </a:r>
            <a:r>
              <a:rPr lang="pt-PT" sz="2400">
                <a:solidFill>
                  <a:srgbClr val="0099CC"/>
                </a:solidFill>
              </a:rPr>
              <a:t>2</a:t>
            </a:r>
          </a:p>
        </p:txBody>
      </p:sp>
      <p:sp>
        <p:nvSpPr>
          <p:cNvPr id="18457" name="Text Box 7"/>
          <p:cNvSpPr txBox="1">
            <a:spLocks noChangeArrowheads="1"/>
          </p:cNvSpPr>
          <p:nvPr/>
        </p:nvSpPr>
        <p:spPr bwMode="auto">
          <a:xfrm>
            <a:off x="6732588" y="46529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>
                <a:solidFill>
                  <a:srgbClr val="0099CC"/>
                </a:solidFill>
                <a:latin typeface="Verdana" pitchFamily="34" charset="0"/>
              </a:rPr>
              <a:t>I</a:t>
            </a:r>
            <a:r>
              <a:rPr lang="pt-PT" sz="2400">
                <a:solidFill>
                  <a:srgbClr val="0099CC"/>
                </a:solidFill>
              </a:rPr>
              <a:t>3</a:t>
            </a:r>
          </a:p>
        </p:txBody>
      </p:sp>
      <p:sp>
        <p:nvSpPr>
          <p:cNvPr id="18458" name="Text Box 5"/>
          <p:cNvSpPr txBox="1">
            <a:spLocks noChangeArrowheads="1"/>
          </p:cNvSpPr>
          <p:nvPr/>
        </p:nvSpPr>
        <p:spPr bwMode="auto">
          <a:xfrm>
            <a:off x="3000375" y="1571625"/>
            <a:ext cx="301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CC"/>
                </a:solidFill>
              </a:rPr>
              <a:t>Chain value of a process</a:t>
            </a:r>
          </a:p>
        </p:txBody>
      </p:sp>
      <p:sp>
        <p:nvSpPr>
          <p:cNvPr id="18459" name="AutoShape 21"/>
          <p:cNvSpPr>
            <a:spLocks/>
          </p:cNvSpPr>
          <p:nvPr/>
        </p:nvSpPr>
        <p:spPr bwMode="auto">
          <a:xfrm rot="-5400000">
            <a:off x="1980407" y="3285331"/>
            <a:ext cx="215900" cy="2376487"/>
          </a:xfrm>
          <a:prstGeom prst="leftBracket">
            <a:avLst>
              <a:gd name="adj" fmla="val 91728"/>
            </a:avLst>
          </a:prstGeom>
          <a:noFill/>
          <a:ln w="28575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8460" name="AutoShape 22"/>
          <p:cNvSpPr>
            <a:spLocks/>
          </p:cNvSpPr>
          <p:nvPr/>
        </p:nvSpPr>
        <p:spPr bwMode="auto">
          <a:xfrm rot="-5400000">
            <a:off x="6947694" y="3285331"/>
            <a:ext cx="215900" cy="2376488"/>
          </a:xfrm>
          <a:prstGeom prst="leftBracket">
            <a:avLst>
              <a:gd name="adj" fmla="val 91728"/>
            </a:avLst>
          </a:prstGeom>
          <a:noFill/>
          <a:ln w="28575">
            <a:solidFill>
              <a:srgbClr val="5F5F5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18461" name="Line 23"/>
          <p:cNvSpPr>
            <a:spLocks noChangeShapeType="1"/>
          </p:cNvSpPr>
          <p:nvPr/>
        </p:nvSpPr>
        <p:spPr bwMode="auto">
          <a:xfrm>
            <a:off x="1258888" y="3141663"/>
            <a:ext cx="0" cy="13668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62" name="Line 24"/>
          <p:cNvSpPr>
            <a:spLocks noChangeShapeType="1"/>
          </p:cNvSpPr>
          <p:nvPr/>
        </p:nvSpPr>
        <p:spPr bwMode="auto">
          <a:xfrm>
            <a:off x="2916238" y="3141663"/>
            <a:ext cx="0" cy="13668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63" name="Line 25"/>
          <p:cNvSpPr>
            <a:spLocks noChangeShapeType="1"/>
          </p:cNvSpPr>
          <p:nvPr/>
        </p:nvSpPr>
        <p:spPr bwMode="auto">
          <a:xfrm>
            <a:off x="6156325" y="3141663"/>
            <a:ext cx="0" cy="13668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64" name="Line 26"/>
          <p:cNvSpPr>
            <a:spLocks noChangeShapeType="1"/>
          </p:cNvSpPr>
          <p:nvPr/>
        </p:nvSpPr>
        <p:spPr bwMode="auto">
          <a:xfrm>
            <a:off x="7812088" y="3141663"/>
            <a:ext cx="0" cy="13668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65" name="Line 27"/>
          <p:cNvSpPr>
            <a:spLocks noChangeShapeType="1"/>
          </p:cNvSpPr>
          <p:nvPr/>
        </p:nvSpPr>
        <p:spPr bwMode="auto">
          <a:xfrm>
            <a:off x="4500563" y="3141663"/>
            <a:ext cx="0" cy="1366837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66" name="Line 28"/>
          <p:cNvSpPr>
            <a:spLocks noChangeShapeType="1"/>
          </p:cNvSpPr>
          <p:nvPr/>
        </p:nvSpPr>
        <p:spPr bwMode="auto">
          <a:xfrm>
            <a:off x="1763713" y="2781300"/>
            <a:ext cx="720725" cy="0"/>
          </a:xfrm>
          <a:prstGeom prst="line">
            <a:avLst/>
          </a:prstGeom>
          <a:noFill/>
          <a:ln w="28575">
            <a:solidFill>
              <a:srgbClr val="0099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67" name="Line 29"/>
          <p:cNvSpPr>
            <a:spLocks noChangeShapeType="1"/>
          </p:cNvSpPr>
          <p:nvPr/>
        </p:nvSpPr>
        <p:spPr bwMode="auto">
          <a:xfrm>
            <a:off x="3348038" y="2781300"/>
            <a:ext cx="720725" cy="0"/>
          </a:xfrm>
          <a:prstGeom prst="line">
            <a:avLst/>
          </a:prstGeom>
          <a:noFill/>
          <a:ln w="28575">
            <a:solidFill>
              <a:srgbClr val="0099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68" name="Line 30"/>
          <p:cNvSpPr>
            <a:spLocks noChangeShapeType="1"/>
          </p:cNvSpPr>
          <p:nvPr/>
        </p:nvSpPr>
        <p:spPr bwMode="auto">
          <a:xfrm>
            <a:off x="5003800" y="2781300"/>
            <a:ext cx="720725" cy="0"/>
          </a:xfrm>
          <a:prstGeom prst="line">
            <a:avLst/>
          </a:prstGeom>
          <a:noFill/>
          <a:ln w="28575">
            <a:solidFill>
              <a:srgbClr val="0099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69" name="Line 31"/>
          <p:cNvSpPr>
            <a:spLocks noChangeShapeType="1"/>
          </p:cNvSpPr>
          <p:nvPr/>
        </p:nvSpPr>
        <p:spPr bwMode="auto">
          <a:xfrm>
            <a:off x="6588125" y="2781300"/>
            <a:ext cx="720725" cy="0"/>
          </a:xfrm>
          <a:prstGeom prst="line">
            <a:avLst/>
          </a:prstGeom>
          <a:noFill/>
          <a:ln w="28575">
            <a:solidFill>
              <a:srgbClr val="0099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PT"/>
          </a:p>
        </p:txBody>
      </p:sp>
      <p:sp>
        <p:nvSpPr>
          <p:cNvPr id="18470" name="Text Box 5"/>
          <p:cNvSpPr txBox="1">
            <a:spLocks noChangeArrowheads="1"/>
          </p:cNvSpPr>
          <p:nvPr/>
        </p:nvSpPr>
        <p:spPr bwMode="auto">
          <a:xfrm>
            <a:off x="642938" y="5429250"/>
            <a:ext cx="157162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b="1">
                <a:solidFill>
                  <a:srgbClr val="0099CC"/>
                </a:solidFill>
              </a:rPr>
              <a:t>A: </a:t>
            </a:r>
            <a:r>
              <a:rPr lang="en-US">
                <a:solidFill>
                  <a:srgbClr val="0099CC"/>
                </a:solidFill>
              </a:rPr>
              <a:t>activities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99CC"/>
                </a:solidFill>
              </a:rPr>
              <a:t>I: </a:t>
            </a:r>
            <a:r>
              <a:rPr lang="en-US">
                <a:solidFill>
                  <a:srgbClr val="0099CC"/>
                </a:solidFill>
              </a:rPr>
              <a:t>persons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428625" y="500063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99CC"/>
                </a:solidFill>
              </a:rPr>
              <a:t>How to define individual objectives</a:t>
            </a:r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6804025" y="1341438"/>
            <a:ext cx="1944688" cy="1584325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b="1" dirty="0">
                <a:solidFill>
                  <a:srgbClr val="DDDDDD"/>
                </a:solidFill>
              </a:rPr>
              <a:t>Individual </a:t>
            </a:r>
          </a:p>
          <a:p>
            <a:pPr algn="ctr">
              <a:defRPr/>
            </a:pPr>
            <a:r>
              <a:rPr lang="pt-PT" b="1" dirty="0">
                <a:solidFill>
                  <a:srgbClr val="DDDDDD"/>
                </a:solidFill>
              </a:rPr>
              <a:t>objectives</a:t>
            </a:r>
          </a:p>
        </p:txBody>
      </p:sp>
      <p:sp>
        <p:nvSpPr>
          <p:cNvPr id="4" name="_s1028"/>
          <p:cNvSpPr>
            <a:spLocks noChangeArrowheads="1" noTextEdit="1"/>
          </p:cNvSpPr>
          <p:nvPr/>
        </p:nvSpPr>
        <p:spPr bwMode="auto">
          <a:xfrm>
            <a:off x="1258888" y="1341438"/>
            <a:ext cx="6769100" cy="2376487"/>
          </a:xfrm>
          <a:custGeom>
            <a:avLst/>
            <a:gdLst>
              <a:gd name="T0" fmla="*/ 2876478 w 21600"/>
              <a:gd name="T1" fmla="*/ 7482 h 21600"/>
              <a:gd name="T2" fmla="*/ 1024528 w 21600"/>
              <a:gd name="T3" fmla="*/ 409064 h 21600"/>
              <a:gd name="T4" fmla="*/ 2914879 w 21600"/>
              <a:gd name="T5" fmla="*/ 131917 h 21600"/>
              <a:gd name="T6" fmla="*/ 5464648 w 21600"/>
              <a:gd name="T7" fmla="*/ -52921 h 21600"/>
              <a:gd name="T8" fmla="*/ 5746055 w 21600"/>
              <a:gd name="T9" fmla="*/ 445261 h 21600"/>
              <a:gd name="T10" fmla="*/ 4387018 w 21600"/>
              <a:gd name="T11" fmla="*/ 548242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106" y="2727"/>
                </a:moveTo>
                <a:cubicBezTo>
                  <a:pt x="14530" y="1691"/>
                  <a:pt x="12686" y="1139"/>
                  <a:pt x="10800" y="1139"/>
                </a:cubicBezTo>
                <a:cubicBezTo>
                  <a:pt x="8167" y="1138"/>
                  <a:pt x="5649" y="2213"/>
                  <a:pt x="3827" y="4113"/>
                </a:cubicBezTo>
                <a:lnTo>
                  <a:pt x="3005" y="3324"/>
                </a:lnTo>
                <a:cubicBezTo>
                  <a:pt x="5041" y="1200"/>
                  <a:pt x="7857" y="-1"/>
                  <a:pt x="10800" y="0"/>
                </a:cubicBezTo>
                <a:cubicBezTo>
                  <a:pt x="12908" y="0"/>
                  <a:pt x="14970" y="617"/>
                  <a:pt x="16732" y="1775"/>
                </a:cubicBezTo>
                <a:lnTo>
                  <a:pt x="18215" y="-481"/>
                </a:lnTo>
                <a:lnTo>
                  <a:pt x="19153" y="4047"/>
                </a:lnTo>
                <a:lnTo>
                  <a:pt x="14623" y="4983"/>
                </a:lnTo>
                <a:lnTo>
                  <a:pt x="16106" y="2727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 rot="-2649463">
            <a:off x="6156325" y="4508500"/>
            <a:ext cx="267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Activities</a:t>
            </a:r>
            <a:endParaRPr lang="en-US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9464" name="Text Box 11"/>
          <p:cNvSpPr txBox="1">
            <a:spLocks noChangeArrowheads="1"/>
          </p:cNvSpPr>
          <p:nvPr/>
        </p:nvSpPr>
        <p:spPr bwMode="auto">
          <a:xfrm rot="3147290">
            <a:off x="610394" y="4653756"/>
            <a:ext cx="3197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2"/>
                </a:solidFill>
                <a:latin typeface="Verdana" pitchFamily="34" charset="0"/>
              </a:rPr>
              <a:t>Initiatives</a:t>
            </a:r>
          </a:p>
        </p:txBody>
      </p:sp>
      <p:sp>
        <p:nvSpPr>
          <p:cNvPr id="19465" name="Text Box 12"/>
          <p:cNvSpPr txBox="1">
            <a:spLocks noChangeArrowheads="1"/>
          </p:cNvSpPr>
          <p:nvPr/>
        </p:nvSpPr>
        <p:spPr bwMode="auto">
          <a:xfrm>
            <a:off x="3348038" y="1052513"/>
            <a:ext cx="25209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Indicators 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Targets</a:t>
            </a:r>
          </a:p>
        </p:txBody>
      </p:sp>
      <p:sp>
        <p:nvSpPr>
          <p:cNvPr id="8" name="_s1028"/>
          <p:cNvSpPr>
            <a:spLocks noChangeArrowheads="1" noTextEdit="1"/>
          </p:cNvSpPr>
          <p:nvPr/>
        </p:nvSpPr>
        <p:spPr bwMode="auto">
          <a:xfrm rot="20771036" flipV="1">
            <a:off x="3629025" y="2573338"/>
            <a:ext cx="5113338" cy="3300412"/>
          </a:xfrm>
          <a:custGeom>
            <a:avLst/>
            <a:gdLst>
              <a:gd name="T0" fmla="*/ 4615113 w 21600"/>
              <a:gd name="T1" fmla="*/ 684731 h 21600"/>
              <a:gd name="T2" fmla="*/ 2349158 w 21600"/>
              <a:gd name="T3" fmla="*/ 89147 h 21600"/>
              <a:gd name="T4" fmla="*/ 4391518 w 21600"/>
              <a:gd name="T5" fmla="*/ 781209 h 21600"/>
              <a:gd name="T6" fmla="*/ 5394181 w 21600"/>
              <a:gd name="T7" fmla="*/ 2426029 h 21600"/>
              <a:gd name="T8" fmla="*/ 4371596 w 21600"/>
              <a:gd name="T9" fmla="*/ 2656521 h 21600"/>
              <a:gd name="T10" fmla="*/ 4003155 w 21600"/>
              <a:gd name="T11" fmla="*/ 201665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523" y="14903"/>
                </a:moveTo>
                <a:cubicBezTo>
                  <a:pt x="20127" y="13620"/>
                  <a:pt x="20441" y="12218"/>
                  <a:pt x="20441" y="10800"/>
                </a:cubicBezTo>
                <a:cubicBezTo>
                  <a:pt x="20441" y="5475"/>
                  <a:pt x="16124" y="1159"/>
                  <a:pt x="10800" y="1159"/>
                </a:cubicBezTo>
                <a:cubicBezTo>
                  <a:pt x="10555" y="1158"/>
                  <a:pt x="10311" y="1168"/>
                  <a:pt x="10067" y="1186"/>
                </a:cubicBezTo>
                <a:lnTo>
                  <a:pt x="9979" y="31"/>
                </a:lnTo>
                <a:cubicBezTo>
                  <a:pt x="10252" y="10"/>
                  <a:pt x="10526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389"/>
                  <a:pt x="21249" y="13959"/>
                  <a:pt x="20572" y="15397"/>
                </a:cubicBezTo>
                <a:lnTo>
                  <a:pt x="23015" y="16546"/>
                </a:lnTo>
                <a:lnTo>
                  <a:pt x="18652" y="18118"/>
                </a:lnTo>
                <a:lnTo>
                  <a:pt x="17080" y="13754"/>
                </a:lnTo>
                <a:lnTo>
                  <a:pt x="19523" y="14903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635375" y="4797425"/>
            <a:ext cx="2808288" cy="1728788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DDDDDD"/>
                </a:solidFill>
              </a:rPr>
              <a:t>Productive </a:t>
            </a:r>
          </a:p>
          <a:p>
            <a:pPr algn="ctr"/>
            <a:r>
              <a:rPr lang="pt-PT" b="1">
                <a:solidFill>
                  <a:srgbClr val="DDDDDD"/>
                </a:solidFill>
              </a:rPr>
              <a:t>processes</a:t>
            </a:r>
          </a:p>
          <a:p>
            <a:pPr algn="ctr"/>
            <a:endParaRPr lang="pt-PT" b="1">
              <a:solidFill>
                <a:srgbClr val="DDDDDD"/>
              </a:solidFill>
            </a:endParaRPr>
          </a:p>
          <a:p>
            <a:pPr algn="ctr"/>
            <a:r>
              <a:rPr lang="en-US" b="1">
                <a:solidFill>
                  <a:srgbClr val="FFFF66"/>
                </a:solidFill>
              </a:rPr>
              <a:t>Chain values</a:t>
            </a:r>
          </a:p>
        </p:txBody>
      </p:sp>
      <p:sp>
        <p:nvSpPr>
          <p:cNvPr id="10" name="_s1028"/>
          <p:cNvSpPr>
            <a:spLocks noChangeArrowheads="1" noTextEdit="1"/>
          </p:cNvSpPr>
          <p:nvPr/>
        </p:nvSpPr>
        <p:spPr bwMode="auto">
          <a:xfrm rot="6072162" flipV="1">
            <a:off x="576263" y="1409700"/>
            <a:ext cx="5257800" cy="3816350"/>
          </a:xfrm>
          <a:custGeom>
            <a:avLst/>
            <a:gdLst>
              <a:gd name="T0" fmla="*/ 4373041 w 21600"/>
              <a:gd name="T1" fmla="*/ 800020 h 21600"/>
              <a:gd name="T2" fmla="*/ 2408163 w 21600"/>
              <a:gd name="T3" fmla="*/ 73323 h 21600"/>
              <a:gd name="T4" fmla="*/ 4222154 w 21600"/>
              <a:gd name="T5" fmla="*/ 885181 h 21600"/>
              <a:gd name="T6" fmla="*/ 5258719 w 21600"/>
              <a:gd name="T7" fmla="*/ 2686816 h 21600"/>
              <a:gd name="T8" fmla="*/ 4374380 w 21600"/>
              <a:gd name="T9" fmla="*/ 3027285 h 21600"/>
              <a:gd name="T10" fmla="*/ 3944263 w 21600"/>
              <a:gd name="T11" fmla="*/ 232744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223" y="14054"/>
                </a:moveTo>
                <a:cubicBezTo>
                  <a:pt x="20585" y="13007"/>
                  <a:pt x="20770" y="11907"/>
                  <a:pt x="20770" y="10800"/>
                </a:cubicBezTo>
                <a:cubicBezTo>
                  <a:pt x="20770" y="5293"/>
                  <a:pt x="16306" y="830"/>
                  <a:pt x="10800" y="830"/>
                </a:cubicBezTo>
                <a:cubicBezTo>
                  <a:pt x="10796" y="829"/>
                  <a:pt x="10793" y="830"/>
                  <a:pt x="10789" y="830"/>
                </a:cubicBezTo>
                <a:lnTo>
                  <a:pt x="10788" y="0"/>
                </a:lnTo>
                <a:cubicBezTo>
                  <a:pt x="10792" y="0"/>
                  <a:pt x="10796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2000"/>
                  <a:pt x="21400" y="13191"/>
                  <a:pt x="21008" y="14325"/>
                </a:cubicBezTo>
                <a:lnTo>
                  <a:pt x="23560" y="15207"/>
                </a:lnTo>
                <a:lnTo>
                  <a:pt x="19598" y="17134"/>
                </a:lnTo>
                <a:lnTo>
                  <a:pt x="17671" y="13173"/>
                </a:lnTo>
                <a:lnTo>
                  <a:pt x="20223" y="14054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pt-PT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539750" y="1341438"/>
            <a:ext cx="1944688" cy="1655762"/>
          </a:xfrm>
          <a:prstGeom prst="ellipse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b="1" dirty="0">
                <a:solidFill>
                  <a:srgbClr val="DDDDDD"/>
                </a:solidFill>
              </a:rPr>
              <a:t>Objectives </a:t>
            </a: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of</a:t>
            </a:r>
            <a:r>
              <a:rPr lang="pt-PT" b="1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production</a:t>
            </a:r>
            <a:endParaRPr lang="pt-PT" b="1" dirty="0">
              <a:solidFill>
                <a:srgbClr val="DDDDDD"/>
              </a:solidFill>
            </a:endParaRPr>
          </a:p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Unit</a:t>
            </a:r>
            <a:endParaRPr lang="en-US" b="1" dirty="0">
              <a:solidFill>
                <a:srgbClr val="DDDDDD"/>
              </a:solidFill>
            </a:endParaRPr>
          </a:p>
          <a:p>
            <a:pPr algn="ctr">
              <a:defRPr/>
            </a:pPr>
            <a:endParaRPr lang="en-US" b="1" dirty="0">
              <a:solidFill>
                <a:srgbClr val="DDDDD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85750" y="500063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Societary evaluation context</a:t>
            </a:r>
          </a:p>
        </p:txBody>
      </p:sp>
      <p:sp>
        <p:nvSpPr>
          <p:cNvPr id="3075" name="AutoShape 5"/>
          <p:cNvSpPr>
            <a:spLocks noChangeArrowheads="1"/>
          </p:cNvSpPr>
          <p:nvPr/>
        </p:nvSpPr>
        <p:spPr bwMode="auto">
          <a:xfrm>
            <a:off x="539750" y="1196975"/>
            <a:ext cx="2160588" cy="576263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sz="1600" dirty="0" err="1">
                <a:solidFill>
                  <a:srgbClr val="DDDDDD"/>
                </a:solidFill>
              </a:rPr>
              <a:t>Globalization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3076" name="AutoShape 7"/>
          <p:cNvSpPr>
            <a:spLocks noChangeArrowheads="1"/>
          </p:cNvSpPr>
          <p:nvPr/>
        </p:nvSpPr>
        <p:spPr bwMode="auto">
          <a:xfrm>
            <a:off x="539750" y="3500438"/>
            <a:ext cx="2232025" cy="936625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DDDDDD"/>
                </a:solidFill>
              </a:rPr>
              <a:t>Increasing</a:t>
            </a:r>
          </a:p>
          <a:p>
            <a:pPr algn="ctr"/>
            <a:r>
              <a:rPr lang="en-US" sz="1600">
                <a:solidFill>
                  <a:srgbClr val="DDDDDD"/>
                </a:solidFill>
              </a:rPr>
              <a:t>complexity of </a:t>
            </a:r>
          </a:p>
          <a:p>
            <a:pPr algn="ctr"/>
            <a:r>
              <a:rPr lang="en-US" sz="1600">
                <a:solidFill>
                  <a:srgbClr val="DDDDDD"/>
                </a:solidFill>
              </a:rPr>
              <a:t>governance</a:t>
            </a:r>
          </a:p>
        </p:txBody>
      </p:sp>
      <p:sp>
        <p:nvSpPr>
          <p:cNvPr id="3078" name="AutoShape 9"/>
          <p:cNvSpPr>
            <a:spLocks noChangeArrowheads="1"/>
          </p:cNvSpPr>
          <p:nvPr/>
        </p:nvSpPr>
        <p:spPr bwMode="auto">
          <a:xfrm>
            <a:off x="539750" y="5373688"/>
            <a:ext cx="2232025" cy="576262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sz="1600" dirty="0" err="1">
                <a:solidFill>
                  <a:srgbClr val="DDDDDD"/>
                </a:solidFill>
              </a:rPr>
              <a:t>Better</a:t>
            </a:r>
            <a:r>
              <a:rPr lang="pt-PT" sz="1600" dirty="0">
                <a:solidFill>
                  <a:srgbClr val="DDDDDD"/>
                </a:solidFill>
              </a:rPr>
              <a:t> </a:t>
            </a:r>
            <a:r>
              <a:rPr lang="pt-PT" sz="1600" dirty="0" err="1">
                <a:solidFill>
                  <a:srgbClr val="DDDDDD"/>
                </a:solidFill>
              </a:rPr>
              <a:t>governance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3079" name="Rectangle 10"/>
          <p:cNvSpPr>
            <a:spLocks noChangeArrowheads="1"/>
          </p:cNvSpPr>
          <p:nvPr/>
        </p:nvSpPr>
        <p:spPr bwMode="auto">
          <a:xfrm>
            <a:off x="3571868" y="1125538"/>
            <a:ext cx="2643206" cy="7921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pt-PT" sz="1600">
                <a:solidFill>
                  <a:srgbClr val="0099CC"/>
                </a:solidFill>
              </a:rPr>
              <a:t>Global </a:t>
            </a:r>
            <a:r>
              <a:rPr lang="en-US" sz="1600">
                <a:solidFill>
                  <a:srgbClr val="0099CC"/>
                </a:solidFill>
              </a:rPr>
              <a:t>competition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3643306" y="2420938"/>
            <a:ext cx="2571768" cy="7921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sz="1600" dirty="0" err="1">
                <a:solidFill>
                  <a:srgbClr val="0099CC"/>
                </a:solidFill>
              </a:rPr>
              <a:t>Budget</a:t>
            </a:r>
            <a:r>
              <a:rPr lang="pt-PT" sz="1600" dirty="0">
                <a:solidFill>
                  <a:srgbClr val="0099CC"/>
                </a:solidFill>
              </a:rPr>
              <a:t> </a:t>
            </a:r>
          </a:p>
          <a:p>
            <a:pPr algn="ctr">
              <a:defRPr/>
            </a:pPr>
            <a:r>
              <a:rPr lang="pt-PT" sz="1600" dirty="0">
                <a:solidFill>
                  <a:srgbClr val="0099CC"/>
                </a:solidFill>
              </a:rPr>
              <a:t>deficits </a:t>
            </a:r>
            <a:r>
              <a:rPr lang="pt-PT" sz="1600" dirty="0" err="1">
                <a:solidFill>
                  <a:srgbClr val="0099CC"/>
                </a:solidFill>
              </a:rPr>
              <a:t>reduction</a:t>
            </a:r>
            <a:endParaRPr lang="pt-PT" sz="1600" dirty="0">
              <a:solidFill>
                <a:srgbClr val="0099CC"/>
              </a:solidFill>
            </a:endParaRPr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3643306" y="3573463"/>
            <a:ext cx="2643206" cy="8636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88900" indent="-88900">
              <a:buFontTx/>
              <a:buChar char="•"/>
            </a:pPr>
            <a:r>
              <a:rPr lang="pt-PT" sz="1600">
                <a:solidFill>
                  <a:srgbClr val="0099CC"/>
                </a:solidFill>
              </a:rPr>
              <a:t>     </a:t>
            </a:r>
            <a:r>
              <a:rPr lang="en-US" sz="1600">
                <a:solidFill>
                  <a:srgbClr val="0099CC"/>
                </a:solidFill>
              </a:rPr>
              <a:t>risks and uncertainty</a:t>
            </a:r>
          </a:p>
          <a:p>
            <a:pPr marL="88900" indent="-88900">
              <a:buFontTx/>
              <a:buChar char="•"/>
            </a:pPr>
            <a:r>
              <a:rPr lang="en-US" sz="1600">
                <a:solidFill>
                  <a:srgbClr val="0099CC"/>
                </a:solidFill>
              </a:rPr>
              <a:t>New citizens requirements</a:t>
            </a:r>
          </a:p>
        </p:txBody>
      </p:sp>
      <p:sp>
        <p:nvSpPr>
          <p:cNvPr id="3094" name="AutoShape 14"/>
          <p:cNvSpPr>
            <a:spLocks noChangeArrowheads="1"/>
          </p:cNvSpPr>
          <p:nvPr/>
        </p:nvSpPr>
        <p:spPr bwMode="auto">
          <a:xfrm>
            <a:off x="3857625" y="3786188"/>
            <a:ext cx="215900" cy="215900"/>
          </a:xfrm>
          <a:prstGeom prst="flowChartExtract">
            <a:avLst/>
          </a:prstGeom>
          <a:solidFill>
            <a:srgbClr val="DDDDDD"/>
          </a:solidFill>
          <a:ln w="19050" cap="sq">
            <a:solidFill>
              <a:srgbClr val="0099CC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GB">
              <a:solidFill>
                <a:srgbClr val="0099CC"/>
              </a:solidFill>
            </a:endParaRPr>
          </a:p>
        </p:txBody>
      </p:sp>
      <p:sp>
        <p:nvSpPr>
          <p:cNvPr id="3083" name="Rectangle 15"/>
          <p:cNvSpPr>
            <a:spLocks noChangeArrowheads="1"/>
          </p:cNvSpPr>
          <p:nvPr/>
        </p:nvSpPr>
        <p:spPr bwMode="auto">
          <a:xfrm>
            <a:off x="6948488" y="1125538"/>
            <a:ext cx="1798637" cy="792162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Efficiency</a:t>
            </a:r>
          </a:p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Quality</a:t>
            </a:r>
          </a:p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Innovation</a:t>
            </a:r>
          </a:p>
        </p:txBody>
      </p:sp>
      <p:sp>
        <p:nvSpPr>
          <p:cNvPr id="3084" name="Rectangle 16"/>
          <p:cNvSpPr>
            <a:spLocks noChangeArrowheads="1"/>
          </p:cNvSpPr>
          <p:nvPr/>
        </p:nvSpPr>
        <p:spPr bwMode="auto">
          <a:xfrm>
            <a:off x="3571868" y="5229225"/>
            <a:ext cx="2714644" cy="112873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88900" indent="-88900">
              <a:buFontTx/>
              <a:buChar char="•"/>
            </a:pPr>
            <a:r>
              <a:rPr lang="en-US" sz="1600">
                <a:solidFill>
                  <a:srgbClr val="0099CC"/>
                </a:solidFill>
              </a:rPr>
              <a:t>Transparency</a:t>
            </a:r>
          </a:p>
          <a:p>
            <a:pPr marL="88900" indent="-88900">
              <a:buFontTx/>
              <a:buChar char="•"/>
            </a:pPr>
            <a:r>
              <a:rPr lang="en-US" sz="1600">
                <a:solidFill>
                  <a:srgbClr val="0099CC"/>
                </a:solidFill>
              </a:rPr>
              <a:t> Accountability</a:t>
            </a:r>
          </a:p>
          <a:p>
            <a:pPr marL="88900" indent="-88900">
              <a:buFontTx/>
              <a:buChar char="•"/>
            </a:pPr>
            <a:r>
              <a:rPr lang="en-US" sz="1600">
                <a:solidFill>
                  <a:srgbClr val="0099CC"/>
                </a:solidFill>
              </a:rPr>
              <a:t> Promotion of active </a:t>
            </a:r>
          </a:p>
          <a:p>
            <a:pPr marL="88900" indent="-88900"/>
            <a:r>
              <a:rPr lang="en-US" sz="1600">
                <a:solidFill>
                  <a:srgbClr val="0099CC"/>
                </a:solidFill>
              </a:rPr>
              <a:t>    citizenship</a:t>
            </a:r>
          </a:p>
        </p:txBody>
      </p:sp>
      <p:sp>
        <p:nvSpPr>
          <p:cNvPr id="3085" name="Rectangle 17"/>
          <p:cNvSpPr>
            <a:spLocks noChangeArrowheads="1"/>
          </p:cNvSpPr>
          <p:nvPr/>
        </p:nvSpPr>
        <p:spPr bwMode="auto">
          <a:xfrm>
            <a:off x="7021513" y="2492375"/>
            <a:ext cx="1798637" cy="649288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176213" indent="-176213">
              <a:buFontTx/>
              <a:buChar char="•"/>
              <a:defRPr/>
            </a:pPr>
            <a:r>
              <a:rPr lang="pt-PT" sz="1600" dirty="0" err="1">
                <a:solidFill>
                  <a:srgbClr val="DDDDDD"/>
                </a:solidFill>
              </a:rPr>
              <a:t>Economy</a:t>
            </a:r>
            <a:endParaRPr lang="pt-PT" sz="1600" dirty="0">
              <a:solidFill>
                <a:srgbClr val="DDDDDD"/>
              </a:solidFill>
            </a:endParaRPr>
          </a:p>
          <a:p>
            <a:pPr marL="176213" indent="-176213">
              <a:buFontTx/>
              <a:buChar char="•"/>
              <a:defRPr/>
            </a:pPr>
            <a:r>
              <a:rPr lang="pt-PT" sz="1600" dirty="0" err="1">
                <a:solidFill>
                  <a:srgbClr val="DDDDDD"/>
                </a:solidFill>
              </a:rPr>
              <a:t>Efficiency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3086" name="Rectangle 18"/>
          <p:cNvSpPr>
            <a:spLocks noChangeArrowheads="1"/>
          </p:cNvSpPr>
          <p:nvPr/>
        </p:nvSpPr>
        <p:spPr bwMode="auto">
          <a:xfrm>
            <a:off x="7021513" y="3573463"/>
            <a:ext cx="1800225" cy="792162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Information / </a:t>
            </a:r>
          </a:p>
          <a:p>
            <a:pPr marL="176213" indent="-176213"/>
            <a:r>
              <a:rPr lang="en-US" sz="1600">
                <a:solidFill>
                  <a:srgbClr val="DDDDDD"/>
                </a:solidFill>
              </a:rPr>
              <a:t>   communication</a:t>
            </a:r>
          </a:p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Knowledge</a:t>
            </a:r>
          </a:p>
        </p:txBody>
      </p:sp>
      <p:sp>
        <p:nvSpPr>
          <p:cNvPr id="3087" name="Rectangle 19"/>
          <p:cNvSpPr>
            <a:spLocks noChangeArrowheads="1"/>
          </p:cNvSpPr>
          <p:nvPr/>
        </p:nvSpPr>
        <p:spPr bwMode="auto">
          <a:xfrm>
            <a:off x="7019925" y="5013325"/>
            <a:ext cx="1800225" cy="1512888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Effectiveness</a:t>
            </a:r>
          </a:p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Efficiency</a:t>
            </a:r>
          </a:p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Quality</a:t>
            </a:r>
          </a:p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Information / </a:t>
            </a:r>
          </a:p>
          <a:p>
            <a:pPr marL="176213" indent="-176213"/>
            <a:r>
              <a:rPr lang="en-US" sz="1600">
                <a:solidFill>
                  <a:srgbClr val="DDDDDD"/>
                </a:solidFill>
              </a:rPr>
              <a:t>   communication</a:t>
            </a:r>
          </a:p>
          <a:p>
            <a:pPr marL="176213" indent="-176213">
              <a:buFontTx/>
              <a:buChar char="•"/>
            </a:pPr>
            <a:r>
              <a:rPr lang="en-US" sz="1600">
                <a:solidFill>
                  <a:srgbClr val="DDDDDD"/>
                </a:solidFill>
              </a:rPr>
              <a:t>Knowledge</a:t>
            </a:r>
          </a:p>
        </p:txBody>
      </p:sp>
      <p:sp>
        <p:nvSpPr>
          <p:cNvPr id="3088" name="AutoShape 21"/>
          <p:cNvSpPr>
            <a:spLocks noChangeArrowheads="1"/>
          </p:cNvSpPr>
          <p:nvPr/>
        </p:nvSpPr>
        <p:spPr bwMode="auto">
          <a:xfrm rot="5400000">
            <a:off x="827088" y="2420938"/>
            <a:ext cx="1441450" cy="431800"/>
          </a:xfrm>
          <a:prstGeom prst="rightArrow">
            <a:avLst>
              <a:gd name="adj1" fmla="val 50000"/>
              <a:gd name="adj2" fmla="val 83456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89" name="AutoShape 22"/>
          <p:cNvSpPr>
            <a:spLocks noChangeArrowheads="1"/>
          </p:cNvSpPr>
          <p:nvPr/>
        </p:nvSpPr>
        <p:spPr bwMode="auto">
          <a:xfrm rot="5400000">
            <a:off x="1151731" y="4688682"/>
            <a:ext cx="792163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90" name="AutoShape 23"/>
          <p:cNvSpPr>
            <a:spLocks noChangeArrowheads="1"/>
          </p:cNvSpPr>
          <p:nvPr/>
        </p:nvSpPr>
        <p:spPr bwMode="auto">
          <a:xfrm>
            <a:off x="2843213" y="5445125"/>
            <a:ext cx="792162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91" name="AutoShape 24"/>
          <p:cNvSpPr>
            <a:spLocks noChangeArrowheads="1"/>
          </p:cNvSpPr>
          <p:nvPr/>
        </p:nvSpPr>
        <p:spPr bwMode="auto">
          <a:xfrm>
            <a:off x="2843213" y="3716338"/>
            <a:ext cx="792162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92" name="AutoShape 25"/>
          <p:cNvSpPr>
            <a:spLocks noChangeArrowheads="1"/>
          </p:cNvSpPr>
          <p:nvPr/>
        </p:nvSpPr>
        <p:spPr bwMode="auto">
          <a:xfrm>
            <a:off x="2771775" y="1268413"/>
            <a:ext cx="792163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93" name="AutoShape 26"/>
          <p:cNvSpPr>
            <a:spLocks noChangeArrowheads="1"/>
          </p:cNvSpPr>
          <p:nvPr/>
        </p:nvSpPr>
        <p:spPr bwMode="auto">
          <a:xfrm>
            <a:off x="6215063" y="1285875"/>
            <a:ext cx="792162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" name="AutoShape 27"/>
          <p:cNvSpPr>
            <a:spLocks noChangeArrowheads="1"/>
          </p:cNvSpPr>
          <p:nvPr/>
        </p:nvSpPr>
        <p:spPr bwMode="auto">
          <a:xfrm>
            <a:off x="6215063" y="2571750"/>
            <a:ext cx="792162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95" name="AutoShape 28"/>
          <p:cNvSpPr>
            <a:spLocks noChangeArrowheads="1"/>
          </p:cNvSpPr>
          <p:nvPr/>
        </p:nvSpPr>
        <p:spPr bwMode="auto">
          <a:xfrm>
            <a:off x="6286500" y="3786188"/>
            <a:ext cx="720725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96" name="AutoShape 29"/>
          <p:cNvSpPr>
            <a:spLocks noChangeArrowheads="1"/>
          </p:cNvSpPr>
          <p:nvPr/>
        </p:nvSpPr>
        <p:spPr bwMode="auto">
          <a:xfrm>
            <a:off x="6286500" y="5500688"/>
            <a:ext cx="720725" cy="431800"/>
          </a:xfrm>
          <a:prstGeom prst="rightArrow">
            <a:avLst>
              <a:gd name="adj1" fmla="val 50000"/>
              <a:gd name="adj2" fmla="val 4586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97" name="AutoShape 30"/>
          <p:cNvSpPr>
            <a:spLocks noChangeArrowheads="1"/>
          </p:cNvSpPr>
          <p:nvPr/>
        </p:nvSpPr>
        <p:spPr bwMode="auto">
          <a:xfrm rot="5400000">
            <a:off x="4678362" y="1965326"/>
            <a:ext cx="504825" cy="431800"/>
          </a:xfrm>
          <a:prstGeom prst="rightArrow">
            <a:avLst>
              <a:gd name="adj1" fmla="val 50000"/>
              <a:gd name="adj2" fmla="val 29228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8"/>
          <p:cNvSpPr txBox="1">
            <a:spLocks noChangeArrowheads="1"/>
          </p:cNvSpPr>
          <p:nvPr/>
        </p:nvSpPr>
        <p:spPr bwMode="auto">
          <a:xfrm>
            <a:off x="142875" y="500063"/>
            <a:ext cx="878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sz="2400" b="1">
                <a:solidFill>
                  <a:srgbClr val="0099CC"/>
                </a:solidFill>
              </a:rPr>
              <a:t>Contracting individual objectives</a:t>
            </a:r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971550" y="1773238"/>
            <a:ext cx="1944688" cy="792162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>
                <a:solidFill>
                  <a:srgbClr val="DDDDDD"/>
                </a:solidFill>
              </a:rPr>
              <a:t>Objective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6877050" y="1557338"/>
            <a:ext cx="1798638" cy="3384550"/>
          </a:xfrm>
          <a:prstGeom prst="flowChartAlternateProcess">
            <a:avLst/>
          </a:prstGeom>
          <a:solidFill>
            <a:srgbClr val="B2B2B2">
              <a:alpha val="38039"/>
            </a:srgbClr>
          </a:solidFill>
          <a:ln w="2857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algn="ctr">
              <a:defRPr/>
            </a:pPr>
            <a:r>
              <a:rPr lang="pt-PT" b="1" dirty="0" err="1">
                <a:solidFill>
                  <a:srgbClr val="0099CC"/>
                </a:solidFill>
              </a:rPr>
              <a:t>Criterion</a:t>
            </a:r>
            <a:r>
              <a:rPr lang="pt-PT" b="1" dirty="0">
                <a:solidFill>
                  <a:srgbClr val="0099CC"/>
                </a:solidFill>
              </a:rPr>
              <a:t> </a:t>
            </a: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pt-PT" b="1" dirty="0">
                <a:solidFill>
                  <a:srgbClr val="0099CC"/>
                </a:solidFill>
              </a:rPr>
              <a:t>for</a:t>
            </a: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pt-PT" b="1" dirty="0" err="1">
                <a:solidFill>
                  <a:srgbClr val="0099CC"/>
                </a:solidFill>
              </a:rPr>
              <a:t>achieving</a:t>
            </a: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pt-PT" b="1" dirty="0" err="1">
                <a:solidFill>
                  <a:srgbClr val="0099CC"/>
                </a:solidFill>
              </a:rPr>
              <a:t>and</a:t>
            </a: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pt-PT" b="1" dirty="0" err="1">
                <a:solidFill>
                  <a:srgbClr val="0099CC"/>
                </a:solidFill>
              </a:rPr>
              <a:t>exceeding</a:t>
            </a: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pt-PT" b="1" dirty="0">
                <a:solidFill>
                  <a:srgbClr val="0099CC"/>
                </a:solidFill>
              </a:rPr>
              <a:t>objectives</a:t>
            </a: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3924300" y="1773238"/>
            <a:ext cx="1944688" cy="792162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Target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924300" y="3860800"/>
            <a:ext cx="1944688" cy="792163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Indicators</a:t>
            </a:r>
            <a:r>
              <a:rPr lang="pt-PT" dirty="0">
                <a:solidFill>
                  <a:srgbClr val="DDDDDD"/>
                </a:solidFill>
              </a:rPr>
              <a:t> </a:t>
            </a:r>
            <a:r>
              <a:rPr lang="pt-PT" dirty="0" err="1">
                <a:solidFill>
                  <a:srgbClr val="DDDDDD"/>
                </a:solidFill>
              </a:rPr>
              <a:t>and</a:t>
            </a:r>
            <a:r>
              <a:rPr lang="pt-PT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weights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7" name="AutoShape 24"/>
          <p:cNvSpPr>
            <a:spLocks noChangeArrowheads="1"/>
          </p:cNvSpPr>
          <p:nvPr/>
        </p:nvSpPr>
        <p:spPr bwMode="auto">
          <a:xfrm>
            <a:off x="5867400" y="4005263"/>
            <a:ext cx="1081088" cy="431800"/>
          </a:xfrm>
          <a:prstGeom prst="rightArrow">
            <a:avLst>
              <a:gd name="adj1" fmla="val 50000"/>
              <a:gd name="adj2" fmla="val 4599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2916238" y="1916113"/>
            <a:ext cx="1081087" cy="431800"/>
          </a:xfrm>
          <a:prstGeom prst="rightArrow">
            <a:avLst>
              <a:gd name="adj1" fmla="val 50000"/>
              <a:gd name="adj2" fmla="val 4599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>
            <a:off x="5867400" y="1916113"/>
            <a:ext cx="1081088" cy="431800"/>
          </a:xfrm>
          <a:prstGeom prst="rightArrow">
            <a:avLst>
              <a:gd name="adj1" fmla="val 50000"/>
              <a:gd name="adj2" fmla="val 4599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" name="AutoShape 24"/>
          <p:cNvSpPr>
            <a:spLocks noChangeArrowheads="1"/>
          </p:cNvSpPr>
          <p:nvPr/>
        </p:nvSpPr>
        <p:spPr bwMode="auto">
          <a:xfrm rot="5400000">
            <a:off x="4211638" y="2997200"/>
            <a:ext cx="1295400" cy="431800"/>
          </a:xfrm>
          <a:prstGeom prst="rightArrow">
            <a:avLst>
              <a:gd name="adj1" fmla="val 50000"/>
              <a:gd name="adj2" fmla="val 55111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vert="eaVert" wrap="none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8"/>
          <p:cNvSpPr txBox="1">
            <a:spLocks noChangeArrowheads="1"/>
          </p:cNvSpPr>
          <p:nvPr/>
        </p:nvSpPr>
        <p:spPr bwMode="auto">
          <a:xfrm>
            <a:off x="142875" y="500063"/>
            <a:ext cx="878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99CC"/>
                </a:solidFill>
              </a:rPr>
              <a:t>Contracting individual capabilities</a:t>
            </a:r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971550" y="1773238"/>
            <a:ext cx="1944688" cy="792162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>
                <a:solidFill>
                  <a:srgbClr val="DDDDDD"/>
                </a:solidFill>
              </a:rPr>
              <a:t>Objective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6877050" y="1700213"/>
            <a:ext cx="1657350" cy="2952750"/>
          </a:xfrm>
          <a:prstGeom prst="flowChartAlternateProcess">
            <a:avLst/>
          </a:prstGeom>
          <a:solidFill>
            <a:srgbClr val="B2B2B2">
              <a:alpha val="38039"/>
            </a:srgbClr>
          </a:solidFill>
          <a:ln w="2857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/>
          <a:lstStyle/>
          <a:p>
            <a:pPr algn="ctr">
              <a:defRPr/>
            </a:pPr>
            <a:r>
              <a:rPr lang="pt-PT" b="1" dirty="0" err="1">
                <a:solidFill>
                  <a:srgbClr val="0099CC"/>
                </a:solidFill>
              </a:rPr>
              <a:t>Gap</a:t>
            </a:r>
            <a:r>
              <a:rPr lang="pt-PT" b="1" dirty="0">
                <a:solidFill>
                  <a:srgbClr val="0099CC"/>
                </a:solidFill>
              </a:rPr>
              <a:t> = 0</a:t>
            </a: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pt-PT" b="1" dirty="0" err="1">
                <a:solidFill>
                  <a:srgbClr val="0099CC"/>
                </a:solidFill>
              </a:rPr>
              <a:t>Gap</a:t>
            </a:r>
            <a:r>
              <a:rPr lang="pt-PT" b="1" dirty="0">
                <a:solidFill>
                  <a:srgbClr val="0099CC"/>
                </a:solidFill>
              </a:rPr>
              <a:t> &gt; 0</a:t>
            </a: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endParaRPr lang="pt-PT" b="1" dirty="0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pt-PT" b="1" dirty="0" err="1">
                <a:solidFill>
                  <a:srgbClr val="0099CC"/>
                </a:solidFill>
              </a:rPr>
              <a:t>Training</a:t>
            </a:r>
            <a:endParaRPr lang="pt-PT" b="1" dirty="0">
              <a:solidFill>
                <a:srgbClr val="0099CC"/>
              </a:solidFill>
            </a:endParaRPr>
          </a:p>
        </p:txBody>
      </p:sp>
      <p:sp>
        <p:nvSpPr>
          <p:cNvPr id="5" name="AutoShape 24"/>
          <p:cNvSpPr>
            <a:spLocks noChangeArrowheads="1"/>
          </p:cNvSpPr>
          <p:nvPr/>
        </p:nvSpPr>
        <p:spPr bwMode="auto">
          <a:xfrm>
            <a:off x="5867400" y="1916113"/>
            <a:ext cx="1081088" cy="431800"/>
          </a:xfrm>
          <a:prstGeom prst="rightArrow">
            <a:avLst>
              <a:gd name="adj1" fmla="val 50000"/>
              <a:gd name="adj2" fmla="val 4599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6" name="AutoShape 24"/>
          <p:cNvSpPr>
            <a:spLocks noChangeArrowheads="1"/>
          </p:cNvSpPr>
          <p:nvPr/>
        </p:nvSpPr>
        <p:spPr bwMode="auto">
          <a:xfrm rot="5400000">
            <a:off x="4211638" y="2997200"/>
            <a:ext cx="1295400" cy="431800"/>
          </a:xfrm>
          <a:prstGeom prst="rightArrow">
            <a:avLst>
              <a:gd name="adj1" fmla="val 50000"/>
              <a:gd name="adj2" fmla="val 55111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vert="eaVert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924300" y="1773238"/>
            <a:ext cx="1944688" cy="792162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Required</a:t>
            </a:r>
            <a:r>
              <a:rPr lang="pt-PT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capacities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3924300" y="3860800"/>
            <a:ext cx="1944688" cy="792163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Present</a:t>
            </a:r>
            <a:r>
              <a:rPr lang="pt-PT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capacities</a:t>
            </a:r>
            <a:endParaRPr lang="pt-PT" sz="1600" dirty="0">
              <a:solidFill>
                <a:srgbClr val="DDDDDD"/>
              </a:solidFill>
            </a:endParaRPr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>
            <a:off x="5867400" y="4005263"/>
            <a:ext cx="1081088" cy="431800"/>
          </a:xfrm>
          <a:prstGeom prst="rightArrow">
            <a:avLst>
              <a:gd name="adj1" fmla="val 50000"/>
              <a:gd name="adj2" fmla="val 4599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0" name="AutoShape 24"/>
          <p:cNvSpPr>
            <a:spLocks noChangeArrowheads="1"/>
          </p:cNvSpPr>
          <p:nvPr/>
        </p:nvSpPr>
        <p:spPr bwMode="auto">
          <a:xfrm>
            <a:off x="2916238" y="1916113"/>
            <a:ext cx="1081087" cy="431800"/>
          </a:xfrm>
          <a:prstGeom prst="rightArrow">
            <a:avLst>
              <a:gd name="adj1" fmla="val 50000"/>
              <a:gd name="adj2" fmla="val 4599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>
            <a:off x="7451725" y="3141663"/>
            <a:ext cx="430213" cy="576262"/>
          </a:xfrm>
          <a:prstGeom prst="downArrow">
            <a:avLst>
              <a:gd name="adj1" fmla="val 50000"/>
              <a:gd name="adj2" fmla="val 33487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99CC"/>
                </a:solidFill>
              </a:rPr>
              <a:t>Strategies for optimizing SIADAP</a:t>
            </a:r>
          </a:p>
        </p:txBody>
      </p:sp>
      <p:sp>
        <p:nvSpPr>
          <p:cNvPr id="24579" name="CaixaDeTexto 2"/>
          <p:cNvSpPr txBox="1">
            <a:spLocks noChangeArrowheads="1"/>
          </p:cNvSpPr>
          <p:nvPr/>
        </p:nvSpPr>
        <p:spPr bwMode="auto">
          <a:xfrm>
            <a:off x="827088" y="1341438"/>
            <a:ext cx="7643812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100000"/>
              </a:spcBef>
              <a:buFontTx/>
              <a:buAutoNum type="arabicPeriod"/>
              <a:tabLst>
                <a:tab pos="533400" algn="l"/>
              </a:tabLst>
            </a:pPr>
            <a:r>
              <a:rPr lang="en-US">
                <a:solidFill>
                  <a:schemeClr val="bg2"/>
                </a:solidFill>
              </a:rPr>
              <a:t>Analysis of societal environment</a:t>
            </a:r>
          </a:p>
          <a:p>
            <a:pPr marL="342900" indent="-342900">
              <a:lnSpc>
                <a:spcPct val="150000"/>
              </a:lnSpc>
              <a:spcBef>
                <a:spcPct val="100000"/>
              </a:spcBef>
              <a:tabLst>
                <a:tab pos="533400" algn="l"/>
              </a:tabLst>
            </a:pPr>
            <a:r>
              <a:rPr lang="en-US">
                <a:solidFill>
                  <a:schemeClr val="bg2"/>
                </a:solidFill>
              </a:rPr>
              <a:t>2.	Organizational analysis</a:t>
            </a:r>
          </a:p>
          <a:p>
            <a:pPr marL="342900" indent="-342900">
              <a:lnSpc>
                <a:spcPct val="150000"/>
              </a:lnSpc>
              <a:spcBef>
                <a:spcPct val="100000"/>
              </a:spcBef>
              <a:tabLst>
                <a:tab pos="533400" algn="l"/>
              </a:tabLst>
            </a:pPr>
            <a:r>
              <a:rPr lang="en-US">
                <a:solidFill>
                  <a:schemeClr val="bg2"/>
                </a:solidFill>
              </a:rPr>
              <a:t>3.	Development of Human and Social Capital in the Institution</a:t>
            </a:r>
          </a:p>
          <a:p>
            <a:pPr marL="342900" indent="-342900">
              <a:lnSpc>
                <a:spcPct val="150000"/>
              </a:lnSpc>
              <a:spcBef>
                <a:spcPct val="100000"/>
              </a:spcBef>
              <a:buFontTx/>
              <a:buAutoNum type="arabicPeriod" startAt="4"/>
              <a:tabLst>
                <a:tab pos="533400" algn="l"/>
              </a:tabLst>
            </a:pPr>
            <a:r>
              <a:rPr lang="en-US">
                <a:solidFill>
                  <a:schemeClr val="bg2"/>
                </a:solidFill>
              </a:rPr>
              <a:t>Analysis of productive process</a:t>
            </a:r>
          </a:p>
          <a:p>
            <a:pPr marL="342900" indent="-342900">
              <a:lnSpc>
                <a:spcPct val="150000"/>
              </a:lnSpc>
              <a:spcBef>
                <a:spcPct val="100000"/>
              </a:spcBef>
              <a:buFontTx/>
              <a:buAutoNum type="arabicPeriod" startAt="4"/>
              <a:tabLst>
                <a:tab pos="533400" algn="l"/>
              </a:tabLst>
            </a:pPr>
            <a:r>
              <a:rPr lang="en-US">
                <a:solidFill>
                  <a:schemeClr val="bg2"/>
                </a:solidFill>
              </a:rPr>
              <a:t>Planning initiatives</a:t>
            </a:r>
          </a:p>
          <a:p>
            <a:pPr marL="342900" indent="-342900">
              <a:lnSpc>
                <a:spcPct val="150000"/>
              </a:lnSpc>
              <a:spcBef>
                <a:spcPct val="100000"/>
              </a:spcBef>
              <a:buFontTx/>
              <a:buAutoNum type="arabicPeriod" startAt="4"/>
              <a:tabLst>
                <a:tab pos="533400" algn="l"/>
              </a:tabLst>
            </a:pPr>
            <a:r>
              <a:rPr lang="en-US">
                <a:solidFill>
                  <a:schemeClr val="bg2"/>
                </a:solidFill>
              </a:rPr>
              <a:t>Contracting objectives at all levels</a:t>
            </a:r>
          </a:p>
          <a:p>
            <a:pPr marL="342900" indent="-342900">
              <a:lnSpc>
                <a:spcPct val="150000"/>
              </a:lnSpc>
              <a:spcBef>
                <a:spcPct val="100000"/>
              </a:spcBef>
              <a:buFontTx/>
              <a:buAutoNum type="arabicPeriod" startAt="4"/>
              <a:tabLst>
                <a:tab pos="533400" algn="l"/>
              </a:tabLst>
            </a:pPr>
            <a:r>
              <a:rPr lang="en-US">
                <a:solidFill>
                  <a:schemeClr val="bg2"/>
                </a:solidFill>
              </a:rPr>
              <a:t>Results monitoring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979613" y="594995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PT"/>
          </a:p>
          <a:p>
            <a:endParaRPr lang="pt-PT"/>
          </a:p>
        </p:txBody>
      </p:sp>
      <p:sp>
        <p:nvSpPr>
          <p:cNvPr id="44037" name="CaixaDeTexto 2"/>
          <p:cNvSpPr txBox="1">
            <a:spLocks noChangeArrowheads="1"/>
          </p:cNvSpPr>
          <p:nvPr/>
        </p:nvSpPr>
        <p:spPr bwMode="auto">
          <a:xfrm>
            <a:off x="900113" y="2276475"/>
            <a:ext cx="7643812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100000"/>
              </a:spcBef>
              <a:tabLst>
                <a:tab pos="533400" algn="l"/>
              </a:tabLst>
            </a:pPr>
            <a:r>
              <a:rPr lang="en-US">
                <a:solidFill>
                  <a:schemeClr val="bg2"/>
                </a:solidFill>
              </a:rPr>
              <a:t>Legal framework for assessing the performance of Portuguese public agencies, managers and workers</a:t>
            </a:r>
          </a:p>
          <a:p>
            <a:pPr>
              <a:lnSpc>
                <a:spcPct val="150000"/>
              </a:lnSpc>
              <a:spcBef>
                <a:spcPct val="100000"/>
              </a:spcBef>
              <a:tabLst>
                <a:tab pos="533400" algn="l"/>
              </a:tabLst>
            </a:pPr>
            <a:r>
              <a:rPr lang="pt-PT">
                <a:hlinkClick r:id="rId2"/>
              </a:rPr>
              <a:t>http://www.dgaep.gov.pt/eng/index.cfm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7"/>
          <p:cNvSpPr>
            <a:spLocks noChangeArrowheads="1" noChangeShapeType="1" noTextEdit="1"/>
          </p:cNvSpPr>
          <p:nvPr/>
        </p:nvSpPr>
        <p:spPr bwMode="auto">
          <a:xfrm>
            <a:off x="4427538" y="4652963"/>
            <a:ext cx="3143250" cy="57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pt-PT" sz="1000" b="1" kern="10">
                <a:ln w="9525">
                  <a:noFill/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helena.rato@ina.pt</a:t>
            </a:r>
          </a:p>
        </p:txBody>
      </p:sp>
      <p:pic>
        <p:nvPicPr>
          <p:cNvPr id="3" name="Picture 6" descr="Logo_emIC_mi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35" y="3960816"/>
            <a:ext cx="3143272" cy="121444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5604" name="WordArt 5"/>
          <p:cNvSpPr>
            <a:spLocks noChangeArrowheads="1" noChangeShapeType="1" noTextEdit="1"/>
          </p:cNvSpPr>
          <p:nvPr/>
        </p:nvSpPr>
        <p:spPr bwMode="auto">
          <a:xfrm>
            <a:off x="3059113" y="2420938"/>
            <a:ext cx="4681537" cy="12969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pt-PT" sz="2000" b="1" kern="10">
                <a:ln w="9525">
                  <a:noFill/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Thank you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85750" y="500063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Governance concept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755650" y="1557338"/>
            <a:ext cx="741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Set of laws, proceedings and behaviours that influence the way as Power is performed.</a:t>
            </a: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1042988" y="2924175"/>
            <a:ext cx="7056437" cy="2305050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endParaRPr lang="en-US" sz="1600" i="1">
              <a:solidFill>
                <a:srgbClr val="DDDDDD"/>
              </a:solidFill>
            </a:endParaRPr>
          </a:p>
          <a:p>
            <a:pPr algn="ctr">
              <a:defRPr/>
            </a:pPr>
            <a:endParaRPr lang="en-US" sz="1600" i="1">
              <a:solidFill>
                <a:srgbClr val="DDDDDD"/>
              </a:solidFill>
            </a:endParaRPr>
          </a:p>
          <a:p>
            <a:pPr algn="ctr">
              <a:defRPr/>
            </a:pPr>
            <a:endParaRPr lang="en-US" sz="1600" i="1">
              <a:solidFill>
                <a:srgbClr val="DDDDDD"/>
              </a:solidFill>
            </a:endParaRPr>
          </a:p>
          <a:p>
            <a:pPr algn="ctr">
              <a:defRPr/>
            </a:pPr>
            <a:endParaRPr lang="en-US" sz="1600">
              <a:solidFill>
                <a:srgbClr val="DDDDDD"/>
              </a:solidFill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187450" y="3644900"/>
            <a:ext cx="67691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363538">
              <a:spcBef>
                <a:spcPct val="50000"/>
              </a:spcBef>
              <a:buFontTx/>
              <a:buAutoNum type="arabicParenR"/>
            </a:pPr>
            <a:r>
              <a:rPr lang="en-GB">
                <a:solidFill>
                  <a:srgbClr val="DDDDDD"/>
                </a:solidFill>
              </a:rPr>
              <a:t>open-mind							      3)	accountability</a:t>
            </a:r>
          </a:p>
          <a:p>
            <a:pPr marL="342900" indent="-342900" defTabSz="363538">
              <a:spcBef>
                <a:spcPct val="50000"/>
              </a:spcBef>
              <a:buFontTx/>
              <a:buAutoNum type="arabicParenR"/>
            </a:pPr>
            <a:r>
              <a:rPr lang="en-GB">
                <a:solidFill>
                  <a:srgbClr val="DDDDDD"/>
                </a:solidFill>
              </a:rPr>
              <a:t>participation							4)	effectiveness</a:t>
            </a:r>
          </a:p>
          <a:p>
            <a:pPr marL="342900" indent="-342900" defTabSz="363538">
              <a:spcBef>
                <a:spcPct val="50000"/>
              </a:spcBef>
            </a:pPr>
            <a:r>
              <a:rPr lang="en-GB">
                <a:solidFill>
                  <a:srgbClr val="DDDDDD"/>
                </a:solidFill>
              </a:rPr>
              <a:t>						    5)    coherency</a:t>
            </a:r>
          </a:p>
        </p:txBody>
      </p:sp>
      <p:sp>
        <p:nvSpPr>
          <p:cNvPr id="4104" name="Text Box 9"/>
          <p:cNvSpPr txBox="1">
            <a:spLocks noChangeArrowheads="1"/>
          </p:cNvSpPr>
          <p:nvPr/>
        </p:nvSpPr>
        <p:spPr bwMode="auto">
          <a:xfrm>
            <a:off x="1042988" y="3068638"/>
            <a:ext cx="7058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rgbClr val="DDDDDD"/>
                </a:solidFill>
              </a:rPr>
              <a:t>Good governance principles</a:t>
            </a:r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1547813" y="5516563"/>
            <a:ext cx="698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400" b="1"/>
              <a:t>White Paper on European Governance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85750" y="500063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Evaluation objectives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042988" y="1341438"/>
            <a:ext cx="741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0099CC"/>
                </a:solidFill>
              </a:rPr>
              <a:t>Improvement of Public Administration aiming at a good governance 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928662" y="2924175"/>
            <a:ext cx="2779738" cy="936625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marL="176213" indent="-176213" algn="ctr"/>
            <a:r>
              <a:rPr lang="en-US" sz="1600">
                <a:solidFill>
                  <a:srgbClr val="DDDDDD"/>
                </a:solidFill>
              </a:rPr>
              <a:t>Public policies</a:t>
            </a:r>
          </a:p>
          <a:p>
            <a:pPr marL="176213" indent="-176213" algn="ctr"/>
            <a:endParaRPr lang="en-US" sz="1600">
              <a:solidFill>
                <a:srgbClr val="DDDDDD"/>
              </a:solidFill>
            </a:endParaRPr>
          </a:p>
          <a:p>
            <a:pPr marL="176213" indent="-176213" algn="ctr"/>
            <a:r>
              <a:rPr lang="en-US" sz="1600">
                <a:solidFill>
                  <a:srgbClr val="DDDDDD"/>
                </a:solidFill>
              </a:rPr>
              <a:t>(Parliament and Government)</a:t>
            </a:r>
            <a:r>
              <a:rPr lang="pt-PT" sz="16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928662" y="4940300"/>
            <a:ext cx="2779738" cy="1152525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marL="176213" indent="-176213" algn="ctr">
              <a:defRPr/>
            </a:pPr>
            <a:r>
              <a:rPr lang="pt-PT" sz="1600" dirty="0" err="1">
                <a:solidFill>
                  <a:srgbClr val="DDDDDD"/>
                </a:solidFill>
              </a:rPr>
              <a:t>Accomplishment</a:t>
            </a:r>
            <a:r>
              <a:rPr lang="pt-PT" sz="1600" dirty="0">
                <a:solidFill>
                  <a:srgbClr val="DDDDDD"/>
                </a:solidFill>
              </a:rPr>
              <a:t> </a:t>
            </a:r>
          </a:p>
          <a:p>
            <a:pPr marL="176213" indent="-176213" algn="ctr">
              <a:defRPr/>
            </a:pPr>
            <a:r>
              <a:rPr lang="pt-PT" sz="1600" dirty="0">
                <a:solidFill>
                  <a:srgbClr val="DDDDDD"/>
                </a:solidFill>
              </a:rPr>
              <a:t>of Public policies</a:t>
            </a:r>
          </a:p>
          <a:p>
            <a:pPr marL="176213" indent="-176213" algn="ctr">
              <a:defRPr/>
            </a:pPr>
            <a:endParaRPr lang="pt-PT" sz="1600" dirty="0">
              <a:solidFill>
                <a:srgbClr val="DDDDDD"/>
              </a:solidFill>
            </a:endParaRPr>
          </a:p>
          <a:p>
            <a:pPr marL="176213" indent="-176213" algn="ctr">
              <a:defRPr/>
            </a:pPr>
            <a:r>
              <a:rPr lang="pt-PT" sz="1600" dirty="0">
                <a:solidFill>
                  <a:srgbClr val="DDDDDD"/>
                </a:solidFill>
              </a:rPr>
              <a:t>(Public Administration)</a:t>
            </a:r>
          </a:p>
        </p:txBody>
      </p:sp>
      <p:sp>
        <p:nvSpPr>
          <p:cNvPr id="5126" name="AutoShape 9"/>
          <p:cNvSpPr>
            <a:spLocks noChangeArrowheads="1"/>
          </p:cNvSpPr>
          <p:nvPr/>
        </p:nvSpPr>
        <p:spPr bwMode="auto">
          <a:xfrm>
            <a:off x="5651500" y="3933825"/>
            <a:ext cx="2232025" cy="936625"/>
          </a:xfrm>
          <a:prstGeom prst="flowChartAlternateProcess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pt-PT">
                <a:solidFill>
                  <a:srgbClr val="0099CC"/>
                </a:solidFill>
              </a:rPr>
              <a:t>   </a:t>
            </a:r>
            <a:r>
              <a:rPr lang="en-US">
                <a:solidFill>
                  <a:srgbClr val="0099CC"/>
                </a:solidFill>
              </a:rPr>
              <a:t>Results ?</a:t>
            </a:r>
          </a:p>
        </p:txBody>
      </p:sp>
      <p:sp>
        <p:nvSpPr>
          <p:cNvPr id="5127" name="AutoShape 10"/>
          <p:cNvSpPr>
            <a:spLocks noChangeArrowheads="1"/>
          </p:cNvSpPr>
          <p:nvPr/>
        </p:nvSpPr>
        <p:spPr bwMode="auto">
          <a:xfrm rot="-5400000">
            <a:off x="2698750" y="4221163"/>
            <a:ext cx="1081088" cy="360362"/>
          </a:xfrm>
          <a:prstGeom prst="rightArrow">
            <a:avLst>
              <a:gd name="adj1" fmla="val 50000"/>
              <a:gd name="adj2" fmla="val 75000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5134" name="Rectangle 11"/>
          <p:cNvSpPr>
            <a:spLocks noChangeArrowheads="1"/>
          </p:cNvSpPr>
          <p:nvPr/>
        </p:nvSpPr>
        <p:spPr bwMode="auto">
          <a:xfrm>
            <a:off x="3132138" y="4508500"/>
            <a:ext cx="215900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35" name="Rectangle 12"/>
          <p:cNvSpPr>
            <a:spLocks noChangeArrowheads="1"/>
          </p:cNvSpPr>
          <p:nvPr/>
        </p:nvSpPr>
        <p:spPr bwMode="auto">
          <a:xfrm>
            <a:off x="3132138" y="4652963"/>
            <a:ext cx="215900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36" name="Rectangle 13"/>
          <p:cNvSpPr>
            <a:spLocks noChangeArrowheads="1"/>
          </p:cNvSpPr>
          <p:nvPr/>
        </p:nvSpPr>
        <p:spPr bwMode="auto">
          <a:xfrm>
            <a:off x="3132138" y="4797425"/>
            <a:ext cx="215900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37" name="Rectangle 14"/>
          <p:cNvSpPr>
            <a:spLocks noChangeArrowheads="1"/>
          </p:cNvSpPr>
          <p:nvPr/>
        </p:nvSpPr>
        <p:spPr bwMode="auto">
          <a:xfrm>
            <a:off x="3132138" y="4365625"/>
            <a:ext cx="215900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38" name="Rectangle 15"/>
          <p:cNvSpPr>
            <a:spLocks noChangeArrowheads="1"/>
          </p:cNvSpPr>
          <p:nvPr/>
        </p:nvSpPr>
        <p:spPr bwMode="auto">
          <a:xfrm>
            <a:off x="3132138" y="4221163"/>
            <a:ext cx="215900" cy="73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133" name="AutoShape 16"/>
          <p:cNvSpPr>
            <a:spLocks noChangeArrowheads="1"/>
          </p:cNvSpPr>
          <p:nvPr/>
        </p:nvSpPr>
        <p:spPr bwMode="auto">
          <a:xfrm rot="5400000">
            <a:off x="1403350" y="4221163"/>
            <a:ext cx="1081088" cy="360362"/>
          </a:xfrm>
          <a:prstGeom prst="rightArrow">
            <a:avLst>
              <a:gd name="adj1" fmla="val 50000"/>
              <a:gd name="adj2" fmla="val 75000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" name="AutoShape 17"/>
          <p:cNvSpPr>
            <a:spLocks noChangeArrowheads="1"/>
          </p:cNvSpPr>
          <p:nvPr/>
        </p:nvSpPr>
        <p:spPr bwMode="auto">
          <a:xfrm rot="5400000">
            <a:off x="5508626" y="1484312"/>
            <a:ext cx="647700" cy="4105275"/>
          </a:xfrm>
          <a:custGeom>
            <a:avLst/>
            <a:gdLst>
              <a:gd name="T0" fmla="*/ 372637 w 21600"/>
              <a:gd name="T1" fmla="*/ 0 h 21600"/>
              <a:gd name="T2" fmla="*/ 372637 w 21600"/>
              <a:gd name="T3" fmla="*/ 2310738 h 21600"/>
              <a:gd name="T4" fmla="*/ 59612 w 21600"/>
              <a:gd name="T5" fmla="*/ 4105275 h 21600"/>
              <a:gd name="T6" fmla="*/ 647700 w 21600"/>
              <a:gd name="T7" fmla="*/ 115536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134 h 21600"/>
              <a:gd name="T14" fmla="*/ 18665 w 21600"/>
              <a:gd name="T15" fmla="*/ 802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134"/>
                </a:lnTo>
                <a:cubicBezTo>
                  <a:pt x="5564" y="4134"/>
                  <a:pt x="0" y="7726"/>
                  <a:pt x="0" y="12158"/>
                </a:cubicBezTo>
                <a:lnTo>
                  <a:pt x="0" y="21600"/>
                </a:lnTo>
                <a:lnTo>
                  <a:pt x="3976" y="21600"/>
                </a:lnTo>
                <a:lnTo>
                  <a:pt x="3976" y="12158"/>
                </a:lnTo>
                <a:cubicBezTo>
                  <a:pt x="3976" y="9875"/>
                  <a:pt x="7760" y="8024"/>
                  <a:pt x="12427" y="8024"/>
                </a:cubicBezTo>
                <a:lnTo>
                  <a:pt x="12427" y="12158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" name="AutoShape 18"/>
          <p:cNvSpPr>
            <a:spLocks noChangeArrowheads="1"/>
          </p:cNvSpPr>
          <p:nvPr/>
        </p:nvSpPr>
        <p:spPr bwMode="auto">
          <a:xfrm rot="16200000" flipV="1">
            <a:off x="5580063" y="3141663"/>
            <a:ext cx="647700" cy="4248150"/>
          </a:xfrm>
          <a:custGeom>
            <a:avLst/>
            <a:gdLst>
              <a:gd name="T0" fmla="*/ 372637 w 21600"/>
              <a:gd name="T1" fmla="*/ 0 h 21600"/>
              <a:gd name="T2" fmla="*/ 372637 w 21600"/>
              <a:gd name="T3" fmla="*/ 2391158 h 21600"/>
              <a:gd name="T4" fmla="*/ 59612 w 21600"/>
              <a:gd name="T5" fmla="*/ 4248150 h 21600"/>
              <a:gd name="T6" fmla="*/ 647700 w 21600"/>
              <a:gd name="T7" fmla="*/ 11955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134 h 21600"/>
              <a:gd name="T14" fmla="*/ 18665 w 21600"/>
              <a:gd name="T15" fmla="*/ 802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4134"/>
                </a:lnTo>
                <a:cubicBezTo>
                  <a:pt x="5564" y="4134"/>
                  <a:pt x="0" y="7726"/>
                  <a:pt x="0" y="12158"/>
                </a:cubicBezTo>
                <a:lnTo>
                  <a:pt x="0" y="21600"/>
                </a:lnTo>
                <a:lnTo>
                  <a:pt x="3976" y="21600"/>
                </a:lnTo>
                <a:lnTo>
                  <a:pt x="3976" y="12158"/>
                </a:lnTo>
                <a:cubicBezTo>
                  <a:pt x="3976" y="9875"/>
                  <a:pt x="7760" y="8024"/>
                  <a:pt x="12427" y="8024"/>
                </a:cubicBezTo>
                <a:lnTo>
                  <a:pt x="12427" y="12158"/>
                </a:lnTo>
                <a:close/>
              </a:path>
            </a:pathLst>
          </a:cu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AutoShape 5"/>
          <p:cNvSpPr>
            <a:spLocks noChangeArrowheads="1"/>
          </p:cNvSpPr>
          <p:nvPr/>
        </p:nvSpPr>
        <p:spPr bwMode="auto">
          <a:xfrm>
            <a:off x="2286000" y="1214438"/>
            <a:ext cx="4572000" cy="576262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pt-PT" b="1" dirty="0" err="1">
                <a:solidFill>
                  <a:srgbClr val="DDDDDD"/>
                </a:solidFill>
              </a:rPr>
              <a:t>Integrated</a:t>
            </a:r>
            <a:r>
              <a:rPr lang="pt-PT" b="1" dirty="0">
                <a:solidFill>
                  <a:srgbClr val="DDDDDD"/>
                </a:solidFill>
              </a:rPr>
              <a:t> </a:t>
            </a:r>
            <a:r>
              <a:rPr lang="pt-PT" b="1" dirty="0" err="1">
                <a:solidFill>
                  <a:srgbClr val="DDDDDD"/>
                </a:solidFill>
              </a:rPr>
              <a:t>evaluation</a:t>
            </a:r>
            <a:endParaRPr lang="pt-PT" b="1" dirty="0">
              <a:solidFill>
                <a:srgbClr val="DDDDDD"/>
              </a:solidFill>
            </a:endParaRPr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785786" y="2428868"/>
            <a:ext cx="1973289" cy="1000131"/>
          </a:xfrm>
          <a:prstGeom prst="flowChart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Strategic</a:t>
            </a:r>
            <a:r>
              <a:rPr lang="pt-PT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dirty="0">
                <a:solidFill>
                  <a:srgbClr val="DDDDDD"/>
                </a:solidFill>
              </a:rPr>
              <a:t>objectives for </a:t>
            </a:r>
            <a:r>
              <a:rPr lang="pt-PT" dirty="0" err="1">
                <a:solidFill>
                  <a:srgbClr val="DDDDDD"/>
                </a:solidFill>
              </a:rPr>
              <a:t>the</a:t>
            </a:r>
            <a:endParaRPr lang="pt-PT" dirty="0">
              <a:solidFill>
                <a:srgbClr val="DDDDDD"/>
              </a:solidFill>
            </a:endParaRPr>
          </a:p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Institution</a:t>
            </a:r>
            <a:endParaRPr lang="pt-PT" dirty="0">
              <a:solidFill>
                <a:srgbClr val="DDDDDD"/>
              </a:solidFill>
            </a:endParaRPr>
          </a:p>
        </p:txBody>
      </p:sp>
      <p:sp>
        <p:nvSpPr>
          <p:cNvPr id="7173" name="AutoShape 9"/>
          <p:cNvSpPr>
            <a:spLocks noChangeArrowheads="1"/>
          </p:cNvSpPr>
          <p:nvPr/>
        </p:nvSpPr>
        <p:spPr bwMode="auto">
          <a:xfrm>
            <a:off x="3563938" y="2492375"/>
            <a:ext cx="1865318" cy="936625"/>
          </a:xfrm>
          <a:prstGeom prst="flowChart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Yearly</a:t>
            </a:r>
            <a:r>
              <a:rPr lang="pt-PT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dirty="0">
                <a:solidFill>
                  <a:srgbClr val="DDDDDD"/>
                </a:solidFill>
              </a:rPr>
              <a:t>objectives for </a:t>
            </a:r>
            <a:r>
              <a:rPr lang="pt-PT" dirty="0" err="1">
                <a:solidFill>
                  <a:srgbClr val="DDDDDD"/>
                </a:solidFill>
              </a:rPr>
              <a:t>the</a:t>
            </a:r>
            <a:r>
              <a:rPr lang="pt-PT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Institution</a:t>
            </a:r>
            <a:endParaRPr lang="pt-PT" dirty="0">
              <a:solidFill>
                <a:srgbClr val="DDDDDD"/>
              </a:solidFill>
            </a:endParaRPr>
          </a:p>
        </p:txBody>
      </p:sp>
      <p:sp>
        <p:nvSpPr>
          <p:cNvPr id="7176" name="AutoShape 9"/>
          <p:cNvSpPr>
            <a:spLocks noChangeArrowheads="1"/>
          </p:cNvSpPr>
          <p:nvPr/>
        </p:nvSpPr>
        <p:spPr bwMode="auto">
          <a:xfrm>
            <a:off x="2339975" y="4437063"/>
            <a:ext cx="1628775" cy="9366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pt-PT">
                <a:solidFill>
                  <a:srgbClr val="0099CC"/>
                </a:solidFill>
              </a:rPr>
              <a:t>   </a:t>
            </a:r>
            <a:r>
              <a:rPr lang="en-US">
                <a:solidFill>
                  <a:srgbClr val="0099CC"/>
                </a:solidFill>
              </a:rPr>
              <a:t>Objectives </a:t>
            </a:r>
          </a:p>
          <a:p>
            <a:pPr algn="ctr"/>
            <a:r>
              <a:rPr lang="en-US">
                <a:solidFill>
                  <a:srgbClr val="0099CC"/>
                </a:solidFill>
              </a:rPr>
              <a:t>for top </a:t>
            </a:r>
          </a:p>
          <a:p>
            <a:pPr algn="ctr"/>
            <a:r>
              <a:rPr lang="en-US">
                <a:solidFill>
                  <a:srgbClr val="0099CC"/>
                </a:solidFill>
              </a:rPr>
              <a:t>managers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5576888" y="4467226"/>
            <a:ext cx="1654175" cy="936624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pt-PT">
                <a:solidFill>
                  <a:srgbClr val="0099CC"/>
                </a:solidFill>
              </a:rPr>
              <a:t>   </a:t>
            </a:r>
            <a:r>
              <a:rPr lang="en-US">
                <a:solidFill>
                  <a:srgbClr val="0099CC"/>
                </a:solidFill>
              </a:rPr>
              <a:t>Objectives </a:t>
            </a:r>
          </a:p>
          <a:p>
            <a:pPr algn="ctr"/>
            <a:r>
              <a:rPr lang="en-US">
                <a:solidFill>
                  <a:srgbClr val="0099CC"/>
                </a:solidFill>
              </a:rPr>
              <a:t>for middle </a:t>
            </a:r>
          </a:p>
          <a:p>
            <a:pPr algn="ctr"/>
            <a:r>
              <a:rPr lang="en-US">
                <a:solidFill>
                  <a:srgbClr val="0099CC"/>
                </a:solidFill>
              </a:rPr>
              <a:t>managers</a:t>
            </a:r>
          </a:p>
        </p:txBody>
      </p:sp>
      <p:sp>
        <p:nvSpPr>
          <p:cNvPr id="7178" name="AutoShape 56"/>
          <p:cNvSpPr>
            <a:spLocks noChangeArrowheads="1"/>
          </p:cNvSpPr>
          <p:nvPr/>
        </p:nvSpPr>
        <p:spPr bwMode="auto">
          <a:xfrm rot="5400000">
            <a:off x="3031331" y="2526507"/>
            <a:ext cx="280987" cy="800100"/>
          </a:xfrm>
          <a:prstGeom prst="upArrow">
            <a:avLst>
              <a:gd name="adj1" fmla="val 50000"/>
              <a:gd name="adj2" fmla="val 124883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vert="eaVert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80" name="Rectangle 53"/>
          <p:cNvSpPr>
            <a:spLocks noChangeArrowheads="1"/>
          </p:cNvSpPr>
          <p:nvPr/>
        </p:nvSpPr>
        <p:spPr bwMode="auto">
          <a:xfrm rot="5400000">
            <a:off x="4106863" y="3536950"/>
            <a:ext cx="428625" cy="212725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vert="eaVert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81" name="Rectangle 53"/>
          <p:cNvSpPr>
            <a:spLocks noChangeArrowheads="1"/>
          </p:cNvSpPr>
          <p:nvPr/>
        </p:nvSpPr>
        <p:spPr bwMode="auto">
          <a:xfrm rot="5400000">
            <a:off x="1703387" y="3560763"/>
            <a:ext cx="428625" cy="165100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vert="eaVert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82" name="Rectangle 53"/>
          <p:cNvSpPr>
            <a:spLocks noChangeArrowheads="1"/>
          </p:cNvSpPr>
          <p:nvPr/>
        </p:nvSpPr>
        <p:spPr bwMode="auto">
          <a:xfrm rot="10800000">
            <a:off x="1835150" y="3860800"/>
            <a:ext cx="2592388" cy="144463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83" name="AutoShape 56"/>
          <p:cNvSpPr>
            <a:spLocks noChangeArrowheads="1"/>
          </p:cNvSpPr>
          <p:nvPr/>
        </p:nvSpPr>
        <p:spPr bwMode="auto">
          <a:xfrm rot="10800000">
            <a:off x="2987675" y="3860800"/>
            <a:ext cx="285750" cy="576263"/>
          </a:xfrm>
          <a:prstGeom prst="upArrow">
            <a:avLst>
              <a:gd name="adj1" fmla="val 50000"/>
              <a:gd name="adj2" fmla="val 91590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88" name="AutoShape 9"/>
          <p:cNvSpPr>
            <a:spLocks noChangeArrowheads="1"/>
          </p:cNvSpPr>
          <p:nvPr/>
        </p:nvSpPr>
        <p:spPr bwMode="auto">
          <a:xfrm>
            <a:off x="7380287" y="4454526"/>
            <a:ext cx="1655763" cy="936624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pt-PT">
                <a:solidFill>
                  <a:srgbClr val="0099CC"/>
                </a:solidFill>
              </a:rPr>
              <a:t>   </a:t>
            </a:r>
            <a:r>
              <a:rPr lang="en-US">
                <a:solidFill>
                  <a:srgbClr val="0099CC"/>
                </a:solidFill>
              </a:rPr>
              <a:t>Objectives </a:t>
            </a:r>
          </a:p>
          <a:p>
            <a:pPr algn="ctr"/>
            <a:r>
              <a:rPr lang="en-US">
                <a:solidFill>
                  <a:srgbClr val="0099CC"/>
                </a:solidFill>
              </a:rPr>
              <a:t>for workers</a:t>
            </a:r>
          </a:p>
        </p:txBody>
      </p:sp>
      <p:sp>
        <p:nvSpPr>
          <p:cNvPr id="7189" name="Rectangle 53"/>
          <p:cNvSpPr>
            <a:spLocks noChangeArrowheads="1"/>
          </p:cNvSpPr>
          <p:nvPr/>
        </p:nvSpPr>
        <p:spPr bwMode="auto">
          <a:xfrm rot="5400000">
            <a:off x="6939757" y="3510756"/>
            <a:ext cx="500062" cy="193675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vert="eaVert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0" name="Rectangle 53"/>
          <p:cNvSpPr>
            <a:spLocks noChangeArrowheads="1"/>
          </p:cNvSpPr>
          <p:nvPr/>
        </p:nvSpPr>
        <p:spPr bwMode="auto">
          <a:xfrm rot="10800000">
            <a:off x="6084888" y="3860800"/>
            <a:ext cx="2232025" cy="144463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1" name="AutoShape 56"/>
          <p:cNvSpPr>
            <a:spLocks noChangeArrowheads="1"/>
          </p:cNvSpPr>
          <p:nvPr/>
        </p:nvSpPr>
        <p:spPr bwMode="auto">
          <a:xfrm rot="10800000">
            <a:off x="6011863" y="3860800"/>
            <a:ext cx="285750" cy="576263"/>
          </a:xfrm>
          <a:prstGeom prst="upArrow">
            <a:avLst>
              <a:gd name="adj1" fmla="val 50000"/>
              <a:gd name="adj2" fmla="val 91590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2" name="AutoShape 56"/>
          <p:cNvSpPr>
            <a:spLocks noChangeArrowheads="1"/>
          </p:cNvSpPr>
          <p:nvPr/>
        </p:nvSpPr>
        <p:spPr bwMode="auto">
          <a:xfrm rot="10800000">
            <a:off x="8101013" y="3860800"/>
            <a:ext cx="285750" cy="576263"/>
          </a:xfrm>
          <a:prstGeom prst="upArrow">
            <a:avLst>
              <a:gd name="adj1" fmla="val 50000"/>
              <a:gd name="adj2" fmla="val 91590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7197" name="Text Box 4"/>
          <p:cNvSpPr txBox="1">
            <a:spLocks noChangeArrowheads="1"/>
          </p:cNvSpPr>
          <p:nvPr/>
        </p:nvSpPr>
        <p:spPr bwMode="auto">
          <a:xfrm>
            <a:off x="285750" y="500063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Logical model of evaluation for SIADAP</a:t>
            </a:r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6286512" y="2500306"/>
            <a:ext cx="1865318" cy="936625"/>
          </a:xfrm>
          <a:prstGeom prst="flowChart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pt-PT" dirty="0">
                <a:solidFill>
                  <a:srgbClr val="DDDDDD"/>
                </a:solidFill>
              </a:rPr>
              <a:t>Objectives for</a:t>
            </a:r>
          </a:p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institutional</a:t>
            </a:r>
            <a:r>
              <a:rPr lang="pt-PT" dirty="0">
                <a:solidFill>
                  <a:srgbClr val="DDDDDD"/>
                </a:solidFill>
              </a:rPr>
              <a:t> </a:t>
            </a:r>
          </a:p>
          <a:p>
            <a:pPr algn="ctr">
              <a:defRPr/>
            </a:pPr>
            <a:r>
              <a:rPr lang="pt-PT" dirty="0" err="1">
                <a:solidFill>
                  <a:srgbClr val="DDDDDD"/>
                </a:solidFill>
              </a:rPr>
              <a:t>Unities</a:t>
            </a:r>
            <a:endParaRPr lang="pt-PT" dirty="0">
              <a:solidFill>
                <a:srgbClr val="DDDDDD"/>
              </a:solidFill>
            </a:endParaRPr>
          </a:p>
        </p:txBody>
      </p:sp>
      <p:sp>
        <p:nvSpPr>
          <p:cNvPr id="7179" name="AutoShape 56"/>
          <p:cNvSpPr>
            <a:spLocks noChangeArrowheads="1"/>
          </p:cNvSpPr>
          <p:nvPr/>
        </p:nvSpPr>
        <p:spPr bwMode="auto">
          <a:xfrm rot="5400000">
            <a:off x="5750719" y="2464594"/>
            <a:ext cx="285750" cy="928688"/>
          </a:xfrm>
          <a:prstGeom prst="upArrow">
            <a:avLst>
              <a:gd name="adj1" fmla="val 50000"/>
              <a:gd name="adj2" fmla="val 160204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rot="10800000" vert="eaVert" wrap="none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8496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Why Balanced Score Cards (BSC) is a useful tool for the management of Performance Evaluation?</a:t>
            </a:r>
          </a:p>
        </p:txBody>
      </p:sp>
      <p:sp>
        <p:nvSpPr>
          <p:cNvPr id="8195" name="CaixaDeTexto 2"/>
          <p:cNvSpPr txBox="1">
            <a:spLocks noChangeArrowheads="1"/>
          </p:cNvSpPr>
          <p:nvPr/>
        </p:nvSpPr>
        <p:spPr bwMode="auto">
          <a:xfrm>
            <a:off x="714375" y="1643063"/>
            <a:ext cx="7643813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Because BSC allow for a strategic management that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GB">
                <a:solidFill>
                  <a:schemeClr val="bg2"/>
                </a:solidFill>
              </a:rPr>
              <a:t>	integrates the main perspectives for a management by 	objectives oriented to value improvement 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GB">
                <a:solidFill>
                  <a:schemeClr val="bg2"/>
                </a:solidFill>
              </a:rPr>
              <a:t>	is able to establish cascating coherent objectives, since top 	managers to individual workers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GB">
                <a:solidFill>
                  <a:schemeClr val="bg2"/>
                </a:solidFill>
              </a:rPr>
              <a:t>	promotes institutional communication propitious to change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GB">
                <a:solidFill>
                  <a:schemeClr val="bg2"/>
                </a:solidFill>
              </a:rPr>
              <a:t>	promotes institutional human and social capital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4213" y="188913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Using BSC to dress strategic management by objectives</a:t>
            </a:r>
          </a:p>
        </p:txBody>
      </p:sp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3635375" y="1125538"/>
            <a:ext cx="1655763" cy="576262"/>
          </a:xfrm>
          <a:prstGeom prst="flowChart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>
                <a:solidFill>
                  <a:srgbClr val="DDDDDD"/>
                </a:solidFill>
              </a:rPr>
              <a:t>Mission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2883328" y="1936751"/>
            <a:ext cx="3345314" cy="122554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400" b="1">
                <a:solidFill>
                  <a:srgbClr val="0099CC"/>
                </a:solidFill>
              </a:rPr>
              <a:t>Clients and stakeholders perspective</a:t>
            </a:r>
          </a:p>
          <a:p>
            <a:pPr algn="ctr">
              <a:defRPr/>
            </a:pPr>
            <a:endParaRPr lang="en-GB" sz="1400" b="1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en-GB" sz="1400">
                <a:solidFill>
                  <a:srgbClr val="4D4D4D"/>
                </a:solidFill>
              </a:rPr>
              <a:t>“Who are our clients?</a:t>
            </a:r>
          </a:p>
          <a:p>
            <a:pPr algn="ctr">
              <a:defRPr/>
            </a:pPr>
            <a:r>
              <a:rPr lang="en-GB" sz="1400">
                <a:solidFill>
                  <a:srgbClr val="4D4D4D"/>
                </a:solidFill>
              </a:rPr>
              <a:t>How to create value for our clients?”</a:t>
            </a:r>
            <a:endParaRPr lang="en-GB" sz="1600">
              <a:solidFill>
                <a:srgbClr val="4D4D4D"/>
              </a:solidFill>
            </a:endParaRP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250825" y="3357563"/>
            <a:ext cx="3386138" cy="12255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en-GB" sz="1400" b="1">
                <a:solidFill>
                  <a:srgbClr val="0099CC"/>
                </a:solidFill>
              </a:rPr>
              <a:t>Financial perspective</a:t>
            </a:r>
          </a:p>
          <a:p>
            <a:pPr algn="ctr"/>
            <a:endParaRPr lang="en-GB" sz="1400" b="1">
              <a:solidFill>
                <a:srgbClr val="0099CC"/>
              </a:solidFill>
            </a:endParaRPr>
          </a:p>
          <a:p>
            <a:pPr algn="ctr"/>
            <a:r>
              <a:rPr lang="en-GB" sz="1400">
                <a:solidFill>
                  <a:srgbClr val="4D4D4D"/>
                </a:solidFill>
              </a:rPr>
              <a:t>“How to create value for our </a:t>
            </a:r>
          </a:p>
          <a:p>
            <a:pPr algn="ctr"/>
            <a:r>
              <a:rPr lang="en-GB" sz="1400">
                <a:solidFill>
                  <a:srgbClr val="4D4D4D"/>
                </a:solidFill>
              </a:rPr>
              <a:t>clients and stakeholders </a:t>
            </a:r>
          </a:p>
          <a:p>
            <a:pPr algn="ctr"/>
            <a:r>
              <a:rPr lang="en-GB" sz="1400">
                <a:solidFill>
                  <a:srgbClr val="4D4D4D"/>
                </a:solidFill>
              </a:rPr>
              <a:t>by keeping control on costs?”</a:t>
            </a:r>
            <a:endParaRPr lang="en-GB" sz="1600">
              <a:solidFill>
                <a:srgbClr val="4D4D4D"/>
              </a:solidFill>
            </a:endParaRP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508625" y="3357563"/>
            <a:ext cx="3384550" cy="12255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400" b="1">
                <a:solidFill>
                  <a:srgbClr val="0099CC"/>
                </a:solidFill>
              </a:rPr>
              <a:t>Proceeding perspective</a:t>
            </a:r>
          </a:p>
          <a:p>
            <a:pPr algn="ctr">
              <a:defRPr/>
            </a:pPr>
            <a:endParaRPr lang="en-GB" sz="1400" b="1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en-GB" sz="1400">
                <a:solidFill>
                  <a:srgbClr val="4D4D4D"/>
                </a:solidFill>
              </a:rPr>
              <a:t>“What proceedings have to be </a:t>
            </a:r>
          </a:p>
          <a:p>
            <a:pPr algn="ctr">
              <a:defRPr/>
            </a:pPr>
            <a:r>
              <a:rPr lang="en-GB" sz="1400">
                <a:solidFill>
                  <a:srgbClr val="4D4D4D"/>
                </a:solidFill>
              </a:rPr>
              <a:t>excellent to satisfy our clients </a:t>
            </a:r>
          </a:p>
          <a:p>
            <a:pPr algn="ctr">
              <a:defRPr/>
            </a:pPr>
            <a:r>
              <a:rPr lang="en-GB" sz="1400">
                <a:solidFill>
                  <a:srgbClr val="4D4D4D"/>
                </a:solidFill>
              </a:rPr>
              <a:t>and to accomplish budgetary rules ?”</a:t>
            </a:r>
            <a:endParaRPr lang="en-GB" sz="1600">
              <a:solidFill>
                <a:srgbClr val="4D4D4D"/>
              </a:solidFill>
            </a:endParaRPr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3995738" y="3644900"/>
            <a:ext cx="1152525" cy="576263"/>
          </a:xfrm>
          <a:prstGeom prst="flowChart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>
                <a:solidFill>
                  <a:srgbClr val="DDDDDD"/>
                </a:solidFill>
              </a:rPr>
              <a:t>Strategic</a:t>
            </a:r>
          </a:p>
        </p:txBody>
      </p:sp>
      <p:sp>
        <p:nvSpPr>
          <p:cNvPr id="9224" name="Rectangle 10"/>
          <p:cNvSpPr>
            <a:spLocks noChangeArrowheads="1"/>
          </p:cNvSpPr>
          <p:nvPr/>
        </p:nvSpPr>
        <p:spPr bwMode="auto">
          <a:xfrm>
            <a:off x="2771775" y="4797425"/>
            <a:ext cx="3744913" cy="12255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400" b="1">
                <a:solidFill>
                  <a:srgbClr val="0099CC"/>
                </a:solidFill>
              </a:rPr>
              <a:t>Learning and development perspective</a:t>
            </a:r>
            <a:endParaRPr lang="en-GB" sz="1400" b="1" i="1">
              <a:solidFill>
                <a:srgbClr val="0099CC"/>
              </a:solidFill>
            </a:endParaRPr>
          </a:p>
          <a:p>
            <a:pPr algn="ctr">
              <a:defRPr/>
            </a:pPr>
            <a:endParaRPr lang="en-GB" sz="1400" b="1">
              <a:solidFill>
                <a:srgbClr val="0099CC"/>
              </a:solidFill>
            </a:endParaRPr>
          </a:p>
          <a:p>
            <a:pPr algn="ctr">
              <a:defRPr/>
            </a:pPr>
            <a:r>
              <a:rPr lang="en-GB" sz="1400">
                <a:solidFill>
                  <a:srgbClr val="4D4D4D"/>
                </a:solidFill>
              </a:rPr>
              <a:t>“How to improve our capabilities in order </a:t>
            </a:r>
          </a:p>
          <a:p>
            <a:pPr algn="ctr">
              <a:defRPr/>
            </a:pPr>
            <a:r>
              <a:rPr lang="en-GB" sz="1400">
                <a:solidFill>
                  <a:srgbClr val="4D4D4D"/>
                </a:solidFill>
              </a:rPr>
              <a:t>to achieve changing society needs ?”</a:t>
            </a:r>
            <a:endParaRPr lang="en-GB" sz="1600">
              <a:solidFill>
                <a:srgbClr val="4D4D4D"/>
              </a:solidFill>
            </a:endParaRPr>
          </a:p>
        </p:txBody>
      </p:sp>
      <p:sp>
        <p:nvSpPr>
          <p:cNvPr id="9226" name="AutoShape 20"/>
          <p:cNvSpPr>
            <a:spLocks noChangeArrowheads="1"/>
          </p:cNvSpPr>
          <p:nvPr/>
        </p:nvSpPr>
        <p:spPr bwMode="auto">
          <a:xfrm>
            <a:off x="4356100" y="3141663"/>
            <a:ext cx="358775" cy="503237"/>
          </a:xfrm>
          <a:prstGeom prst="upArrow">
            <a:avLst>
              <a:gd name="adj1" fmla="val 50000"/>
              <a:gd name="adj2" fmla="val 35066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227" name="AutoShape 21"/>
          <p:cNvSpPr>
            <a:spLocks noChangeArrowheads="1"/>
          </p:cNvSpPr>
          <p:nvPr/>
        </p:nvSpPr>
        <p:spPr bwMode="auto">
          <a:xfrm rot="5400000">
            <a:off x="5149056" y="3788570"/>
            <a:ext cx="358775" cy="360362"/>
          </a:xfrm>
          <a:prstGeom prst="upArrow">
            <a:avLst>
              <a:gd name="adj1" fmla="val 50000"/>
              <a:gd name="adj2" fmla="val 25111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228" name="AutoShape 22"/>
          <p:cNvSpPr>
            <a:spLocks noChangeArrowheads="1"/>
          </p:cNvSpPr>
          <p:nvPr/>
        </p:nvSpPr>
        <p:spPr bwMode="auto">
          <a:xfrm rot="-5400000">
            <a:off x="3636169" y="3788569"/>
            <a:ext cx="358775" cy="360363"/>
          </a:xfrm>
          <a:prstGeom prst="upArrow">
            <a:avLst>
              <a:gd name="adj1" fmla="val 50000"/>
              <a:gd name="adj2" fmla="val 25111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229" name="AutoShape 23"/>
          <p:cNvSpPr>
            <a:spLocks noChangeArrowheads="1"/>
          </p:cNvSpPr>
          <p:nvPr/>
        </p:nvSpPr>
        <p:spPr bwMode="auto">
          <a:xfrm rot="10800000">
            <a:off x="4356100" y="4221163"/>
            <a:ext cx="358775" cy="576262"/>
          </a:xfrm>
          <a:prstGeom prst="upArrow">
            <a:avLst>
              <a:gd name="adj1" fmla="val 50000"/>
              <a:gd name="adj2" fmla="val 40155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230" name="AutoShape 24"/>
          <p:cNvSpPr>
            <a:spLocks noChangeArrowheads="1"/>
          </p:cNvSpPr>
          <p:nvPr/>
        </p:nvSpPr>
        <p:spPr bwMode="auto">
          <a:xfrm rot="-2595181">
            <a:off x="1692275" y="2492375"/>
            <a:ext cx="1439863" cy="431800"/>
          </a:xfrm>
          <a:prstGeom prst="leftRightArrow">
            <a:avLst>
              <a:gd name="adj1" fmla="val 50000"/>
              <a:gd name="adj2" fmla="val 66691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231" name="AutoShape 25"/>
          <p:cNvSpPr>
            <a:spLocks noChangeArrowheads="1"/>
          </p:cNvSpPr>
          <p:nvPr/>
        </p:nvSpPr>
        <p:spPr bwMode="auto">
          <a:xfrm rot="-2897517">
            <a:off x="6299994" y="4941094"/>
            <a:ext cx="1439862" cy="431800"/>
          </a:xfrm>
          <a:prstGeom prst="leftRightArrow">
            <a:avLst>
              <a:gd name="adj1" fmla="val 50000"/>
              <a:gd name="adj2" fmla="val 66691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232" name="AutoShape 26"/>
          <p:cNvSpPr>
            <a:spLocks noChangeArrowheads="1"/>
          </p:cNvSpPr>
          <p:nvPr/>
        </p:nvSpPr>
        <p:spPr bwMode="auto">
          <a:xfrm rot="2575912">
            <a:off x="1476375" y="4941888"/>
            <a:ext cx="1439863" cy="431800"/>
          </a:xfrm>
          <a:prstGeom prst="leftRightArrow">
            <a:avLst>
              <a:gd name="adj1" fmla="val 50000"/>
              <a:gd name="adj2" fmla="val 66691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9233" name="AutoShape 27"/>
          <p:cNvSpPr>
            <a:spLocks noChangeArrowheads="1"/>
          </p:cNvSpPr>
          <p:nvPr/>
        </p:nvSpPr>
        <p:spPr bwMode="auto">
          <a:xfrm rot="2575912">
            <a:off x="6011863" y="2565400"/>
            <a:ext cx="1439862" cy="431800"/>
          </a:xfrm>
          <a:prstGeom prst="leftRightArrow">
            <a:avLst>
              <a:gd name="adj1" fmla="val 50000"/>
              <a:gd name="adj2" fmla="val 66691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714375" y="500063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>
                <a:solidFill>
                  <a:srgbClr val="0099CC"/>
                </a:solidFill>
              </a:rPr>
              <a:t>Using BSC to add value</a:t>
            </a:r>
          </a:p>
        </p:txBody>
      </p:sp>
      <p:sp>
        <p:nvSpPr>
          <p:cNvPr id="10243" name="AutoShape 5"/>
          <p:cNvSpPr>
            <a:spLocks noChangeArrowheads="1"/>
          </p:cNvSpPr>
          <p:nvPr/>
        </p:nvSpPr>
        <p:spPr bwMode="auto">
          <a:xfrm>
            <a:off x="3419475" y="1052513"/>
            <a:ext cx="2286000" cy="504825"/>
          </a:xfrm>
          <a:prstGeom prst="flowChartAlternateProcess">
            <a:avLst/>
          </a:prstGeom>
          <a:gradFill rotWithShape="1">
            <a:gsLst>
              <a:gs pos="0">
                <a:srgbClr val="00CCFF">
                  <a:alpha val="41000"/>
                </a:srgbClr>
              </a:gs>
              <a:gs pos="100000">
                <a:srgbClr val="00CCFF">
                  <a:gamma/>
                  <a:shade val="76471"/>
                  <a:invGamma/>
                  <a:alpha val="42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Mission</a:t>
            </a:r>
          </a:p>
          <a:p>
            <a:pPr algn="ctr">
              <a:defRPr/>
            </a:pP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Why do we exist </a:t>
            </a:r>
          </a:p>
        </p:txBody>
      </p:sp>
      <p:sp>
        <p:nvSpPr>
          <p:cNvPr id="10244" name="AutoShape 5"/>
          <p:cNvSpPr>
            <a:spLocks noChangeArrowheads="1"/>
          </p:cNvSpPr>
          <p:nvPr/>
        </p:nvSpPr>
        <p:spPr bwMode="auto">
          <a:xfrm>
            <a:off x="2987675" y="1628775"/>
            <a:ext cx="3214688" cy="561975"/>
          </a:xfrm>
          <a:prstGeom prst="flowChartAlternateProcess">
            <a:avLst/>
          </a:prstGeom>
          <a:gradFill rotWithShape="1">
            <a:gsLst>
              <a:gs pos="0">
                <a:srgbClr val="00CCFF">
                  <a:alpha val="41000"/>
                </a:srgbClr>
              </a:gs>
              <a:gs pos="100000">
                <a:srgbClr val="00CCFF">
                  <a:gamma/>
                  <a:shade val="76471"/>
                  <a:invGamma/>
                  <a:alpha val="42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>
                <a:solidFill>
                  <a:schemeClr val="tx1">
                    <a:lumMod val="75000"/>
                    <a:lumOff val="25000"/>
                  </a:schemeClr>
                </a:solidFill>
              </a:rPr>
              <a:t>Values</a:t>
            </a:r>
          </a:p>
          <a:p>
            <a:pPr algn="ctr">
              <a:defRPr/>
            </a:pPr>
            <a:r>
              <a:rPr lang="en-GB" sz="1600">
                <a:solidFill>
                  <a:schemeClr val="tx1">
                    <a:lumMod val="75000"/>
                    <a:lumOff val="25000"/>
                  </a:schemeClr>
                </a:solidFill>
              </a:rPr>
              <a:t>What is important for us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2124075" y="2924175"/>
            <a:ext cx="4895850" cy="568325"/>
          </a:xfrm>
          <a:prstGeom prst="flowChartAlternateProcess">
            <a:avLst/>
          </a:prstGeom>
          <a:gradFill rotWithShape="1">
            <a:gsLst>
              <a:gs pos="0">
                <a:srgbClr val="00CCFF">
                  <a:alpha val="41000"/>
                </a:srgbClr>
              </a:gs>
              <a:gs pos="100000">
                <a:srgbClr val="00CCFF">
                  <a:gamma/>
                  <a:shade val="76471"/>
                  <a:invGamma/>
                  <a:alpha val="42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>
                <a:solidFill>
                  <a:schemeClr val="tx1">
                    <a:lumMod val="75000"/>
                    <a:lumOff val="25000"/>
                  </a:schemeClr>
                </a:solidFill>
              </a:rPr>
              <a:t>Strategy</a:t>
            </a:r>
          </a:p>
          <a:p>
            <a:pPr algn="ctr">
              <a:defRPr/>
            </a:pPr>
            <a:r>
              <a:rPr lang="en-GB" sz="1600">
                <a:solidFill>
                  <a:schemeClr val="tx1">
                    <a:lumMod val="75000"/>
                    <a:lumOff val="25000"/>
                  </a:schemeClr>
                </a:solidFill>
              </a:rPr>
              <a:t>What way to proceed</a:t>
            </a:r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1692275" y="3573463"/>
            <a:ext cx="5786438" cy="573087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 dirty="0">
                <a:solidFill>
                  <a:srgbClr val="DDDDDD"/>
                </a:solidFill>
              </a:rPr>
              <a:t>Strategic BSC map</a:t>
            </a:r>
          </a:p>
          <a:p>
            <a:pPr algn="ctr">
              <a:defRPr/>
            </a:pPr>
            <a:r>
              <a:rPr lang="en-GB" sz="1600" dirty="0">
                <a:solidFill>
                  <a:srgbClr val="DDDDDD"/>
                </a:solidFill>
              </a:rPr>
              <a:t>Perspectives institutional objectives and indicators</a:t>
            </a:r>
          </a:p>
        </p:txBody>
      </p:sp>
      <p:sp>
        <p:nvSpPr>
          <p:cNvPr id="10247" name="AutoShape 5"/>
          <p:cNvSpPr>
            <a:spLocks noChangeArrowheads="1"/>
          </p:cNvSpPr>
          <p:nvPr/>
        </p:nvSpPr>
        <p:spPr bwMode="auto">
          <a:xfrm>
            <a:off x="1187450" y="4221163"/>
            <a:ext cx="6858000" cy="508000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/>
            <a:r>
              <a:rPr lang="en-GB" sz="1600">
                <a:solidFill>
                  <a:srgbClr val="DDDDDD"/>
                </a:solidFill>
              </a:rPr>
              <a:t>Targets and initiatives</a:t>
            </a:r>
          </a:p>
          <a:p>
            <a:pPr algn="ctr"/>
            <a:r>
              <a:rPr lang="en-GB" sz="1600">
                <a:solidFill>
                  <a:srgbClr val="DDDDDD"/>
                </a:solidFill>
              </a:rPr>
              <a:t>What we have to do</a:t>
            </a:r>
          </a:p>
        </p:txBody>
      </p:sp>
      <p:sp>
        <p:nvSpPr>
          <p:cNvPr id="10248" name="AutoShape 5"/>
          <p:cNvSpPr>
            <a:spLocks noChangeArrowheads="1"/>
          </p:cNvSpPr>
          <p:nvPr/>
        </p:nvSpPr>
        <p:spPr bwMode="auto">
          <a:xfrm>
            <a:off x="827088" y="4797425"/>
            <a:ext cx="7715250" cy="576263"/>
          </a:xfrm>
          <a:prstGeom prst="flowChartAlternateProcess">
            <a:avLst/>
          </a:prstGeom>
          <a:gradFill rotWithShape="1">
            <a:gsLst>
              <a:gs pos="0">
                <a:srgbClr val="0099CC"/>
              </a:gs>
              <a:gs pos="100000">
                <a:srgbClr val="0047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>
                <a:solidFill>
                  <a:srgbClr val="DDDDDD"/>
                </a:solidFill>
              </a:rPr>
              <a:t>Individual objectives</a:t>
            </a:r>
          </a:p>
          <a:p>
            <a:pPr algn="ctr">
              <a:defRPr/>
            </a:pPr>
            <a:r>
              <a:rPr lang="en-GB" sz="1600">
                <a:solidFill>
                  <a:srgbClr val="DDDDDD"/>
                </a:solidFill>
              </a:rPr>
              <a:t>What I have to do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250825" y="6165850"/>
            <a:ext cx="8715375" cy="571500"/>
          </a:xfrm>
          <a:prstGeom prst="flowChartAlternateProcess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>
                <a:solidFill>
                  <a:srgbClr val="0099CC"/>
                </a:solidFill>
              </a:rPr>
              <a:t>   </a:t>
            </a:r>
            <a:r>
              <a:rPr lang="en-GB" sz="1600" b="1">
                <a:solidFill>
                  <a:srgbClr val="0099CC"/>
                </a:solidFill>
              </a:rPr>
              <a:t>Results – Evaluation – New cycle</a:t>
            </a:r>
          </a:p>
        </p:txBody>
      </p:sp>
      <p:sp>
        <p:nvSpPr>
          <p:cNvPr id="10264" name="AutoShape 16"/>
          <p:cNvSpPr>
            <a:spLocks noChangeArrowheads="1"/>
          </p:cNvSpPr>
          <p:nvPr/>
        </p:nvSpPr>
        <p:spPr bwMode="auto">
          <a:xfrm>
            <a:off x="4284663" y="5373688"/>
            <a:ext cx="644525" cy="928687"/>
          </a:xfrm>
          <a:prstGeom prst="downArrow">
            <a:avLst>
              <a:gd name="adj1" fmla="val 50000"/>
              <a:gd name="adj2" fmla="val 41879"/>
            </a:avLst>
          </a:prstGeom>
          <a:gradFill rotWithShape="1">
            <a:gsLst>
              <a:gs pos="0">
                <a:srgbClr val="CC3300"/>
              </a:gs>
              <a:gs pos="100000">
                <a:srgbClr val="5E18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600"/>
          </a:p>
        </p:txBody>
      </p:sp>
      <p:sp>
        <p:nvSpPr>
          <p:cNvPr id="10253" name="AutoShape 5"/>
          <p:cNvSpPr>
            <a:spLocks noChangeArrowheads="1"/>
          </p:cNvSpPr>
          <p:nvPr/>
        </p:nvSpPr>
        <p:spPr bwMode="auto">
          <a:xfrm>
            <a:off x="2555875" y="2276475"/>
            <a:ext cx="4032250" cy="561975"/>
          </a:xfrm>
          <a:prstGeom prst="flowChartAlternateProcess">
            <a:avLst/>
          </a:prstGeom>
          <a:gradFill rotWithShape="1">
            <a:gsLst>
              <a:gs pos="0">
                <a:srgbClr val="00CCFF">
                  <a:alpha val="41000"/>
                </a:srgbClr>
              </a:gs>
              <a:gs pos="100000">
                <a:srgbClr val="00CCFF">
                  <a:gamma/>
                  <a:shade val="76471"/>
                  <a:invGamma/>
                  <a:alpha val="42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en-GB" sz="1600">
                <a:solidFill>
                  <a:schemeClr val="tx1">
                    <a:lumMod val="75000"/>
                    <a:lumOff val="25000"/>
                  </a:schemeClr>
                </a:solidFill>
              </a:rPr>
              <a:t>Vision</a:t>
            </a:r>
          </a:p>
          <a:p>
            <a:pPr algn="ctr">
              <a:defRPr/>
            </a:pPr>
            <a:r>
              <a:rPr lang="en-GB" sz="1600">
                <a:solidFill>
                  <a:schemeClr val="tx1">
                    <a:lumMod val="75000"/>
                    <a:lumOff val="25000"/>
                  </a:schemeClr>
                </a:solidFill>
              </a:rPr>
              <a:t>What we want to 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sovo Delegation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Kosovo Delegation</Template>
  <TotalTime>28</TotalTime>
  <Words>818</Words>
  <Application>Microsoft Office PowerPoint</Application>
  <PresentationFormat>Apresentação no Ecrã (4:3)</PresentationFormat>
  <Paragraphs>376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24</vt:i4>
      </vt:variant>
    </vt:vector>
  </HeadingPairs>
  <TitlesOfParts>
    <vt:vector size="25" baseType="lpstr">
      <vt:lpstr>Kosovo Delegation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Diapositivo 21</vt:lpstr>
      <vt:lpstr>Diapositivo 22</vt:lpstr>
      <vt:lpstr>Diapositivo 23</vt:lpstr>
      <vt:lpstr>Diapositivo 24</vt:lpstr>
    </vt:vector>
  </TitlesOfParts>
  <Company>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juliag</dc:creator>
  <cp:lastModifiedBy>alices</cp:lastModifiedBy>
  <cp:revision>6</cp:revision>
  <dcterms:created xsi:type="dcterms:W3CDTF">2008-11-14T18:05:57Z</dcterms:created>
  <dcterms:modified xsi:type="dcterms:W3CDTF">2012-01-04T10:27:09Z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