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7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7" r:id="rId10"/>
    <p:sldId id="268" r:id="rId11"/>
    <p:sldId id="269" r:id="rId12"/>
    <p:sldId id="271" r:id="rId13"/>
    <p:sldId id="273" r:id="rId14"/>
    <p:sldId id="274" r:id="rId15"/>
    <p:sldId id="275" r:id="rId16"/>
  </p:sldIdLst>
  <p:sldSz cx="9144000" cy="6858000" type="screen4x3"/>
  <p:notesSz cx="6797675" cy="9928225"/>
  <p:defaultTextStyle>
    <a:defPPr>
      <a:defRPr lang="pt-PT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576" autoAdjust="0"/>
    <p:restoredTop sz="90879" autoAdjust="0"/>
  </p:normalViewPr>
  <p:slideViewPr>
    <p:cSldViewPr>
      <p:cViewPr varScale="1">
        <p:scale>
          <a:sx n="50" d="100"/>
          <a:sy n="50" d="100"/>
        </p:scale>
        <p:origin x="-75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3" tIns="46077" rIns="92153" bIns="46077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664432C-0B46-4747-BC1A-E15204E55CB9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F64B3C-AA10-4465-BC1A-085F3FEFC8DC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F02900-2B0D-44FA-A0B6-58F8F2680C43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D0F0CF-7BD5-422C-A238-1B8405011223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55EC8B-ED36-4DB6-B004-88054A5449E3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9C9782-E12F-47F1-A2DF-1AC6E249F2F7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1A8A2D-040A-4E81-8395-2DA828C8DD18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C4047F-EF68-4A89-B16E-DE847611D3FE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866F83-8E87-4041-8298-C7F4A1B382EF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86F0D-BD18-45B6-B4D8-012D8FB5F8F2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E7F187-B8D7-4584-889C-BABD0A35B234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PT" noProof="0" smtClean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285256-DB92-4205-87D7-4061EE9DF29D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Faça clique para editar o estilo do título do modelo global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Faça clique para 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32096CB-B661-455C-8F1A-F0A48EF0E1E3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838200" y="838200"/>
            <a:ext cx="7696200" cy="5570538"/>
          </a:xfrm>
          <a:prstGeom prst="rect">
            <a:avLst/>
          </a:prstGeom>
          <a:solidFill>
            <a:srgbClr val="92D050"/>
          </a:solidFill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pt-PT" dirty="0">
                <a:solidFill>
                  <a:schemeClr val="tx1"/>
                </a:solidFill>
              </a:rPr>
              <a:t>8º Congresso Nacional de Administração Pública: Desafios e soluções – 21 e 22 de Novembro, Oeiras</a:t>
            </a:r>
          </a:p>
          <a:p>
            <a:pPr>
              <a:spcBef>
                <a:spcPct val="50000"/>
              </a:spcBef>
              <a:defRPr/>
            </a:pPr>
            <a:endParaRPr lang="pt-PT" dirty="0">
              <a:solidFill>
                <a:schemeClr val="tx1"/>
              </a:solidFill>
            </a:endParaRPr>
          </a:p>
          <a:p>
            <a:pPr algn="ctr">
              <a:spcBef>
                <a:spcPct val="50000"/>
              </a:spcBef>
              <a:defRPr/>
            </a:pPr>
            <a:endParaRPr lang="pt-PT" sz="2800" b="1" dirty="0">
              <a:solidFill>
                <a:schemeClr val="tx1"/>
              </a:solidFill>
            </a:endParaRPr>
          </a:p>
          <a:p>
            <a:pPr algn="ctr">
              <a:spcBef>
                <a:spcPct val="50000"/>
              </a:spcBef>
              <a:defRPr/>
            </a:pPr>
            <a:r>
              <a:rPr lang="pt-PT" sz="2800" b="1" dirty="0">
                <a:solidFill>
                  <a:schemeClr val="tx1"/>
                </a:solidFill>
              </a:rPr>
              <a:t>Profissionalização e avaliação dos dirigentes de topo na Administração Pública: o caso de Portugal  </a:t>
            </a:r>
            <a:endParaRPr lang="pt-PT" sz="2800" dirty="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  <a:defRPr/>
            </a:pPr>
            <a:endParaRPr lang="pt-PT" dirty="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  <a:defRPr/>
            </a:pPr>
            <a:endParaRPr lang="pt-PT" dirty="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  <a:defRPr/>
            </a:pPr>
            <a:r>
              <a:rPr lang="pt-PT" dirty="0">
                <a:solidFill>
                  <a:schemeClr val="tx1"/>
                </a:solidFill>
              </a:rPr>
              <a:t>César Madureira – Unidade Multidisciplinar de Investigação e Consultoria - INA</a:t>
            </a:r>
          </a:p>
        </p:txBody>
      </p:sp>
      <p:sp>
        <p:nvSpPr>
          <p:cNvPr id="2051" name="Text Box 32"/>
          <p:cNvSpPr txBox="1">
            <a:spLocks noChangeArrowheads="1"/>
          </p:cNvSpPr>
          <p:nvPr/>
        </p:nvSpPr>
        <p:spPr bwMode="auto">
          <a:xfrm>
            <a:off x="7375525" y="51466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t-PT"/>
          </a:p>
        </p:txBody>
      </p:sp>
      <p:sp>
        <p:nvSpPr>
          <p:cNvPr id="2052" name="Text Box 37"/>
          <p:cNvSpPr txBox="1">
            <a:spLocks noChangeArrowheads="1"/>
          </p:cNvSpPr>
          <p:nvPr/>
        </p:nvSpPr>
        <p:spPr bwMode="auto">
          <a:xfrm>
            <a:off x="3870325" y="54514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t-PT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aixaDeTexto 1"/>
          <p:cNvSpPr txBox="1">
            <a:spLocks noChangeArrowheads="1"/>
          </p:cNvSpPr>
          <p:nvPr/>
        </p:nvSpPr>
        <p:spPr bwMode="auto">
          <a:xfrm>
            <a:off x="428625" y="357188"/>
            <a:ext cx="8358188" cy="5632450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t-PT"/>
          </a:p>
          <a:p>
            <a:r>
              <a:rPr lang="pt-PT"/>
              <a:t>Por um lado – </a:t>
            </a:r>
          </a:p>
          <a:p>
            <a:endParaRPr lang="pt-PT"/>
          </a:p>
          <a:p>
            <a:r>
              <a:rPr lang="pt-PT"/>
              <a:t>existência de um incontornável contacto e dependência do poder político, </a:t>
            </a:r>
          </a:p>
          <a:p>
            <a:endParaRPr lang="pt-PT"/>
          </a:p>
          <a:p>
            <a:r>
              <a:rPr lang="pt-PT"/>
              <a:t>Por outro –</a:t>
            </a:r>
          </a:p>
          <a:p>
            <a:endParaRPr lang="pt-PT"/>
          </a:p>
          <a:p>
            <a:r>
              <a:rPr lang="pt-PT"/>
              <a:t>submissão a uma avaliação profissional, com base nos resultados atingidos, na eficácia, na eficiência e na qualidade dos serviços prestados pela organização  e porventura até, na satisfação dos cidadãos/utentes. </a:t>
            </a:r>
          </a:p>
          <a:p>
            <a:endParaRPr lang="pt-PT"/>
          </a:p>
          <a:p>
            <a:pPr algn="ctr"/>
            <a:r>
              <a:rPr lang="pt-PT" b="1"/>
              <a:t>A confiança (</a:t>
            </a:r>
            <a:r>
              <a:rPr lang="pt-PT" b="1" i="1"/>
              <a:t>trust</a:t>
            </a:r>
            <a:r>
              <a:rPr lang="pt-PT" b="1"/>
              <a:t>) como elemento único de apreciação na escolha dos dirigentes deixa de fazer sentido no Séc. XXI.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aixaDeTexto 1"/>
          <p:cNvSpPr txBox="1">
            <a:spLocks noChangeArrowheads="1"/>
          </p:cNvSpPr>
          <p:nvPr/>
        </p:nvSpPr>
        <p:spPr bwMode="auto">
          <a:xfrm>
            <a:off x="428625" y="357188"/>
            <a:ext cx="8286750" cy="6002337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t-PT"/>
          </a:p>
          <a:p>
            <a:endParaRPr lang="pt-PT"/>
          </a:p>
          <a:p>
            <a:r>
              <a:rPr lang="pt-PT"/>
              <a:t>Desde 1995, a OCDE alerta para a necessidade do sector público desenvolver:</a:t>
            </a:r>
          </a:p>
          <a:p>
            <a:endParaRPr lang="pt-PT"/>
          </a:p>
          <a:p>
            <a:pPr>
              <a:buFontTx/>
              <a:buChar char="-"/>
            </a:pPr>
            <a:r>
              <a:rPr lang="pt-PT"/>
              <a:t>as competências de dirigentes e de funcionários (não só no domínio técnico como também no comportamental),</a:t>
            </a:r>
          </a:p>
          <a:p>
            <a:endParaRPr lang="pt-PT"/>
          </a:p>
          <a:p>
            <a:pPr>
              <a:buFontTx/>
              <a:buChar char="-"/>
            </a:pPr>
            <a:r>
              <a:rPr lang="pt-PT"/>
              <a:t>a descentralização das cadeias de comando excessivamente centralizadas, </a:t>
            </a:r>
          </a:p>
          <a:p>
            <a:pPr>
              <a:buFontTx/>
              <a:buChar char="-"/>
            </a:pPr>
            <a:endParaRPr lang="pt-PT"/>
          </a:p>
          <a:p>
            <a:pPr>
              <a:buFontTx/>
              <a:buChar char="-"/>
            </a:pPr>
            <a:r>
              <a:rPr lang="pt-PT"/>
              <a:t>a simplificação de regras e de procedimentos,</a:t>
            </a:r>
          </a:p>
          <a:p>
            <a:pPr>
              <a:buFontTx/>
              <a:buChar char="-"/>
            </a:pPr>
            <a:endParaRPr lang="pt-PT"/>
          </a:p>
          <a:p>
            <a:pPr>
              <a:buFontTx/>
              <a:buChar char="-"/>
            </a:pPr>
            <a:r>
              <a:rPr lang="pt-PT"/>
              <a:t>a flexibilização atitudinal e comportamental de todos os agentes administrativos. </a:t>
            </a:r>
          </a:p>
          <a:p>
            <a:pPr>
              <a:buFontTx/>
              <a:buChar char="-"/>
            </a:pPr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aixaDeTexto 1"/>
          <p:cNvSpPr txBox="1">
            <a:spLocks noChangeArrowheads="1"/>
          </p:cNvSpPr>
          <p:nvPr/>
        </p:nvSpPr>
        <p:spPr bwMode="auto">
          <a:xfrm>
            <a:off x="428625" y="428625"/>
            <a:ext cx="8286750" cy="6370638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PT" b="1"/>
              <a:t>Portugal</a:t>
            </a:r>
            <a:r>
              <a:rPr lang="pt-PT"/>
              <a:t> - os cargos politizados da Administração devem dar lugar a cargos profissionalizados que contribuam para assegurar o cumprimento do interesse público. </a:t>
            </a:r>
          </a:p>
          <a:p>
            <a:endParaRPr lang="pt-PT"/>
          </a:p>
          <a:p>
            <a:r>
              <a:rPr lang="pt-PT"/>
              <a:t>Dificuldade nos métodos de selecção porque …. Ao contrário de Inglaterra ou de França, onde existe por tradição uma formação a montante para os futuros dirigentes, em Portugal a regra é a da escolha política. </a:t>
            </a:r>
          </a:p>
          <a:p>
            <a:endParaRPr lang="pt-PT"/>
          </a:p>
          <a:p>
            <a:r>
              <a:rPr lang="pt-PT"/>
              <a:t>A </a:t>
            </a:r>
            <a:r>
              <a:rPr lang="pt-PT" b="1"/>
              <a:t>inventariação de um directório de competências </a:t>
            </a:r>
            <a:r>
              <a:rPr lang="pt-PT" b="1" i="1"/>
              <a:t>core</a:t>
            </a:r>
            <a:r>
              <a:rPr lang="pt-PT"/>
              <a:t>,  pode ser determinante para estabelecer critérios na escolha dos dirigentes de topo para a AP. </a:t>
            </a:r>
          </a:p>
          <a:p>
            <a:endParaRPr lang="pt-PT"/>
          </a:p>
          <a:p>
            <a:r>
              <a:rPr lang="pt-PT"/>
              <a:t>Uma selecção com base em critérios profissionais e uma avaliação do desempenho rigorosa, podem representar uma possibilidade para a escolha de altos dirigentes  profissionalmente íntegros e desvinculados dos aparelhos partidários.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aixaDeTexto 1"/>
          <p:cNvSpPr txBox="1">
            <a:spLocks noChangeArrowheads="1"/>
          </p:cNvSpPr>
          <p:nvPr/>
        </p:nvSpPr>
        <p:spPr bwMode="auto">
          <a:xfrm>
            <a:off x="428625" y="428625"/>
            <a:ext cx="8286750" cy="6370638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t-PT"/>
          </a:p>
          <a:p>
            <a:r>
              <a:rPr lang="pt-PT" b="1"/>
              <a:t>Experiência portuguesa </a:t>
            </a:r>
            <a:r>
              <a:rPr lang="pt-PT"/>
              <a:t>- proximidade ao poder político possui efeitos inibidores no comportamento dos dirigentes:</a:t>
            </a:r>
          </a:p>
          <a:p>
            <a:endParaRPr lang="pt-PT"/>
          </a:p>
          <a:p>
            <a:pPr>
              <a:buFontTx/>
              <a:buChar char="-"/>
            </a:pPr>
            <a:r>
              <a:rPr lang="pt-PT"/>
              <a:t>cautela na emissão de pareceres, </a:t>
            </a:r>
          </a:p>
          <a:p>
            <a:pPr>
              <a:buFontTx/>
              <a:buChar char="-"/>
            </a:pPr>
            <a:r>
              <a:rPr lang="pt-PT"/>
              <a:t>evitamento de responsabilidades objectivas.</a:t>
            </a:r>
          </a:p>
          <a:p>
            <a:endParaRPr lang="pt-PT"/>
          </a:p>
          <a:p>
            <a:r>
              <a:rPr lang="pt-PT"/>
              <a:t> </a:t>
            </a:r>
            <a:endParaRPr lang="pt-PT" b="1"/>
          </a:p>
          <a:p>
            <a:r>
              <a:rPr lang="pt-PT" b="1"/>
              <a:t>Tendências do pensamento administrativo moderno</a:t>
            </a:r>
          </a:p>
          <a:p>
            <a:endParaRPr lang="pt-PT"/>
          </a:p>
          <a:p>
            <a:r>
              <a:rPr lang="pt-PT"/>
              <a:t>Entendimento dos dirigentes de topo enquanto executores das políticas públicas mas também enquanto agentes activos de mudança, com resultados a alcançar e metas a cumprir </a:t>
            </a:r>
          </a:p>
          <a:p>
            <a:endParaRPr lang="pt-PT"/>
          </a:p>
          <a:p>
            <a:r>
              <a:rPr lang="pt-PT"/>
              <a:t>Não tem sentido estabelecerem-se objectivos, metas e indicadores de desempenho para os funcionários sem que o mesmo seja feito para os dirigentes de topo.  </a:t>
            </a:r>
            <a:endParaRPr lang="pt-PT" b="1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aixaDeTexto 1"/>
          <p:cNvSpPr txBox="1">
            <a:spLocks noChangeArrowheads="1"/>
          </p:cNvSpPr>
          <p:nvPr/>
        </p:nvSpPr>
        <p:spPr bwMode="auto">
          <a:xfrm>
            <a:off x="357188" y="357188"/>
            <a:ext cx="8286750" cy="6002337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pt-PT"/>
          </a:p>
          <a:p>
            <a:pPr algn="ctr"/>
            <a:endParaRPr lang="pt-PT"/>
          </a:p>
          <a:p>
            <a:pPr algn="ctr"/>
            <a:r>
              <a:rPr lang="pt-PT"/>
              <a:t>“Para que a reforma administrativa transforme as AP’s em organizações que busquem activamente resultados, é preciso que a avaliação de desempenho passe a fazer parte de um paradigma reproduzido, multiplicado e apreendido por toda a organização. “</a:t>
            </a:r>
            <a:endParaRPr lang="pt-PT" b="1"/>
          </a:p>
          <a:p>
            <a:r>
              <a:rPr lang="pt-PT"/>
              <a:t> </a:t>
            </a:r>
          </a:p>
          <a:p>
            <a:endParaRPr lang="pt-PT"/>
          </a:p>
          <a:p>
            <a:endParaRPr lang="pt-PT" b="1"/>
          </a:p>
          <a:p>
            <a:pPr algn="ctr"/>
            <a:r>
              <a:rPr lang="pt-PT" b="1"/>
              <a:t>2004/2007 –SIADAP: filosofia de objectivos em cascata desde o topo hierárquico até à base operacional. </a:t>
            </a:r>
          </a:p>
          <a:p>
            <a:endParaRPr lang="pt-PT"/>
          </a:p>
          <a:p>
            <a:endParaRPr lang="pt-PT"/>
          </a:p>
          <a:p>
            <a:endParaRPr lang="pt-PT" b="1"/>
          </a:p>
          <a:p>
            <a:endParaRPr lang="pt-PT"/>
          </a:p>
          <a:p>
            <a:endParaRPr lang="pt-PT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aixaDeTexto 1"/>
          <p:cNvSpPr txBox="1">
            <a:spLocks noChangeArrowheads="1"/>
          </p:cNvSpPr>
          <p:nvPr/>
        </p:nvSpPr>
        <p:spPr bwMode="auto">
          <a:xfrm>
            <a:off x="285750" y="357188"/>
            <a:ext cx="8501063" cy="6002337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t-PT" b="1"/>
          </a:p>
          <a:p>
            <a:r>
              <a:rPr lang="pt-PT" b="1"/>
              <a:t>Lei nº 2/2004 de 15 de Janeiro</a:t>
            </a:r>
            <a:r>
              <a:rPr lang="pt-PT"/>
              <a:t>: “Princípios de Actuação” e “Missão”,  dos dirigentes. A lei faz uma declaração de intenções. Na prática perpetuou-se uma omissão relativamente à avaliação dos dirigentes de topo.   </a:t>
            </a:r>
            <a:endParaRPr lang="pt-PT" b="1"/>
          </a:p>
          <a:p>
            <a:r>
              <a:rPr lang="pt-PT"/>
              <a:t> </a:t>
            </a:r>
          </a:p>
          <a:p>
            <a:r>
              <a:rPr lang="pt-PT" b="1"/>
              <a:t>Lei nº51/2005 de 30 de Agosto</a:t>
            </a:r>
            <a:r>
              <a:rPr lang="pt-PT"/>
              <a:t>: No nº 2 do artigo 14 prevê-se que “os titulares dos cargos de direcção superior do 1º grau são avaliados em função do nível de cumprimento dos objectivos fixados na carta de missão”. Evolução no plano legislativo. </a:t>
            </a:r>
            <a:endParaRPr lang="pt-PT" b="1"/>
          </a:p>
          <a:p>
            <a:r>
              <a:rPr lang="pt-PT"/>
              <a:t> </a:t>
            </a:r>
            <a:endParaRPr lang="pt-PT" b="1"/>
          </a:p>
          <a:p>
            <a:pPr algn="ctr"/>
            <a:r>
              <a:rPr lang="pt-PT" b="1"/>
              <a:t>Contudo….enquanto uma avaliação efectiva dos dirigentes públicos de topo não adquirir critérios que promovam uma objectivação dessa avaliação, a profissionalização dos mesmos não se poderá efectivar de uma forma rigorosa!!!! </a:t>
            </a:r>
          </a:p>
          <a:p>
            <a:endParaRPr lang="pt-PT" b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CaixaDeTexto 2"/>
          <p:cNvSpPr txBox="1">
            <a:spLocks noChangeArrowheads="1"/>
          </p:cNvSpPr>
          <p:nvPr/>
        </p:nvSpPr>
        <p:spPr bwMode="auto">
          <a:xfrm>
            <a:off x="357188" y="428625"/>
            <a:ext cx="8429625" cy="5632450"/>
          </a:xfrm>
          <a:prstGeom prst="rect">
            <a:avLst/>
          </a:prstGeom>
          <a:solidFill>
            <a:srgbClr val="92D050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t-PT"/>
          </a:p>
          <a:p>
            <a:pPr algn="ctr"/>
            <a:endParaRPr lang="pt-PT"/>
          </a:p>
          <a:p>
            <a:pPr algn="ctr"/>
            <a:r>
              <a:rPr lang="pt-PT"/>
              <a:t>A relação Política-Administração e a atribuição de responsabilidades a cada uma das partes é, na prática, de difícil execução.</a:t>
            </a:r>
          </a:p>
          <a:p>
            <a:pPr algn="ctr"/>
            <a:endParaRPr lang="pt-PT"/>
          </a:p>
          <a:p>
            <a:pPr algn="ctr"/>
            <a:endParaRPr lang="pt-PT"/>
          </a:p>
          <a:p>
            <a:pPr algn="ctr"/>
            <a:endParaRPr lang="pt-PT"/>
          </a:p>
          <a:p>
            <a:pPr algn="ctr"/>
            <a:r>
              <a:rPr lang="pt-PT"/>
              <a:t>Contudo….o equilíbrio entre o exercício das competências técnicas da Administração e a legitimidade democrática conferida, pelo cidadão, aos políticos eleitos é condição obrigatória para o bom funcionamento das sociedades.</a:t>
            </a:r>
          </a:p>
          <a:p>
            <a:pPr algn="ctr"/>
            <a:endParaRPr lang="pt-PT"/>
          </a:p>
          <a:p>
            <a:pPr algn="ctr"/>
            <a:endParaRPr lang="pt-PT"/>
          </a:p>
          <a:p>
            <a:endParaRPr lang="pt-PT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aixaDeTexto 1"/>
          <p:cNvSpPr txBox="1">
            <a:spLocks noChangeArrowheads="1"/>
          </p:cNvSpPr>
          <p:nvPr/>
        </p:nvSpPr>
        <p:spPr bwMode="auto">
          <a:xfrm>
            <a:off x="428625" y="357188"/>
            <a:ext cx="8286750" cy="5262562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PT" b="1"/>
              <a:t>Décadas 80 e 90 do século XX = </a:t>
            </a:r>
            <a:r>
              <a:rPr lang="pt-PT" b="1" i="1"/>
              <a:t>New Public Management</a:t>
            </a:r>
            <a:endParaRPr lang="pt-PT" b="1"/>
          </a:p>
          <a:p>
            <a:endParaRPr lang="pt-PT"/>
          </a:p>
          <a:p>
            <a:r>
              <a:rPr lang="pt-PT" b="1"/>
              <a:t>Teoria: </a:t>
            </a:r>
            <a:r>
              <a:rPr lang="pt-PT"/>
              <a:t>“Para responder com maior eficácia e eficiência aos  cidadãos a AP deve delegar competências (dirigentes públicos devem gerir os seus organismos com maior responsabilidade e autonomia, sem a intervenção do poder político)”.</a:t>
            </a:r>
          </a:p>
          <a:p>
            <a:r>
              <a:rPr lang="pt-PT"/>
              <a:t>NPM = profissionalização da gestão e criação objectiva de medidas de desempenho mensuráveis. </a:t>
            </a:r>
          </a:p>
          <a:p>
            <a:endParaRPr lang="pt-PT"/>
          </a:p>
          <a:p>
            <a:r>
              <a:rPr lang="pt-PT" b="1"/>
              <a:t>Prática: </a:t>
            </a:r>
            <a:r>
              <a:rPr lang="pt-PT"/>
              <a:t>a descentralização de poder sugerida por este paradigma, raramente se chegou a traduzir em medidas concretas, mantendo-se o controlo das decisões técnicas estratégicas para a AP no domínio do poder político. </a:t>
            </a:r>
            <a:endParaRPr lang="pt-PT" b="1"/>
          </a:p>
          <a:p>
            <a:r>
              <a:rPr lang="pt-PT" b="1"/>
              <a:t> </a:t>
            </a:r>
            <a:endParaRPr lang="pt-PT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aixaDeTexto 2"/>
          <p:cNvSpPr txBox="1">
            <a:spLocks noChangeArrowheads="1"/>
          </p:cNvSpPr>
          <p:nvPr/>
        </p:nvSpPr>
        <p:spPr bwMode="auto">
          <a:xfrm>
            <a:off x="795338" y="652463"/>
            <a:ext cx="7929562" cy="5386387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PT"/>
              <a:t>Independentemente das reformas administrativas levadas a termo nos Estados ocidentais e dos seus paradigmas …… </a:t>
            </a:r>
          </a:p>
          <a:p>
            <a:endParaRPr lang="pt-PT"/>
          </a:p>
          <a:p>
            <a:pPr algn="ctr"/>
            <a:endParaRPr lang="pt-PT" sz="2800" b="1"/>
          </a:p>
          <a:p>
            <a:pPr algn="ctr"/>
            <a:r>
              <a:rPr lang="pt-PT" sz="2800" b="1"/>
              <a:t>HOJE…..</a:t>
            </a:r>
          </a:p>
          <a:p>
            <a:endParaRPr lang="pt-PT"/>
          </a:p>
          <a:p>
            <a:endParaRPr lang="pt-PT"/>
          </a:p>
          <a:p>
            <a:pPr algn="ctr"/>
            <a:r>
              <a:rPr lang="pt-PT"/>
              <a:t>Persiste a intrusão do poder político na esfera administrativa, através da politização dos cargos dirigentes (de topo) na AP, contribuindo para que estes não se profissionalizem e consequentemente não sejam avaliados através de critérios tecnicamente objectiváveis.</a:t>
            </a:r>
          </a:p>
          <a:p>
            <a:endParaRPr lang="pt-PT"/>
          </a:p>
          <a:p>
            <a:endParaRPr lang="pt-PT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aixaDeTexto 1"/>
          <p:cNvSpPr txBox="1">
            <a:spLocks noChangeArrowheads="1"/>
          </p:cNvSpPr>
          <p:nvPr/>
        </p:nvSpPr>
        <p:spPr bwMode="auto">
          <a:xfrm>
            <a:off x="571500" y="428625"/>
            <a:ext cx="7929563" cy="6002338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PT" b="1"/>
              <a:t>A legitimação do Poder Político no contexto da Democracia</a:t>
            </a:r>
            <a:endParaRPr lang="pt-PT"/>
          </a:p>
          <a:p>
            <a:r>
              <a:rPr lang="pt-PT"/>
              <a:t> </a:t>
            </a:r>
          </a:p>
          <a:p>
            <a:r>
              <a:rPr lang="pt-PT"/>
              <a:t>A legitimação do exercício do poder político pelos Estados, através dos Governos eleitos democraticamente, é hoje aceite por quantos se debruçam sobre o estudo da ciência da administração.  Contudo….</a:t>
            </a:r>
          </a:p>
          <a:p>
            <a:endParaRPr lang="pt-PT"/>
          </a:p>
          <a:p>
            <a:r>
              <a:rPr lang="pt-PT"/>
              <a:t>Perdura uma falta de clareza (motivos ideológicos e questões de ordem prática ) quanto às fronteiras a deverem ser estabelecidas entre o poder político e o poder administrativo. </a:t>
            </a:r>
          </a:p>
          <a:p>
            <a:endParaRPr lang="pt-PT"/>
          </a:p>
          <a:p>
            <a:endParaRPr lang="pt-PT"/>
          </a:p>
          <a:p>
            <a:pPr algn="ctr"/>
            <a:r>
              <a:rPr lang="pt-PT"/>
              <a:t>“A formulação burocrática excessiva pode conduzir a uma crise de legitimidade, mas a formulação excessivamente política pressagia uma crise de eficácia”. </a:t>
            </a:r>
          </a:p>
          <a:p>
            <a:endParaRPr lang="pt-PT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aixaDeTexto 1"/>
          <p:cNvSpPr txBox="1">
            <a:spLocks noChangeArrowheads="1"/>
          </p:cNvSpPr>
          <p:nvPr/>
        </p:nvSpPr>
        <p:spPr bwMode="auto">
          <a:xfrm>
            <a:off x="571500" y="642938"/>
            <a:ext cx="8072438" cy="4894262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PT"/>
              <a:t>AP  = responsável pela execução das políticas públicas (formuladas pelo poder político) seguindo os princípios da neutralidade e da universalidade .</a:t>
            </a:r>
          </a:p>
          <a:p>
            <a:endParaRPr lang="pt-PT"/>
          </a:p>
          <a:p>
            <a:r>
              <a:rPr lang="pt-PT"/>
              <a:t>A AP deve responder a um leque mais alargado de necessidades dos cidadãos             que papéis para os actores públicos? Que nível de responsabilidade, autonomia e autoridade nos processos de decisão dentro dos organismos públicos ? </a:t>
            </a:r>
          </a:p>
          <a:p>
            <a:endParaRPr lang="pt-PT"/>
          </a:p>
          <a:p>
            <a:r>
              <a:rPr lang="pt-PT"/>
              <a:t>É nesta óptica que se deverá debater a questão da politização versus profissionalização dos cargos dirigentes no contexto da Administração Pública.      </a:t>
            </a:r>
          </a:p>
          <a:p>
            <a:endParaRPr lang="pt-PT"/>
          </a:p>
        </p:txBody>
      </p:sp>
      <p:sp>
        <p:nvSpPr>
          <p:cNvPr id="4" name="Seta para a direita 3"/>
          <p:cNvSpPr/>
          <p:nvPr/>
        </p:nvSpPr>
        <p:spPr>
          <a:xfrm>
            <a:off x="2286000" y="2571750"/>
            <a:ext cx="857250" cy="3571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PT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aixaDeTexto 1"/>
          <p:cNvSpPr txBox="1">
            <a:spLocks noChangeArrowheads="1"/>
          </p:cNvSpPr>
          <p:nvPr/>
        </p:nvSpPr>
        <p:spPr bwMode="auto">
          <a:xfrm>
            <a:off x="500063" y="500063"/>
            <a:ext cx="8215312" cy="6002337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PT" b="1"/>
              <a:t>Poder político e AP: a </a:t>
            </a:r>
            <a:r>
              <a:rPr lang="pt-PT" b="1" i="1"/>
              <a:t>confiança</a:t>
            </a:r>
            <a:r>
              <a:rPr lang="pt-PT" b="1"/>
              <a:t> como elemento de ligação</a:t>
            </a:r>
            <a:endParaRPr lang="pt-PT"/>
          </a:p>
          <a:p>
            <a:r>
              <a:rPr lang="pt-PT"/>
              <a:t> </a:t>
            </a:r>
          </a:p>
          <a:p>
            <a:pPr algn="ctr"/>
            <a:r>
              <a:rPr lang="pt-PT"/>
              <a:t>Países europeus/ocidentais: Herança muito forte do conceito de </a:t>
            </a:r>
            <a:r>
              <a:rPr lang="pt-PT" b="1" i="1"/>
              <a:t>TRUST </a:t>
            </a:r>
            <a:r>
              <a:rPr lang="pt-PT"/>
              <a:t>(confiança política/lealdade)</a:t>
            </a:r>
          </a:p>
          <a:p>
            <a:pPr algn="ctr"/>
            <a:endParaRPr lang="pt-PT"/>
          </a:p>
          <a:p>
            <a:endParaRPr lang="pt-PT"/>
          </a:p>
          <a:p>
            <a:pPr algn="ctr"/>
            <a:endParaRPr lang="pt-PT"/>
          </a:p>
          <a:p>
            <a:pPr algn="ctr"/>
            <a:r>
              <a:rPr lang="pt-PT"/>
              <a:t>Antagonismo com profissionalização dos dirigentes na AP</a:t>
            </a:r>
          </a:p>
          <a:p>
            <a:r>
              <a:rPr lang="pt-PT"/>
              <a:t> </a:t>
            </a:r>
          </a:p>
          <a:p>
            <a:endParaRPr lang="pt-PT"/>
          </a:p>
          <a:p>
            <a:r>
              <a:rPr lang="pt-PT"/>
              <a:t>Ainda assim…. os modelos britânico e americano integram, nos critérios para selecção , valores como a neutralidade e o mérito que caracterizam os sistemas mais profissionais (comissões independentes, códigos de ética e de conduta avaliam o perfil dos candidatos em função de critérios definidos e transparentes).</a:t>
            </a:r>
          </a:p>
          <a:p>
            <a:r>
              <a:rPr lang="pt-PT"/>
              <a:t> </a:t>
            </a:r>
          </a:p>
        </p:txBody>
      </p:sp>
      <p:sp>
        <p:nvSpPr>
          <p:cNvPr id="3" name="Seta para cima e para baixo 2"/>
          <p:cNvSpPr/>
          <p:nvPr/>
        </p:nvSpPr>
        <p:spPr>
          <a:xfrm>
            <a:off x="4357688" y="2214563"/>
            <a:ext cx="357187" cy="857250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PT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aixaDeTexto 1"/>
          <p:cNvSpPr txBox="1">
            <a:spLocks noChangeArrowheads="1"/>
          </p:cNvSpPr>
          <p:nvPr/>
        </p:nvSpPr>
        <p:spPr bwMode="auto">
          <a:xfrm>
            <a:off x="571500" y="428625"/>
            <a:ext cx="8072438" cy="6370638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PT" b="1"/>
              <a:t>Modelo Europeu</a:t>
            </a:r>
            <a:r>
              <a:rPr lang="pt-PT"/>
              <a:t>: a escolha tende a assumir um cariz mais político, baseado em critérios que visam salvaguardar a confiança do poder político no dirigente seleccionado. </a:t>
            </a:r>
          </a:p>
          <a:p>
            <a:endParaRPr lang="pt-PT" b="1"/>
          </a:p>
          <a:p>
            <a:r>
              <a:rPr lang="pt-PT" b="1"/>
              <a:t>Alternativas: </a:t>
            </a:r>
            <a:r>
              <a:rPr lang="pt-PT"/>
              <a:t>Dinamarca         transformação dos burocratas em “profissionais da gestão pública” . Recrutamento com base em competências profissionais . Apesar de singular, este exemplo abre a possibilidade de alternativas aos modelos dominantes.</a:t>
            </a:r>
          </a:p>
          <a:p>
            <a:endParaRPr lang="pt-PT"/>
          </a:p>
          <a:p>
            <a:r>
              <a:rPr lang="pt-PT" b="1"/>
              <a:t>Contexto português: </a:t>
            </a:r>
            <a:r>
              <a:rPr lang="pt-PT"/>
              <a:t>“forte instabilidade de lugares acompanhada por uma forte estabilidade de pessoas” </a:t>
            </a:r>
          </a:p>
          <a:p>
            <a:endParaRPr lang="pt-PT"/>
          </a:p>
          <a:p>
            <a:r>
              <a:rPr lang="pt-PT"/>
              <a:t>Com as mudanças de governos (sempre liderados por PS ou PSD), os dirigentes superiores abandonam lugares que ocupam num determinado organismo, mas acabam por voltar a funções dirigentes dentro de outros organismos. </a:t>
            </a:r>
          </a:p>
          <a:p>
            <a:endParaRPr lang="pt-PT"/>
          </a:p>
        </p:txBody>
      </p:sp>
      <p:sp>
        <p:nvSpPr>
          <p:cNvPr id="3" name="Seta para a direita 2"/>
          <p:cNvSpPr/>
          <p:nvPr/>
        </p:nvSpPr>
        <p:spPr>
          <a:xfrm>
            <a:off x="3857625" y="2000250"/>
            <a:ext cx="500063" cy="285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P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aixaDeTexto 1"/>
          <p:cNvSpPr txBox="1">
            <a:spLocks noChangeArrowheads="1"/>
          </p:cNvSpPr>
          <p:nvPr/>
        </p:nvSpPr>
        <p:spPr bwMode="auto">
          <a:xfrm>
            <a:off x="500063" y="428625"/>
            <a:ext cx="8143875" cy="6370638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PT" b="1"/>
              <a:t>Necessidade de uma profissionalização da gestão na AP</a:t>
            </a:r>
            <a:endParaRPr lang="pt-PT"/>
          </a:p>
          <a:p>
            <a:r>
              <a:rPr lang="pt-PT"/>
              <a:t> </a:t>
            </a:r>
          </a:p>
          <a:p>
            <a:r>
              <a:rPr lang="pt-PT" b="1"/>
              <a:t>Profissionalização: </a:t>
            </a:r>
            <a:r>
              <a:rPr lang="pt-PT"/>
              <a:t>conjunto de condições necessárias para a sua efectividade (conhecimentos especializados, entendimento da natureza e do conteúdo do trabalho, diferenciação evidente das outras profissões e comprometimento com a profissão que vá para lá do imediato) </a:t>
            </a:r>
          </a:p>
          <a:p>
            <a:endParaRPr lang="pt-PT"/>
          </a:p>
          <a:p>
            <a:r>
              <a:rPr lang="pt-PT"/>
              <a:t>Ainda assim …. com a dicotomia política/execução técnica, o dirigente será sempre confrontado  com uma ambivalência comportamental que resulta da multi-dimensionalidade desta dicotomia. </a:t>
            </a:r>
          </a:p>
          <a:p>
            <a:endParaRPr lang="pt-PT"/>
          </a:p>
          <a:p>
            <a:pPr algn="ctr"/>
            <a:r>
              <a:rPr lang="pt-PT" b="1"/>
              <a:t>NA AP, a profissionalização dos dirigentes públicos será sempre um híbrido em que a </a:t>
            </a:r>
            <a:r>
              <a:rPr lang="pt-PT" b="1" i="1"/>
              <a:t>expertise</a:t>
            </a:r>
            <a:r>
              <a:rPr lang="pt-PT" b="1"/>
              <a:t> do profissional não pode ser isolada da de outros profissionais, </a:t>
            </a:r>
            <a:r>
              <a:rPr lang="pt-PT" b="1" i="1"/>
              <a:t>experts</a:t>
            </a:r>
            <a:r>
              <a:rPr lang="pt-PT" b="1"/>
              <a:t>, tomadores de decisões ou clientes/utentes.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delo de apresentação predefinido">
  <a:themeElements>
    <a:clrScheme name="Modelo de apresentação predefinid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delo de apresentação predefinid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elo de apresentação predefinid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o de apresentação predefinid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o de apresentação predefinid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o de apresentação predefinid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o de apresentação predefinid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o de apresentação predefinid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o de apresentação predefinid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353</TotalTime>
  <Words>844</Words>
  <Application>Microsoft Office PowerPoint</Application>
  <PresentationFormat>Apresentação no Ecrã (4:3)</PresentationFormat>
  <Paragraphs>123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15</vt:i4>
      </vt:variant>
    </vt:vector>
  </HeadingPairs>
  <TitlesOfParts>
    <vt:vector size="16" baseType="lpstr">
      <vt:lpstr>Modelo de apresentação predefinido</vt:lpstr>
      <vt:lpstr>Diapositivo 1</vt:lpstr>
      <vt:lpstr>Diapositivo 2</vt:lpstr>
      <vt:lpstr>Diapositivo 3</vt:lpstr>
      <vt:lpstr>Diapositivo 4</vt:lpstr>
      <vt:lpstr>Diapositivo 5</vt:lpstr>
      <vt:lpstr>Diapositivo 6</vt:lpstr>
      <vt:lpstr>Diapositivo 7</vt:lpstr>
      <vt:lpstr>Diapositivo 8</vt:lpstr>
      <vt:lpstr>Diapositivo 9</vt:lpstr>
      <vt:lpstr>Diapositivo 10</vt:lpstr>
      <vt:lpstr>Diapositivo 11</vt:lpstr>
      <vt:lpstr>Diapositivo 12</vt:lpstr>
      <vt:lpstr>Diapositivo 13</vt:lpstr>
      <vt:lpstr>Diapositivo 14</vt:lpstr>
      <vt:lpstr>Diapositivo 15</vt:lpstr>
    </vt:vector>
  </TitlesOfParts>
  <Company>Inst. Nacional Administração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INA</dc:creator>
  <cp:lastModifiedBy>alices</cp:lastModifiedBy>
  <cp:revision>39</cp:revision>
  <dcterms:created xsi:type="dcterms:W3CDTF">2004-10-15T13:15:28Z</dcterms:created>
  <dcterms:modified xsi:type="dcterms:W3CDTF">2011-11-28T15:21:16Z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