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63" r:id="rId5"/>
    <p:sldId id="267" r:id="rId6"/>
    <p:sldId id="266" r:id="rId7"/>
    <p:sldId id="272" r:id="rId8"/>
    <p:sldId id="271" r:id="rId9"/>
    <p:sldId id="273" r:id="rId10"/>
    <p:sldId id="269" r:id="rId11"/>
    <p:sldId id="268" r:id="rId12"/>
    <p:sldId id="270" r:id="rId13"/>
    <p:sldId id="274" r:id="rId14"/>
    <p:sldId id="275" r:id="rId15"/>
    <p:sldId id="276" r:id="rId16"/>
    <p:sldId id="278" r:id="rId17"/>
    <p:sldId id="277" r:id="rId18"/>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Estilo Claro 1 - Destaqu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Estilo Médio 1 - Destaqu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Estilo Claro 2 - Destaqu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94660"/>
  </p:normalViewPr>
  <p:slideViewPr>
    <p:cSldViewPr>
      <p:cViewPr>
        <p:scale>
          <a:sx n="100" d="100"/>
          <a:sy n="100" d="100"/>
        </p:scale>
        <p:origin x="-72"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smtClean="0"/>
              <a:t>Clique para editar o estilo</a:t>
            </a:r>
            <a:endParaRPr lang="pt-PT"/>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p>
            <a:fld id="{474CE648-6B94-4AE4-AE16-D8DA416DD6FD}" type="datetimeFigureOut">
              <a:rPr lang="pt-PT" smtClean="0"/>
              <a:pPr/>
              <a:t>13-12-2011</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81EF03DC-7407-407E-A5AA-E69A3A77E2A1}" type="slidenum">
              <a:rPr lang="pt-PT" smtClean="0"/>
              <a:pPr/>
              <a:t>‹nº›</a:t>
            </a:fld>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474CE648-6B94-4AE4-AE16-D8DA416DD6FD}" type="datetimeFigureOut">
              <a:rPr lang="pt-PT" smtClean="0"/>
              <a:pPr/>
              <a:t>13-12-2011</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81EF03DC-7407-407E-A5AA-E69A3A77E2A1}" type="slidenum">
              <a:rPr lang="pt-PT" smtClean="0"/>
              <a:pPr/>
              <a:t>‹nº›</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474CE648-6B94-4AE4-AE16-D8DA416DD6FD}" type="datetimeFigureOut">
              <a:rPr lang="pt-PT" smtClean="0"/>
              <a:pPr/>
              <a:t>13-12-2011</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81EF03DC-7407-407E-A5AA-E69A3A77E2A1}" type="slidenum">
              <a:rPr lang="pt-PT" smtClean="0"/>
              <a:pPr/>
              <a:t>‹nº›</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474CE648-6B94-4AE4-AE16-D8DA416DD6FD}" type="datetimeFigureOut">
              <a:rPr lang="pt-PT" smtClean="0"/>
              <a:pPr/>
              <a:t>13-12-2011</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81EF03DC-7407-407E-A5AA-E69A3A77E2A1}" type="slidenum">
              <a:rPr lang="pt-PT" smtClean="0"/>
              <a:pPr/>
              <a:t>‹nº›</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p>
            <a:fld id="{474CE648-6B94-4AE4-AE16-D8DA416DD6FD}" type="datetimeFigureOut">
              <a:rPr lang="pt-PT" smtClean="0"/>
              <a:pPr/>
              <a:t>13-12-2011</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81EF03DC-7407-407E-A5AA-E69A3A77E2A1}" type="slidenum">
              <a:rPr lang="pt-PT" smtClean="0"/>
              <a:pPr/>
              <a:t>‹nº›</a:t>
            </a:fld>
            <a:endParaRPr lang="pt-P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4"/>
          <p:cNvSpPr>
            <a:spLocks noGrp="1"/>
          </p:cNvSpPr>
          <p:nvPr>
            <p:ph type="dt" sz="half" idx="10"/>
          </p:nvPr>
        </p:nvSpPr>
        <p:spPr/>
        <p:txBody>
          <a:bodyPr/>
          <a:lstStyle/>
          <a:p>
            <a:fld id="{474CE648-6B94-4AE4-AE16-D8DA416DD6FD}" type="datetimeFigureOut">
              <a:rPr lang="pt-PT" smtClean="0"/>
              <a:pPr/>
              <a:t>13-12-2011</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81EF03DC-7407-407E-A5AA-E69A3A77E2A1}" type="slidenum">
              <a:rPr lang="pt-PT" smtClean="0"/>
              <a:pPr/>
              <a:t>‹nº›</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6"/>
          <p:cNvSpPr>
            <a:spLocks noGrp="1"/>
          </p:cNvSpPr>
          <p:nvPr>
            <p:ph type="dt" sz="half" idx="10"/>
          </p:nvPr>
        </p:nvSpPr>
        <p:spPr/>
        <p:txBody>
          <a:bodyPr/>
          <a:lstStyle/>
          <a:p>
            <a:fld id="{474CE648-6B94-4AE4-AE16-D8DA416DD6FD}" type="datetimeFigureOut">
              <a:rPr lang="pt-PT" smtClean="0"/>
              <a:pPr/>
              <a:t>13-12-2011</a:t>
            </a:fld>
            <a:endParaRPr lang="pt-PT"/>
          </a:p>
        </p:txBody>
      </p:sp>
      <p:sp>
        <p:nvSpPr>
          <p:cNvPr id="8" name="Marcador de Posição do Rodapé 7"/>
          <p:cNvSpPr>
            <a:spLocks noGrp="1"/>
          </p:cNvSpPr>
          <p:nvPr>
            <p:ph type="ftr" sz="quarter" idx="11"/>
          </p:nvPr>
        </p:nvSpPr>
        <p:spPr/>
        <p:txBody>
          <a:bodyPr/>
          <a:lstStyle/>
          <a:p>
            <a:endParaRPr lang="pt-PT"/>
          </a:p>
        </p:txBody>
      </p:sp>
      <p:sp>
        <p:nvSpPr>
          <p:cNvPr id="9" name="Marcador de Posição do Número do Diapositivo 8"/>
          <p:cNvSpPr>
            <a:spLocks noGrp="1"/>
          </p:cNvSpPr>
          <p:nvPr>
            <p:ph type="sldNum" sz="quarter" idx="12"/>
          </p:nvPr>
        </p:nvSpPr>
        <p:spPr/>
        <p:txBody>
          <a:bodyPr/>
          <a:lstStyle/>
          <a:p>
            <a:fld id="{81EF03DC-7407-407E-A5AA-E69A3A77E2A1}" type="slidenum">
              <a:rPr lang="pt-PT" smtClean="0"/>
              <a:pPr/>
              <a:t>‹nº›</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2"/>
          <p:cNvSpPr>
            <a:spLocks noGrp="1"/>
          </p:cNvSpPr>
          <p:nvPr>
            <p:ph type="dt" sz="half" idx="10"/>
          </p:nvPr>
        </p:nvSpPr>
        <p:spPr/>
        <p:txBody>
          <a:bodyPr/>
          <a:lstStyle/>
          <a:p>
            <a:fld id="{474CE648-6B94-4AE4-AE16-D8DA416DD6FD}" type="datetimeFigureOut">
              <a:rPr lang="pt-PT" smtClean="0"/>
              <a:pPr/>
              <a:t>13-12-2011</a:t>
            </a:fld>
            <a:endParaRPr lang="pt-PT"/>
          </a:p>
        </p:txBody>
      </p:sp>
      <p:sp>
        <p:nvSpPr>
          <p:cNvPr id="4" name="Marcador de Posição do Rodapé 3"/>
          <p:cNvSpPr>
            <a:spLocks noGrp="1"/>
          </p:cNvSpPr>
          <p:nvPr>
            <p:ph type="ftr" sz="quarter" idx="11"/>
          </p:nvPr>
        </p:nvSpPr>
        <p:spPr/>
        <p:txBody>
          <a:bodyPr/>
          <a:lstStyle/>
          <a:p>
            <a:endParaRPr lang="pt-PT"/>
          </a:p>
        </p:txBody>
      </p:sp>
      <p:sp>
        <p:nvSpPr>
          <p:cNvPr id="5" name="Marcador de Posição do Número do Diapositivo 4"/>
          <p:cNvSpPr>
            <a:spLocks noGrp="1"/>
          </p:cNvSpPr>
          <p:nvPr>
            <p:ph type="sldNum" sz="quarter" idx="12"/>
          </p:nvPr>
        </p:nvSpPr>
        <p:spPr/>
        <p:txBody>
          <a:bodyPr/>
          <a:lstStyle/>
          <a:p>
            <a:fld id="{81EF03DC-7407-407E-A5AA-E69A3A77E2A1}" type="slidenum">
              <a:rPr lang="pt-PT" smtClean="0"/>
              <a:pPr/>
              <a:t>‹nº›</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474CE648-6B94-4AE4-AE16-D8DA416DD6FD}" type="datetimeFigureOut">
              <a:rPr lang="pt-PT" smtClean="0"/>
              <a:pPr/>
              <a:t>13-12-2011</a:t>
            </a:fld>
            <a:endParaRPr lang="pt-PT"/>
          </a:p>
        </p:txBody>
      </p:sp>
      <p:sp>
        <p:nvSpPr>
          <p:cNvPr id="3" name="Marcador de Posição do Rodapé 2"/>
          <p:cNvSpPr>
            <a:spLocks noGrp="1"/>
          </p:cNvSpPr>
          <p:nvPr>
            <p:ph type="ftr" sz="quarter" idx="11"/>
          </p:nvPr>
        </p:nvSpPr>
        <p:spPr/>
        <p:txBody>
          <a:bodyPr/>
          <a:lstStyle/>
          <a:p>
            <a:endParaRPr lang="pt-PT"/>
          </a:p>
        </p:txBody>
      </p:sp>
      <p:sp>
        <p:nvSpPr>
          <p:cNvPr id="4" name="Marcador de Posição do Número do Diapositivo 3"/>
          <p:cNvSpPr>
            <a:spLocks noGrp="1"/>
          </p:cNvSpPr>
          <p:nvPr>
            <p:ph type="sldNum" sz="quarter" idx="12"/>
          </p:nvPr>
        </p:nvSpPr>
        <p:spPr/>
        <p:txBody>
          <a:bodyPr/>
          <a:lstStyle/>
          <a:p>
            <a:fld id="{81EF03DC-7407-407E-A5AA-E69A3A77E2A1}" type="slidenum">
              <a:rPr lang="pt-PT" smtClean="0"/>
              <a:pPr/>
              <a:t>‹nº›</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474CE648-6B94-4AE4-AE16-D8DA416DD6FD}" type="datetimeFigureOut">
              <a:rPr lang="pt-PT" smtClean="0"/>
              <a:pPr/>
              <a:t>13-12-2011</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81EF03DC-7407-407E-A5AA-E69A3A77E2A1}" type="slidenum">
              <a:rPr lang="pt-PT" smtClean="0"/>
              <a:pPr/>
              <a:t>‹nº›</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474CE648-6B94-4AE4-AE16-D8DA416DD6FD}" type="datetimeFigureOut">
              <a:rPr lang="pt-PT" smtClean="0"/>
              <a:pPr/>
              <a:t>13-12-2011</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81EF03DC-7407-407E-A5AA-E69A3A77E2A1}" type="slidenum">
              <a:rPr lang="pt-PT" smtClean="0"/>
              <a:pPr/>
              <a:t>‹nº›</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PT" smtClean="0"/>
              <a:t>Clique para editar o estilo</a:t>
            </a:r>
            <a:endParaRPr lang="pt-PT"/>
          </a:p>
        </p:txBody>
      </p:sp>
      <p:sp>
        <p:nvSpPr>
          <p:cNvPr id="3" name="Marcador de Posição do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4CE648-6B94-4AE4-AE16-D8DA416DD6FD}" type="datetimeFigureOut">
              <a:rPr lang="pt-PT" smtClean="0"/>
              <a:pPr/>
              <a:t>13-12-2011</a:t>
            </a:fld>
            <a:endParaRPr lang="pt-PT"/>
          </a:p>
        </p:txBody>
      </p:sp>
      <p:sp>
        <p:nvSpPr>
          <p:cNvPr id="5" name="Marcador de Posição do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Marcador de Posição do Número do Diapositivo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EF03DC-7407-407E-A5AA-E69A3A77E2A1}" type="slidenum">
              <a:rPr lang="pt-PT" smtClean="0"/>
              <a:pPr/>
              <a:t>‹nº›</a:t>
            </a:fld>
            <a:endParaRPr lang="pt-PT"/>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CaixaDeTexto 22"/>
          <p:cNvSpPr txBox="1"/>
          <p:nvPr/>
        </p:nvSpPr>
        <p:spPr>
          <a:xfrm>
            <a:off x="439590" y="3110211"/>
            <a:ext cx="8245014" cy="461665"/>
          </a:xfrm>
          <a:prstGeom prst="rect">
            <a:avLst/>
          </a:prstGeom>
          <a:noFill/>
        </p:spPr>
        <p:txBody>
          <a:bodyPr wrap="none" rtlCol="0">
            <a:spAutoFit/>
          </a:bodyPr>
          <a:lstStyle/>
          <a:p>
            <a:pPr algn="ctr"/>
            <a:r>
              <a:rPr lang="en-US" sz="2400" dirty="0" smtClean="0">
                <a:latin typeface="Myriad Pro Light" pitchFamily="34" charset="0"/>
              </a:rPr>
              <a:t>Impact of Europeanization in Policy Network Governance Patterns</a:t>
            </a:r>
            <a:endParaRPr lang="pt-PT" sz="2400" dirty="0">
              <a:latin typeface="Myriad Pro Light" pitchFamily="34" charset="0"/>
            </a:endParaRPr>
          </a:p>
        </p:txBody>
      </p:sp>
      <p:sp>
        <p:nvSpPr>
          <p:cNvPr id="25" name="CaixaDeTexto 24"/>
          <p:cNvSpPr txBox="1"/>
          <p:nvPr/>
        </p:nvSpPr>
        <p:spPr>
          <a:xfrm>
            <a:off x="3857621" y="4816480"/>
            <a:ext cx="1444883" cy="307777"/>
          </a:xfrm>
          <a:prstGeom prst="rect">
            <a:avLst/>
          </a:prstGeom>
          <a:noFill/>
        </p:spPr>
        <p:txBody>
          <a:bodyPr wrap="none" rtlCol="0">
            <a:spAutoFit/>
          </a:bodyPr>
          <a:lstStyle/>
          <a:p>
            <a:pPr algn="ctr"/>
            <a:r>
              <a:rPr lang="en-GB" sz="1400" dirty="0" smtClean="0">
                <a:solidFill>
                  <a:schemeClr val="accent1">
                    <a:lumMod val="75000"/>
                  </a:schemeClr>
                </a:solidFill>
                <a:latin typeface="Myriad Pro Light" pitchFamily="34" charset="0"/>
              </a:rPr>
              <a:t>Miguel Rodrigues</a:t>
            </a:r>
            <a:endParaRPr lang="pt-PT" sz="1400" dirty="0">
              <a:solidFill>
                <a:schemeClr val="accent1">
                  <a:lumMod val="75000"/>
                </a:schemeClr>
              </a:solidFill>
              <a:latin typeface="Myriad Pro Light" pitchFamily="34" charset="0"/>
            </a:endParaRPr>
          </a:p>
        </p:txBody>
      </p:sp>
      <p:pic>
        <p:nvPicPr>
          <p:cNvPr id="11282" name="Picture 18" descr="Instituto Superior de Ciências do Trabalho e da Empresa"/>
          <p:cNvPicPr>
            <a:picLocks noChangeAspect="1" noChangeArrowheads="1"/>
          </p:cNvPicPr>
          <p:nvPr/>
        </p:nvPicPr>
        <p:blipFill>
          <a:blip r:embed="rId2" cstate="print">
            <a:lum bright="-10000" contrast="10000"/>
          </a:blip>
          <a:srcRect l="50000" t="30702" r="20000" b="47368"/>
          <a:stretch>
            <a:fillRect/>
          </a:stretch>
        </p:blipFill>
        <p:spPr bwMode="auto">
          <a:xfrm>
            <a:off x="3929058" y="5459422"/>
            <a:ext cx="785818" cy="163712"/>
          </a:xfrm>
          <a:prstGeom prst="rect">
            <a:avLst/>
          </a:prstGeom>
          <a:noFill/>
        </p:spPr>
      </p:pic>
      <p:sp>
        <p:nvSpPr>
          <p:cNvPr id="16385" name="Rectangle 1"/>
          <p:cNvSpPr>
            <a:spLocks noChangeArrowheads="1"/>
          </p:cNvSpPr>
          <p:nvPr/>
        </p:nvSpPr>
        <p:spPr bwMode="auto">
          <a:xfrm>
            <a:off x="3675885" y="812053"/>
            <a:ext cx="2824941"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effectLst/>
                <a:latin typeface="Myriad Pro" pitchFamily="34" charset="0"/>
                <a:ea typeface="Calibri" pitchFamily="34" charset="0"/>
                <a:cs typeface="Arial" pitchFamily="34" charset="0"/>
              </a:rPr>
              <a:t>30th Sunbelt Social Networks Conference</a:t>
            </a:r>
            <a:endParaRPr kumimoji="0" lang="pt-PT" sz="1200" b="0" i="0" u="none" strike="noStrike" cap="none" normalizeH="0" baseline="0" dirty="0" smtClean="0">
              <a:ln>
                <a:noFill/>
              </a:ln>
              <a:effectLst/>
              <a:latin typeface="Myriad Pro"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bg2">
                    <a:lumMod val="40000"/>
                    <a:lumOff val="60000"/>
                  </a:schemeClr>
                </a:solidFill>
                <a:effectLst/>
                <a:latin typeface="Myriad Pro Light" pitchFamily="34" charset="0"/>
                <a:ea typeface="Calibri" pitchFamily="34" charset="0"/>
                <a:cs typeface="Arial" pitchFamily="34" charset="0"/>
              </a:rPr>
              <a:t>Riva del Garda, Italy</a:t>
            </a:r>
          </a:p>
          <a:p>
            <a:pPr marL="0" marR="0" lvl="0" indent="0" algn="l" defTabSz="914400" rtl="0" eaLnBrk="0" fontAlgn="base" latinLnBrk="0" hangingPunct="0">
              <a:lnSpc>
                <a:spcPct val="100000"/>
              </a:lnSpc>
              <a:spcBef>
                <a:spcPct val="0"/>
              </a:spcBef>
              <a:spcAft>
                <a:spcPct val="0"/>
              </a:spcAft>
              <a:buClrTx/>
              <a:buSzTx/>
              <a:buFontTx/>
              <a:buNone/>
              <a:tabLst/>
            </a:pPr>
            <a:r>
              <a:rPr lang="en-US" sz="1200" dirty="0" smtClean="0">
                <a:solidFill>
                  <a:schemeClr val="bg2">
                    <a:lumMod val="40000"/>
                    <a:lumOff val="60000"/>
                  </a:schemeClr>
                </a:solidFill>
                <a:latin typeface="Myriad Pro Light" pitchFamily="34" charset="0"/>
                <a:cs typeface="Arial" pitchFamily="34" charset="0"/>
              </a:rPr>
              <a:t>July 3</a:t>
            </a:r>
            <a:r>
              <a:rPr lang="en-US" sz="1200" baseline="30000" dirty="0" smtClean="0">
                <a:solidFill>
                  <a:schemeClr val="bg2">
                    <a:lumMod val="40000"/>
                    <a:lumOff val="60000"/>
                  </a:schemeClr>
                </a:solidFill>
                <a:latin typeface="Myriad Pro Light" pitchFamily="34" charset="0"/>
                <a:cs typeface="Arial" pitchFamily="34" charset="0"/>
              </a:rPr>
              <a:t>rd</a:t>
            </a:r>
            <a:r>
              <a:rPr lang="en-US" sz="1200" dirty="0" smtClean="0">
                <a:solidFill>
                  <a:schemeClr val="bg2">
                    <a:lumMod val="40000"/>
                    <a:lumOff val="60000"/>
                  </a:schemeClr>
                </a:solidFill>
                <a:latin typeface="Myriad Pro Light" pitchFamily="34" charset="0"/>
                <a:cs typeface="Arial" pitchFamily="34" charset="0"/>
              </a:rPr>
              <a:t> 2010</a:t>
            </a:r>
          </a:p>
          <a:p>
            <a:pPr eaLnBrk="0" fontAlgn="base" hangingPunct="0">
              <a:spcBef>
                <a:spcPct val="0"/>
              </a:spcBef>
              <a:spcAft>
                <a:spcPct val="0"/>
              </a:spcAft>
            </a:pPr>
            <a:r>
              <a:rPr lang="en-US" sz="1200" dirty="0" err="1" smtClean="0">
                <a:solidFill>
                  <a:schemeClr val="bg2">
                    <a:lumMod val="40000"/>
                    <a:lumOff val="60000"/>
                  </a:schemeClr>
                </a:solidFill>
                <a:latin typeface="Myriad Pro Light" pitchFamily="34" charset="0"/>
                <a:ea typeface="Calibri" pitchFamily="34" charset="0"/>
                <a:cs typeface="Times New Roman" pitchFamily="18" charset="0"/>
              </a:rPr>
              <a:t>Sésion</a:t>
            </a:r>
            <a:r>
              <a:rPr lang="en-US" sz="1200" dirty="0" smtClean="0">
                <a:solidFill>
                  <a:schemeClr val="bg2">
                    <a:lumMod val="40000"/>
                    <a:lumOff val="60000"/>
                  </a:schemeClr>
                </a:solidFill>
                <a:latin typeface="Myriad Pro Light" pitchFamily="34" charset="0"/>
                <a:ea typeface="Calibri" pitchFamily="34" charset="0"/>
                <a:cs typeface="Times New Roman" pitchFamily="18" charset="0"/>
              </a:rPr>
              <a:t> </a:t>
            </a:r>
            <a:r>
              <a:rPr lang="en-US" sz="1200" dirty="0" err="1" smtClean="0">
                <a:solidFill>
                  <a:schemeClr val="bg2">
                    <a:lumMod val="40000"/>
                    <a:lumOff val="60000"/>
                  </a:schemeClr>
                </a:solidFill>
                <a:latin typeface="Myriad Pro Light" pitchFamily="34" charset="0"/>
                <a:ea typeface="Calibri" pitchFamily="34" charset="0"/>
                <a:cs typeface="Times New Roman" pitchFamily="18" charset="0"/>
              </a:rPr>
              <a:t>Latinoamericana</a:t>
            </a:r>
            <a:endParaRPr lang="en-US" sz="1200" dirty="0" smtClean="0">
              <a:solidFill>
                <a:schemeClr val="bg2">
                  <a:lumMod val="40000"/>
                  <a:lumOff val="60000"/>
                </a:schemeClr>
              </a:solidFill>
              <a:latin typeface="Myriad Pro Light" pitchFamily="34" charset="0"/>
              <a:cs typeface="Arial" pitchFamily="34" charset="0"/>
            </a:endParaRPr>
          </a:p>
        </p:txBody>
      </p:sp>
      <p:pic>
        <p:nvPicPr>
          <p:cNvPr id="16387" name="Picture 3" descr="[Sunbelt]"/>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247125" y="571480"/>
            <a:ext cx="1381125" cy="1371601"/>
          </a:xfrm>
          <a:prstGeom prst="rect">
            <a:avLst/>
          </a:prstGeom>
          <a:noFill/>
        </p:spPr>
      </p:pic>
      <p:pic>
        <p:nvPicPr>
          <p:cNvPr id="16389" name="Picture 5" descr="logoINAquadrado"/>
          <p:cNvPicPr>
            <a:picLocks noChangeAspect="1" noChangeArrowheads="1"/>
          </p:cNvPicPr>
          <p:nvPr/>
        </p:nvPicPr>
        <p:blipFill>
          <a:blip r:embed="rId4" cstate="print"/>
          <a:srcRect/>
          <a:stretch>
            <a:fillRect/>
          </a:stretch>
        </p:blipFill>
        <p:spPr bwMode="auto">
          <a:xfrm>
            <a:off x="5000628" y="5429264"/>
            <a:ext cx="226852" cy="22858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ixaDeTexto 5"/>
          <p:cNvSpPr txBox="1"/>
          <p:nvPr/>
        </p:nvSpPr>
        <p:spPr>
          <a:xfrm>
            <a:off x="357158" y="785794"/>
            <a:ext cx="8409946" cy="1569660"/>
          </a:xfrm>
          <a:prstGeom prst="rect">
            <a:avLst/>
          </a:prstGeom>
          <a:noFill/>
        </p:spPr>
        <p:txBody>
          <a:bodyPr wrap="square" rtlCol="0">
            <a:spAutoFit/>
          </a:bodyPr>
          <a:lstStyle/>
          <a:p>
            <a:pPr algn="ctr"/>
            <a:endParaRPr lang="en-US" sz="2400" dirty="0" smtClean="0">
              <a:latin typeface="Myriad Pro Light" pitchFamily="34" charset="0"/>
            </a:endParaRPr>
          </a:p>
          <a:p>
            <a:pPr algn="ctr"/>
            <a:endParaRPr lang="en-US" sz="2400" dirty="0" smtClean="0">
              <a:latin typeface="Myriad Pro Light" pitchFamily="34" charset="0"/>
            </a:endParaRPr>
          </a:p>
          <a:p>
            <a:pPr algn="ctr"/>
            <a:r>
              <a:rPr lang="it-IT" sz="2400" dirty="0" smtClean="0">
                <a:latin typeface="Myriad Pro Light" pitchFamily="34" charset="0"/>
              </a:rPr>
              <a:t>Freeman’s Degree Centrality</a:t>
            </a:r>
            <a:br>
              <a:rPr lang="it-IT" sz="2400" dirty="0" smtClean="0">
                <a:latin typeface="Myriad Pro Light" pitchFamily="34" charset="0"/>
              </a:rPr>
            </a:br>
            <a:r>
              <a:rPr lang="en-US" sz="2400" dirty="0" smtClean="0">
                <a:solidFill>
                  <a:schemeClr val="bg2">
                    <a:lumMod val="40000"/>
                    <a:lumOff val="60000"/>
                  </a:schemeClr>
                </a:solidFill>
                <a:latin typeface="Myriad Pro Light" pitchFamily="34" charset="0"/>
              </a:rPr>
              <a:t>Portugal</a:t>
            </a:r>
            <a:r>
              <a:rPr lang="en-US" sz="2400" dirty="0" smtClean="0">
                <a:latin typeface="Myriad Pro Light" pitchFamily="34" charset="0"/>
              </a:rPr>
              <a:t> </a:t>
            </a:r>
            <a:r>
              <a:rPr lang="en-US" sz="2400" dirty="0" smtClean="0">
                <a:solidFill>
                  <a:schemeClr val="bg2"/>
                </a:solidFill>
                <a:latin typeface="Myriad Pro Light" pitchFamily="34" charset="0"/>
              </a:rPr>
              <a:t>Environmental Policy</a:t>
            </a:r>
          </a:p>
        </p:txBody>
      </p:sp>
      <p:sp>
        <p:nvSpPr>
          <p:cNvPr id="5" name="CaixaDeTexto 4"/>
          <p:cNvSpPr txBox="1"/>
          <p:nvPr/>
        </p:nvSpPr>
        <p:spPr>
          <a:xfrm>
            <a:off x="357158" y="785794"/>
            <a:ext cx="8409946" cy="461665"/>
          </a:xfrm>
          <a:prstGeom prst="rect">
            <a:avLst/>
          </a:prstGeom>
          <a:noFill/>
        </p:spPr>
        <p:txBody>
          <a:bodyPr wrap="square" rtlCol="0">
            <a:spAutoFit/>
          </a:bodyPr>
          <a:lstStyle/>
          <a:p>
            <a:pPr algn="ctr"/>
            <a:r>
              <a:rPr lang="en-US" sz="2400" dirty="0" smtClean="0">
                <a:latin typeface="Myriad Pro Light" pitchFamily="34" charset="0"/>
              </a:rPr>
              <a:t>Social Network Analysis</a:t>
            </a:r>
          </a:p>
        </p:txBody>
      </p:sp>
      <p:graphicFrame>
        <p:nvGraphicFramePr>
          <p:cNvPr id="7" name="Tabela 6"/>
          <p:cNvGraphicFramePr>
            <a:graphicFrameLocks noGrp="1"/>
          </p:cNvGraphicFramePr>
          <p:nvPr/>
        </p:nvGraphicFramePr>
        <p:xfrm>
          <a:off x="357158" y="2571744"/>
          <a:ext cx="3929092" cy="4663440"/>
        </p:xfrm>
        <a:graphic>
          <a:graphicData uri="http://schemas.openxmlformats.org/drawingml/2006/table">
            <a:tbl>
              <a:tblPr firstRow="1" bandRow="1">
                <a:tableStyleId>{69012ECD-51FC-41F1-AA8D-1B2483CD663E}</a:tableStyleId>
              </a:tblPr>
              <a:tblGrid>
                <a:gridCol w="571504"/>
                <a:gridCol w="2143140"/>
                <a:gridCol w="521078"/>
                <a:gridCol w="693370"/>
              </a:tblGrid>
              <a:tr h="253280">
                <a:tc>
                  <a:txBody>
                    <a:bodyPr/>
                    <a:lstStyle/>
                    <a:p>
                      <a:pPr algn="l"/>
                      <a:endParaRPr lang="pt-PT" sz="1400" b="0" kern="1200" baseline="0" dirty="0">
                        <a:solidFill>
                          <a:schemeClr val="tx1"/>
                        </a:solidFill>
                        <a:latin typeface="Myriad Pro Light" pitchFamily="34" charset="0"/>
                        <a:ea typeface="+mn-ea"/>
                        <a:cs typeface="+mn-cs"/>
                      </a:endParaRPr>
                    </a:p>
                  </a:txBody>
                  <a:tcPr/>
                </a:tc>
                <a:tc>
                  <a:txBody>
                    <a:bodyPr/>
                    <a:lstStyle/>
                    <a:p>
                      <a:pPr algn="l"/>
                      <a:r>
                        <a:rPr lang="pt-PT" sz="1400" b="0" kern="1200" baseline="0" dirty="0" smtClean="0">
                          <a:solidFill>
                            <a:schemeClr val="tx1"/>
                          </a:solidFill>
                          <a:latin typeface="Myriad Pro Light" pitchFamily="34" charset="0"/>
                        </a:rPr>
                        <a:t>Actor</a:t>
                      </a:r>
                      <a:endParaRPr lang="pt-PT" sz="1400" b="0" kern="1200" baseline="0" dirty="0">
                        <a:solidFill>
                          <a:schemeClr val="tx1"/>
                        </a:solidFill>
                        <a:latin typeface="Myriad Pro Light" pitchFamily="34" charset="0"/>
                        <a:ea typeface="+mn-ea"/>
                        <a:cs typeface="+mn-cs"/>
                      </a:endParaRPr>
                    </a:p>
                  </a:txBody>
                  <a:tcPr/>
                </a:tc>
                <a:tc>
                  <a:txBody>
                    <a:bodyPr/>
                    <a:lstStyle/>
                    <a:p>
                      <a:pPr algn="r"/>
                      <a:r>
                        <a:rPr lang="pt-PT" sz="1400" b="0" kern="1200" baseline="0" dirty="0" err="1" smtClean="0">
                          <a:solidFill>
                            <a:schemeClr val="tx1"/>
                          </a:solidFill>
                          <a:latin typeface="Myriad Pro Light" pitchFamily="34" charset="0"/>
                        </a:rPr>
                        <a:t>Deg</a:t>
                      </a:r>
                      <a:endParaRPr lang="pt-PT" sz="1400" b="0" kern="1200" baseline="0" dirty="0">
                        <a:solidFill>
                          <a:schemeClr val="tx1"/>
                        </a:solidFill>
                        <a:latin typeface="Myriad Pro Light" pitchFamily="34" charset="0"/>
                        <a:ea typeface="+mn-ea"/>
                        <a:cs typeface="+mn-cs"/>
                      </a:endParaRPr>
                    </a:p>
                  </a:txBody>
                  <a:tcPr/>
                </a:tc>
                <a:tc>
                  <a:txBody>
                    <a:bodyPr/>
                    <a:lstStyle/>
                    <a:p>
                      <a:pPr algn="r"/>
                      <a:r>
                        <a:rPr lang="pt-PT" sz="1400" b="0" kern="1200" baseline="0" dirty="0" err="1" smtClean="0">
                          <a:solidFill>
                            <a:schemeClr val="tx1"/>
                          </a:solidFill>
                          <a:latin typeface="Myriad Pro Light" pitchFamily="34" charset="0"/>
                        </a:rPr>
                        <a:t>NDeg</a:t>
                      </a:r>
                      <a:endParaRPr lang="pt-PT" sz="1400" b="0" kern="1200" baseline="0" dirty="0" smtClean="0">
                        <a:solidFill>
                          <a:schemeClr val="tx1"/>
                        </a:solidFill>
                        <a:latin typeface="Myriad Pro Light" pitchFamily="34" charset="0"/>
                        <a:ea typeface="+mn-ea"/>
                        <a:cs typeface="+mn-cs"/>
                      </a:endParaRPr>
                    </a:p>
                  </a:txBody>
                  <a:tcPr anchor="ctr"/>
                </a:tc>
              </a:tr>
              <a:tr h="253280">
                <a:tc>
                  <a:txBody>
                    <a:bodyPr/>
                    <a:lstStyle/>
                    <a:p>
                      <a:pPr algn="l"/>
                      <a:r>
                        <a:rPr lang="pt-PT" sz="1400" dirty="0" smtClean="0">
                          <a:solidFill>
                            <a:schemeClr val="bg2">
                              <a:lumMod val="40000"/>
                              <a:lumOff val="60000"/>
                            </a:schemeClr>
                          </a:solidFill>
                          <a:latin typeface="Myriad Pro Light" pitchFamily="34" charset="0"/>
                        </a:rPr>
                        <a:t>N </a:t>
                      </a:r>
                      <a:r>
                        <a:rPr lang="pt-PT" sz="1400" dirty="0" err="1" smtClean="0">
                          <a:solidFill>
                            <a:schemeClr val="bg2">
                              <a:lumMod val="40000"/>
                              <a:lumOff val="60000"/>
                            </a:schemeClr>
                          </a:solidFill>
                          <a:latin typeface="Myriad Pro Light" pitchFamily="34" charset="0"/>
                        </a:rPr>
                        <a:t>Pu</a:t>
                      </a:r>
                      <a:endParaRPr lang="pt-PT" sz="1400" dirty="0">
                        <a:solidFill>
                          <a:schemeClr val="bg2">
                            <a:lumMod val="40000"/>
                            <a:lumOff val="60000"/>
                          </a:schemeClr>
                        </a:solidFill>
                        <a:latin typeface="Myriad Pro Light" pitchFamily="34" charset="0"/>
                      </a:endParaRPr>
                    </a:p>
                  </a:txBody>
                  <a:tcPr/>
                </a:tc>
                <a:tc>
                  <a:txBody>
                    <a:bodyPr/>
                    <a:lstStyle/>
                    <a:p>
                      <a:pPr algn="l"/>
                      <a:r>
                        <a:rPr lang="pt-PT" sz="1400" dirty="0" err="1" smtClean="0">
                          <a:solidFill>
                            <a:schemeClr val="bg2">
                              <a:lumMod val="40000"/>
                              <a:lumOff val="60000"/>
                            </a:schemeClr>
                          </a:solidFill>
                          <a:latin typeface="Myriad Pro Light" pitchFamily="34" charset="0"/>
                        </a:rPr>
                        <a:t>Waste</a:t>
                      </a:r>
                      <a:r>
                        <a:rPr lang="pt-PT" sz="1400" dirty="0" smtClean="0">
                          <a:solidFill>
                            <a:schemeClr val="bg2">
                              <a:lumMod val="40000"/>
                              <a:lumOff val="60000"/>
                            </a:schemeClr>
                          </a:solidFill>
                          <a:latin typeface="Myriad Pro Light" pitchFamily="34" charset="0"/>
                        </a:rPr>
                        <a:t> </a:t>
                      </a:r>
                      <a:r>
                        <a:rPr lang="pt-PT" sz="1400" dirty="0" err="1" smtClean="0">
                          <a:solidFill>
                            <a:schemeClr val="bg2">
                              <a:lumMod val="40000"/>
                              <a:lumOff val="60000"/>
                            </a:schemeClr>
                          </a:solidFill>
                          <a:latin typeface="Myriad Pro Light" pitchFamily="34" charset="0"/>
                        </a:rPr>
                        <a:t>Institute</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dirty="0" smtClean="0">
                          <a:solidFill>
                            <a:schemeClr val="bg2">
                              <a:lumMod val="40000"/>
                              <a:lumOff val="60000"/>
                            </a:schemeClr>
                          </a:solidFill>
                          <a:latin typeface="Myriad Pro Light" pitchFamily="34" charset="0"/>
                        </a:rPr>
                        <a:t>28</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kern="1200" baseline="0" dirty="0" smtClean="0">
                          <a:solidFill>
                            <a:schemeClr val="bg2">
                              <a:lumMod val="40000"/>
                              <a:lumOff val="60000"/>
                            </a:schemeClr>
                          </a:solidFill>
                          <a:latin typeface="Myriad Pro Light" pitchFamily="34" charset="0"/>
                        </a:rPr>
                        <a:t>186.67</a:t>
                      </a:r>
                      <a:endParaRPr lang="pt-PT" sz="1400" kern="1200" baseline="0" dirty="0" smtClean="0">
                        <a:solidFill>
                          <a:schemeClr val="bg2">
                            <a:lumMod val="40000"/>
                            <a:lumOff val="60000"/>
                          </a:schemeClr>
                        </a:solidFill>
                        <a:latin typeface="Myriad Pro Light" pitchFamily="34" charset="0"/>
                        <a:ea typeface="+mn-ea"/>
                        <a:cs typeface="+mn-cs"/>
                      </a:endParaRPr>
                    </a:p>
                  </a:txBody>
                  <a:tcPr/>
                </a:tc>
              </a:tr>
              <a:tr h="253280">
                <a:tc>
                  <a:txBody>
                    <a:bodyPr/>
                    <a:lstStyle/>
                    <a:p>
                      <a:pPr algn="l"/>
                      <a:r>
                        <a:rPr lang="pt-PT" sz="1400" dirty="0" smtClean="0">
                          <a:solidFill>
                            <a:schemeClr val="bg2">
                              <a:lumMod val="40000"/>
                              <a:lumOff val="60000"/>
                            </a:schemeClr>
                          </a:solidFill>
                          <a:latin typeface="Myriad Pro Light" pitchFamily="34" charset="0"/>
                        </a:rPr>
                        <a:t>N </a:t>
                      </a:r>
                      <a:r>
                        <a:rPr lang="pt-PT" sz="1400" dirty="0" err="1" smtClean="0">
                          <a:solidFill>
                            <a:schemeClr val="bg2">
                              <a:lumMod val="40000"/>
                              <a:lumOff val="60000"/>
                            </a:schemeClr>
                          </a:solidFill>
                          <a:latin typeface="Myriad Pro Light" pitchFamily="34" charset="0"/>
                        </a:rPr>
                        <a:t>Pu</a:t>
                      </a:r>
                      <a:endParaRPr lang="pt-PT" sz="1400" dirty="0">
                        <a:solidFill>
                          <a:schemeClr val="bg2">
                            <a:lumMod val="40000"/>
                            <a:lumOff val="60000"/>
                          </a:schemeClr>
                        </a:solidFill>
                        <a:latin typeface="Myriad Pro Light" pitchFamily="34" charset="0"/>
                      </a:endParaRPr>
                    </a:p>
                  </a:txBody>
                  <a:tcPr/>
                </a:tc>
                <a:tc>
                  <a:txBody>
                    <a:bodyPr/>
                    <a:lstStyle/>
                    <a:p>
                      <a:pPr algn="l"/>
                      <a:r>
                        <a:rPr lang="pt-PT" sz="1400" dirty="0" err="1" smtClean="0">
                          <a:solidFill>
                            <a:schemeClr val="bg2">
                              <a:lumMod val="40000"/>
                              <a:lumOff val="60000"/>
                            </a:schemeClr>
                          </a:solidFill>
                          <a:latin typeface="Myriad Pro Light" pitchFamily="34" charset="0"/>
                        </a:rPr>
                        <a:t>Ministry</a:t>
                      </a:r>
                      <a:r>
                        <a:rPr lang="pt-PT" sz="1400" dirty="0" smtClean="0">
                          <a:solidFill>
                            <a:schemeClr val="bg2">
                              <a:lumMod val="40000"/>
                              <a:lumOff val="60000"/>
                            </a:schemeClr>
                          </a:solidFill>
                          <a:latin typeface="Myriad Pro Light" pitchFamily="34" charset="0"/>
                        </a:rPr>
                        <a:t> </a:t>
                      </a:r>
                      <a:r>
                        <a:rPr lang="pt-PT" sz="1400" dirty="0" err="1" smtClean="0">
                          <a:solidFill>
                            <a:schemeClr val="bg2">
                              <a:lumMod val="40000"/>
                              <a:lumOff val="60000"/>
                            </a:schemeClr>
                          </a:solidFill>
                          <a:latin typeface="Myriad Pro Light" pitchFamily="34" charset="0"/>
                        </a:rPr>
                        <a:t>of</a:t>
                      </a:r>
                      <a:r>
                        <a:rPr lang="pt-PT" sz="1400" dirty="0" smtClean="0">
                          <a:solidFill>
                            <a:schemeClr val="bg2">
                              <a:lumMod val="40000"/>
                              <a:lumOff val="60000"/>
                            </a:schemeClr>
                          </a:solidFill>
                          <a:latin typeface="Myriad Pro Light" pitchFamily="34" charset="0"/>
                        </a:rPr>
                        <a:t> </a:t>
                      </a:r>
                      <a:r>
                        <a:rPr lang="pt-PT" sz="1400" dirty="0" err="1" smtClean="0">
                          <a:solidFill>
                            <a:schemeClr val="bg2">
                              <a:lumMod val="40000"/>
                              <a:lumOff val="60000"/>
                            </a:schemeClr>
                          </a:solidFill>
                          <a:latin typeface="Myriad Pro Light" pitchFamily="34" charset="0"/>
                        </a:rPr>
                        <a:t>Environment</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dirty="0" smtClean="0">
                          <a:solidFill>
                            <a:schemeClr val="bg2">
                              <a:lumMod val="40000"/>
                              <a:lumOff val="60000"/>
                            </a:schemeClr>
                          </a:solidFill>
                          <a:latin typeface="Myriad Pro Light" pitchFamily="34" charset="0"/>
                        </a:rPr>
                        <a:t>27</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kern="1200" baseline="0" dirty="0" smtClean="0">
                          <a:solidFill>
                            <a:schemeClr val="bg2">
                              <a:lumMod val="40000"/>
                              <a:lumOff val="60000"/>
                            </a:schemeClr>
                          </a:solidFill>
                          <a:latin typeface="Myriad Pro Light" pitchFamily="34" charset="0"/>
                        </a:rPr>
                        <a:t>180.00</a:t>
                      </a:r>
                      <a:endParaRPr lang="pt-PT" sz="1400" kern="1200" baseline="0" dirty="0" smtClean="0">
                        <a:solidFill>
                          <a:schemeClr val="bg2">
                            <a:lumMod val="40000"/>
                            <a:lumOff val="60000"/>
                          </a:schemeClr>
                        </a:solidFill>
                        <a:latin typeface="Myriad Pro Light" pitchFamily="34" charset="0"/>
                        <a:ea typeface="+mn-ea"/>
                        <a:cs typeface="+mn-cs"/>
                      </a:endParaRPr>
                    </a:p>
                  </a:txBody>
                  <a:tcPr/>
                </a:tc>
              </a:tr>
              <a:tr h="253280">
                <a:tc>
                  <a:txBody>
                    <a:bodyPr/>
                    <a:lstStyle/>
                    <a:p>
                      <a:pPr algn="l"/>
                      <a:r>
                        <a:rPr lang="pt-PT" sz="1400" dirty="0" smtClean="0">
                          <a:solidFill>
                            <a:schemeClr val="bg2">
                              <a:lumMod val="40000"/>
                              <a:lumOff val="60000"/>
                            </a:schemeClr>
                          </a:solidFill>
                          <a:latin typeface="Myriad Pro Light" pitchFamily="34" charset="0"/>
                        </a:rPr>
                        <a:t>N N</a:t>
                      </a:r>
                      <a:endParaRPr lang="pt-PT" sz="1400" dirty="0">
                        <a:solidFill>
                          <a:schemeClr val="bg2">
                            <a:lumMod val="40000"/>
                            <a:lumOff val="60000"/>
                          </a:schemeClr>
                        </a:solidFill>
                        <a:latin typeface="Myriad Pro Light" pitchFamily="34" charset="0"/>
                      </a:endParaRPr>
                    </a:p>
                  </a:txBody>
                  <a:tcPr/>
                </a:tc>
                <a:tc>
                  <a:txBody>
                    <a:bodyPr/>
                    <a:lstStyle/>
                    <a:p>
                      <a:pPr algn="l"/>
                      <a:r>
                        <a:rPr lang="pt-PT" sz="1400" dirty="0" smtClean="0">
                          <a:solidFill>
                            <a:schemeClr val="bg2">
                              <a:lumMod val="40000"/>
                              <a:lumOff val="60000"/>
                            </a:schemeClr>
                          </a:solidFill>
                          <a:latin typeface="Myriad Pro Light" pitchFamily="34" charset="0"/>
                        </a:rPr>
                        <a:t>QUERCUS NGO</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dirty="0" smtClean="0">
                          <a:solidFill>
                            <a:schemeClr val="bg2">
                              <a:lumMod val="40000"/>
                              <a:lumOff val="60000"/>
                            </a:schemeClr>
                          </a:solidFill>
                          <a:latin typeface="Myriad Pro Light" pitchFamily="34" charset="0"/>
                        </a:rPr>
                        <a:t>24</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kern="1200" baseline="0" dirty="0" smtClean="0">
                          <a:solidFill>
                            <a:schemeClr val="bg2">
                              <a:lumMod val="40000"/>
                              <a:lumOff val="60000"/>
                            </a:schemeClr>
                          </a:solidFill>
                          <a:latin typeface="Myriad Pro Light" pitchFamily="34" charset="0"/>
                        </a:rPr>
                        <a:t>160.00</a:t>
                      </a:r>
                      <a:endParaRPr lang="pt-PT" sz="1400" kern="1200" baseline="0" dirty="0" smtClean="0">
                        <a:solidFill>
                          <a:schemeClr val="bg2">
                            <a:lumMod val="40000"/>
                            <a:lumOff val="60000"/>
                          </a:schemeClr>
                        </a:solidFill>
                        <a:latin typeface="Myriad Pro Light" pitchFamily="34" charset="0"/>
                        <a:ea typeface="+mn-ea"/>
                        <a:cs typeface="+mn-cs"/>
                      </a:endParaRPr>
                    </a:p>
                  </a:txBody>
                  <a:tcPr/>
                </a:tc>
              </a:tr>
              <a:tr h="253280">
                <a:tc>
                  <a:txBody>
                    <a:bodyPr/>
                    <a:lstStyle/>
                    <a:p>
                      <a:pPr algn="l"/>
                      <a:r>
                        <a:rPr lang="pt-PT" sz="1400" dirty="0" smtClean="0">
                          <a:solidFill>
                            <a:schemeClr val="bg2">
                              <a:lumMod val="40000"/>
                              <a:lumOff val="60000"/>
                            </a:schemeClr>
                          </a:solidFill>
                          <a:latin typeface="Myriad Pro Light" pitchFamily="34" charset="0"/>
                        </a:rPr>
                        <a:t>N N</a:t>
                      </a:r>
                      <a:endParaRPr lang="pt-PT" sz="1400" dirty="0">
                        <a:solidFill>
                          <a:schemeClr val="bg2">
                            <a:lumMod val="40000"/>
                            <a:lumOff val="60000"/>
                          </a:schemeClr>
                        </a:solidFill>
                        <a:latin typeface="Myriad Pro Light" pitchFamily="34" charset="0"/>
                      </a:endParaRPr>
                    </a:p>
                  </a:txBody>
                  <a:tcPr/>
                </a:tc>
                <a:tc>
                  <a:txBody>
                    <a:bodyPr/>
                    <a:lstStyle/>
                    <a:p>
                      <a:pPr algn="l"/>
                      <a:r>
                        <a:rPr lang="pt-PT" sz="1400" dirty="0" smtClean="0">
                          <a:solidFill>
                            <a:schemeClr val="bg2">
                              <a:lumMod val="40000"/>
                              <a:lumOff val="60000"/>
                            </a:schemeClr>
                          </a:solidFill>
                          <a:latin typeface="Myriad Pro Light" pitchFamily="34" charset="0"/>
                        </a:rPr>
                        <a:t>GEOTA NGO</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dirty="0" smtClean="0">
                          <a:solidFill>
                            <a:schemeClr val="bg2">
                              <a:lumMod val="40000"/>
                              <a:lumOff val="60000"/>
                            </a:schemeClr>
                          </a:solidFill>
                          <a:latin typeface="Myriad Pro Light" pitchFamily="34" charset="0"/>
                        </a:rPr>
                        <a:t>22</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kern="1200" baseline="0" dirty="0" smtClean="0">
                          <a:solidFill>
                            <a:schemeClr val="bg2">
                              <a:lumMod val="40000"/>
                              <a:lumOff val="60000"/>
                            </a:schemeClr>
                          </a:solidFill>
                          <a:latin typeface="Myriad Pro Light" pitchFamily="34" charset="0"/>
                        </a:rPr>
                        <a:t>146.67</a:t>
                      </a:r>
                      <a:endParaRPr lang="pt-PT" sz="1400" kern="1200" baseline="0" dirty="0" smtClean="0">
                        <a:solidFill>
                          <a:schemeClr val="bg2">
                            <a:lumMod val="40000"/>
                            <a:lumOff val="60000"/>
                          </a:schemeClr>
                        </a:solidFill>
                        <a:latin typeface="Myriad Pro Light" pitchFamily="34" charset="0"/>
                        <a:ea typeface="+mn-ea"/>
                        <a:cs typeface="+mn-cs"/>
                      </a:endParaRPr>
                    </a:p>
                  </a:txBody>
                  <a:tcPr/>
                </a:tc>
              </a:tr>
              <a:tr h="253280">
                <a:tc>
                  <a:txBody>
                    <a:bodyPr/>
                    <a:lstStyle/>
                    <a:p>
                      <a:pPr algn="l"/>
                      <a:r>
                        <a:rPr lang="pt-PT" sz="1400" dirty="0" smtClean="0">
                          <a:solidFill>
                            <a:schemeClr val="bg2">
                              <a:lumMod val="40000"/>
                              <a:lumOff val="60000"/>
                            </a:schemeClr>
                          </a:solidFill>
                          <a:latin typeface="Myriad Pro Light" pitchFamily="34" charset="0"/>
                        </a:rPr>
                        <a:t>R </a:t>
                      </a:r>
                      <a:r>
                        <a:rPr lang="pt-PT" sz="1400" dirty="0" err="1" smtClean="0">
                          <a:solidFill>
                            <a:schemeClr val="bg2">
                              <a:lumMod val="40000"/>
                              <a:lumOff val="60000"/>
                            </a:schemeClr>
                          </a:solidFill>
                          <a:latin typeface="Myriad Pro Light" pitchFamily="34" charset="0"/>
                        </a:rPr>
                        <a:t>Pu</a:t>
                      </a:r>
                      <a:endParaRPr lang="pt-PT" sz="1400" dirty="0">
                        <a:solidFill>
                          <a:schemeClr val="bg2">
                            <a:lumMod val="40000"/>
                            <a:lumOff val="60000"/>
                          </a:schemeClr>
                        </a:solidFill>
                        <a:latin typeface="Myriad Pro Light" pitchFamily="34" charset="0"/>
                      </a:endParaRPr>
                    </a:p>
                  </a:txBody>
                  <a:tcPr/>
                </a:tc>
                <a:tc>
                  <a:txBody>
                    <a:bodyPr/>
                    <a:lstStyle/>
                    <a:p>
                      <a:pPr algn="l"/>
                      <a:r>
                        <a:rPr lang="pt-PT" sz="1400" dirty="0" smtClean="0">
                          <a:solidFill>
                            <a:schemeClr val="bg2">
                              <a:lumMod val="40000"/>
                              <a:lumOff val="60000"/>
                            </a:schemeClr>
                          </a:solidFill>
                          <a:latin typeface="Myriad Pro Light" pitchFamily="34" charset="0"/>
                        </a:rPr>
                        <a:t>AMTRES</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dirty="0" smtClean="0">
                          <a:solidFill>
                            <a:schemeClr val="bg2">
                              <a:lumMod val="40000"/>
                              <a:lumOff val="60000"/>
                            </a:schemeClr>
                          </a:solidFill>
                          <a:latin typeface="Myriad Pro Light" pitchFamily="34" charset="0"/>
                        </a:rPr>
                        <a:t>22</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kern="1200" baseline="0" dirty="0" smtClean="0">
                          <a:solidFill>
                            <a:schemeClr val="bg2">
                              <a:lumMod val="40000"/>
                              <a:lumOff val="60000"/>
                            </a:schemeClr>
                          </a:solidFill>
                          <a:latin typeface="Myriad Pro Light" pitchFamily="34" charset="0"/>
                        </a:rPr>
                        <a:t>146.67</a:t>
                      </a:r>
                      <a:endParaRPr lang="pt-PT" sz="1400" kern="1200" baseline="0" dirty="0" smtClean="0">
                        <a:solidFill>
                          <a:schemeClr val="bg2">
                            <a:lumMod val="40000"/>
                            <a:lumOff val="60000"/>
                          </a:schemeClr>
                        </a:solidFill>
                        <a:latin typeface="Myriad Pro Light" pitchFamily="34" charset="0"/>
                        <a:ea typeface="+mn-ea"/>
                        <a:cs typeface="+mn-cs"/>
                      </a:endParaRPr>
                    </a:p>
                  </a:txBody>
                  <a:tcPr/>
                </a:tc>
              </a:tr>
              <a:tr h="253280">
                <a:tc>
                  <a:txBody>
                    <a:bodyPr/>
                    <a:lstStyle/>
                    <a:p>
                      <a:pPr algn="l"/>
                      <a:r>
                        <a:rPr lang="pt-PT" sz="1400" dirty="0" smtClean="0">
                          <a:solidFill>
                            <a:schemeClr val="bg2">
                              <a:lumMod val="40000"/>
                              <a:lumOff val="60000"/>
                            </a:schemeClr>
                          </a:solidFill>
                          <a:latin typeface="Myriad Pro Light" pitchFamily="34" charset="0"/>
                        </a:rPr>
                        <a:t>R </a:t>
                      </a:r>
                      <a:r>
                        <a:rPr lang="pt-PT" sz="1400" dirty="0" err="1" smtClean="0">
                          <a:solidFill>
                            <a:schemeClr val="bg2">
                              <a:lumMod val="40000"/>
                              <a:lumOff val="60000"/>
                            </a:schemeClr>
                          </a:solidFill>
                          <a:latin typeface="Myriad Pro Light" pitchFamily="34" charset="0"/>
                        </a:rPr>
                        <a:t>Pr</a:t>
                      </a:r>
                      <a:endParaRPr lang="pt-PT" sz="1400" dirty="0">
                        <a:solidFill>
                          <a:schemeClr val="bg2">
                            <a:lumMod val="40000"/>
                            <a:lumOff val="60000"/>
                          </a:schemeClr>
                        </a:solidFill>
                        <a:latin typeface="Myriad Pro Light" pitchFamily="34" charset="0"/>
                      </a:endParaRPr>
                    </a:p>
                  </a:txBody>
                  <a:tcPr/>
                </a:tc>
                <a:tc>
                  <a:txBody>
                    <a:bodyPr/>
                    <a:lstStyle/>
                    <a:p>
                      <a:pPr algn="l"/>
                      <a:r>
                        <a:rPr lang="pt-PT" sz="1400" dirty="0" smtClean="0">
                          <a:solidFill>
                            <a:schemeClr val="bg2">
                              <a:lumMod val="40000"/>
                              <a:lumOff val="60000"/>
                            </a:schemeClr>
                          </a:solidFill>
                          <a:latin typeface="Myriad Pro Light" pitchFamily="34" charset="0"/>
                        </a:rPr>
                        <a:t>AMARSUL</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dirty="0" smtClean="0">
                          <a:solidFill>
                            <a:schemeClr val="bg2">
                              <a:lumMod val="40000"/>
                              <a:lumOff val="60000"/>
                            </a:schemeClr>
                          </a:solidFill>
                          <a:latin typeface="Myriad Pro Light" pitchFamily="34" charset="0"/>
                        </a:rPr>
                        <a:t>21</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kern="1200" baseline="0" dirty="0" smtClean="0">
                          <a:solidFill>
                            <a:schemeClr val="bg2">
                              <a:lumMod val="40000"/>
                              <a:lumOff val="60000"/>
                            </a:schemeClr>
                          </a:solidFill>
                          <a:latin typeface="Myriad Pro Light" pitchFamily="34" charset="0"/>
                          <a:ea typeface="+mn-ea"/>
                          <a:cs typeface="+mn-cs"/>
                        </a:rPr>
                        <a:t>140.00</a:t>
                      </a:r>
                    </a:p>
                  </a:txBody>
                  <a:tcPr/>
                </a:tc>
              </a:tr>
              <a:tr h="253280">
                <a:tc>
                  <a:txBody>
                    <a:bodyPr/>
                    <a:lstStyle/>
                    <a:p>
                      <a:pPr algn="l"/>
                      <a:r>
                        <a:rPr lang="pt-PT" sz="1400" dirty="0" smtClean="0">
                          <a:solidFill>
                            <a:schemeClr val="bg2">
                              <a:lumMod val="40000"/>
                              <a:lumOff val="60000"/>
                            </a:schemeClr>
                          </a:solidFill>
                          <a:latin typeface="Myriad Pro Light" pitchFamily="34" charset="0"/>
                        </a:rPr>
                        <a:t>N </a:t>
                      </a:r>
                      <a:r>
                        <a:rPr lang="pt-PT" sz="1400" dirty="0" err="1" smtClean="0">
                          <a:solidFill>
                            <a:schemeClr val="bg2">
                              <a:lumMod val="40000"/>
                              <a:lumOff val="60000"/>
                            </a:schemeClr>
                          </a:solidFill>
                          <a:latin typeface="Myriad Pro Light" pitchFamily="34" charset="0"/>
                        </a:rPr>
                        <a:t>Pr</a:t>
                      </a:r>
                      <a:endParaRPr lang="pt-PT" sz="1400" dirty="0">
                        <a:solidFill>
                          <a:schemeClr val="bg2">
                            <a:lumMod val="40000"/>
                            <a:lumOff val="60000"/>
                          </a:schemeClr>
                        </a:solidFill>
                        <a:latin typeface="Myriad Pro Light" pitchFamily="34" charset="0"/>
                      </a:endParaRPr>
                    </a:p>
                  </a:txBody>
                  <a:tcPr/>
                </a:tc>
                <a:tc>
                  <a:txBody>
                    <a:bodyPr/>
                    <a:lstStyle/>
                    <a:p>
                      <a:pPr algn="l"/>
                      <a:r>
                        <a:rPr lang="pt-PT" sz="1400" dirty="0" err="1" smtClean="0">
                          <a:solidFill>
                            <a:schemeClr val="bg2">
                              <a:lumMod val="40000"/>
                              <a:lumOff val="60000"/>
                            </a:schemeClr>
                          </a:solidFill>
                          <a:latin typeface="Myriad Pro Light" pitchFamily="34" charset="0"/>
                        </a:rPr>
                        <a:t>National</a:t>
                      </a:r>
                      <a:r>
                        <a:rPr lang="pt-PT" sz="1400" dirty="0" smtClean="0">
                          <a:solidFill>
                            <a:schemeClr val="bg2">
                              <a:lumMod val="40000"/>
                              <a:lumOff val="60000"/>
                            </a:schemeClr>
                          </a:solidFill>
                          <a:latin typeface="Myriad Pro Light" pitchFamily="34" charset="0"/>
                        </a:rPr>
                        <a:t> </a:t>
                      </a:r>
                      <a:r>
                        <a:rPr lang="pt-PT" sz="1400" dirty="0" err="1" smtClean="0">
                          <a:solidFill>
                            <a:schemeClr val="bg2">
                              <a:lumMod val="40000"/>
                              <a:lumOff val="60000"/>
                            </a:schemeClr>
                          </a:solidFill>
                          <a:latin typeface="Myriad Pro Light" pitchFamily="34" charset="0"/>
                        </a:rPr>
                        <a:t>Environmental</a:t>
                      </a:r>
                      <a:r>
                        <a:rPr lang="pt-PT" sz="1400" baseline="0" dirty="0" smtClean="0">
                          <a:solidFill>
                            <a:schemeClr val="bg2">
                              <a:lumMod val="40000"/>
                              <a:lumOff val="60000"/>
                            </a:schemeClr>
                          </a:solidFill>
                          <a:latin typeface="Myriad Pro Light" pitchFamily="34" charset="0"/>
                        </a:rPr>
                        <a:t> Sector </a:t>
                      </a:r>
                      <a:r>
                        <a:rPr lang="pt-PT" sz="1400" baseline="0" dirty="0" err="1" smtClean="0">
                          <a:solidFill>
                            <a:schemeClr val="bg2">
                              <a:lumMod val="40000"/>
                              <a:lumOff val="60000"/>
                            </a:schemeClr>
                          </a:solidFill>
                          <a:latin typeface="Myriad Pro Light" pitchFamily="34" charset="0"/>
                        </a:rPr>
                        <a:t>Business</a:t>
                      </a:r>
                      <a:r>
                        <a:rPr lang="pt-PT" sz="1400" baseline="0" dirty="0" smtClean="0">
                          <a:solidFill>
                            <a:schemeClr val="bg2">
                              <a:lumMod val="40000"/>
                              <a:lumOff val="60000"/>
                            </a:schemeClr>
                          </a:solidFill>
                          <a:latin typeface="Myriad Pro Light" pitchFamily="34" charset="0"/>
                        </a:rPr>
                        <a:t> </a:t>
                      </a:r>
                      <a:r>
                        <a:rPr lang="pt-PT" sz="1400" baseline="0" dirty="0" err="1" smtClean="0">
                          <a:solidFill>
                            <a:schemeClr val="bg2">
                              <a:lumMod val="40000"/>
                              <a:lumOff val="60000"/>
                            </a:schemeClr>
                          </a:solidFill>
                          <a:latin typeface="Myriad Pro Light" pitchFamily="34" charset="0"/>
                        </a:rPr>
                        <a:t>Association</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dirty="0" smtClean="0">
                          <a:solidFill>
                            <a:schemeClr val="bg2">
                              <a:lumMod val="40000"/>
                              <a:lumOff val="60000"/>
                            </a:schemeClr>
                          </a:solidFill>
                          <a:latin typeface="Myriad Pro Light" pitchFamily="34" charset="0"/>
                        </a:rPr>
                        <a:t>19</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dirty="0" smtClean="0">
                          <a:solidFill>
                            <a:schemeClr val="bg2">
                              <a:lumMod val="40000"/>
                              <a:lumOff val="60000"/>
                            </a:schemeClr>
                          </a:solidFill>
                          <a:latin typeface="Myriad Pro Light" pitchFamily="34" charset="0"/>
                        </a:rPr>
                        <a:t>126.67</a:t>
                      </a:r>
                      <a:endParaRPr lang="pt-PT" sz="1400" dirty="0">
                        <a:solidFill>
                          <a:schemeClr val="bg2">
                            <a:lumMod val="40000"/>
                            <a:lumOff val="60000"/>
                          </a:schemeClr>
                        </a:solidFill>
                        <a:latin typeface="Myriad Pro Light" pitchFamily="34" charset="0"/>
                      </a:endParaRPr>
                    </a:p>
                  </a:txBody>
                  <a:tcPr/>
                </a:tc>
              </a:tr>
              <a:tr h="253280">
                <a:tc>
                  <a:txBody>
                    <a:bodyPr/>
                    <a:lstStyle/>
                    <a:p>
                      <a:pPr algn="l"/>
                      <a:r>
                        <a:rPr lang="pt-PT" sz="1400" dirty="0" smtClean="0">
                          <a:solidFill>
                            <a:schemeClr val="bg2">
                              <a:lumMod val="40000"/>
                              <a:lumOff val="60000"/>
                            </a:schemeClr>
                          </a:solidFill>
                          <a:latin typeface="Myriad Pro Light" pitchFamily="34" charset="0"/>
                        </a:rPr>
                        <a:t>N N</a:t>
                      </a:r>
                      <a:endParaRPr lang="pt-PT" sz="1400" dirty="0">
                        <a:solidFill>
                          <a:schemeClr val="bg2">
                            <a:lumMod val="40000"/>
                            <a:lumOff val="60000"/>
                          </a:schemeClr>
                        </a:solidFill>
                        <a:latin typeface="Myriad Pro Light" pitchFamily="34" charset="0"/>
                      </a:endParaRPr>
                    </a:p>
                  </a:txBody>
                  <a:tcPr/>
                </a:tc>
                <a:tc>
                  <a:txBody>
                    <a:bodyPr/>
                    <a:lstStyle/>
                    <a:p>
                      <a:pPr algn="l"/>
                      <a:r>
                        <a:rPr lang="pt-PT" sz="1400" dirty="0" err="1" smtClean="0">
                          <a:solidFill>
                            <a:schemeClr val="bg2">
                              <a:lumMod val="40000"/>
                              <a:lumOff val="60000"/>
                            </a:schemeClr>
                          </a:solidFill>
                          <a:latin typeface="Myriad Pro Light" pitchFamily="34" charset="0"/>
                        </a:rPr>
                        <a:t>Environmental</a:t>
                      </a:r>
                      <a:r>
                        <a:rPr lang="pt-PT" sz="1400" dirty="0" smtClean="0">
                          <a:solidFill>
                            <a:schemeClr val="bg2">
                              <a:lumMod val="40000"/>
                              <a:lumOff val="60000"/>
                            </a:schemeClr>
                          </a:solidFill>
                          <a:latin typeface="Myriad Pro Light" pitchFamily="34" charset="0"/>
                        </a:rPr>
                        <a:t> </a:t>
                      </a:r>
                      <a:r>
                        <a:rPr lang="pt-PT" sz="1400" dirty="0" err="1" smtClean="0">
                          <a:solidFill>
                            <a:schemeClr val="bg2">
                              <a:lumMod val="40000"/>
                              <a:lumOff val="60000"/>
                            </a:schemeClr>
                          </a:solidFill>
                          <a:latin typeface="Myriad Pro Light" pitchFamily="34" charset="0"/>
                        </a:rPr>
                        <a:t>Engineers</a:t>
                      </a:r>
                      <a:r>
                        <a:rPr lang="pt-PT" sz="1400" dirty="0" smtClean="0">
                          <a:solidFill>
                            <a:schemeClr val="bg2">
                              <a:lumMod val="40000"/>
                              <a:lumOff val="60000"/>
                            </a:schemeClr>
                          </a:solidFill>
                          <a:latin typeface="Myriad Pro Light" pitchFamily="34" charset="0"/>
                        </a:rPr>
                        <a:t> </a:t>
                      </a:r>
                      <a:r>
                        <a:rPr lang="pt-PT" sz="1400" dirty="0" err="1" smtClean="0">
                          <a:solidFill>
                            <a:schemeClr val="bg2">
                              <a:lumMod val="40000"/>
                              <a:lumOff val="60000"/>
                            </a:schemeClr>
                          </a:solidFill>
                          <a:latin typeface="Myriad Pro Light" pitchFamily="34" charset="0"/>
                        </a:rPr>
                        <a:t>Association</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dirty="0" smtClean="0">
                          <a:solidFill>
                            <a:schemeClr val="bg2">
                              <a:lumMod val="40000"/>
                              <a:lumOff val="60000"/>
                            </a:schemeClr>
                          </a:solidFill>
                          <a:latin typeface="Myriad Pro Light" pitchFamily="34" charset="0"/>
                        </a:rPr>
                        <a:t>16</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kern="1200" baseline="0" dirty="0" smtClean="0">
                          <a:solidFill>
                            <a:schemeClr val="bg2">
                              <a:lumMod val="40000"/>
                              <a:lumOff val="60000"/>
                            </a:schemeClr>
                          </a:solidFill>
                          <a:latin typeface="Myriad Pro Light" pitchFamily="34" charset="0"/>
                        </a:rPr>
                        <a:t>106.67</a:t>
                      </a:r>
                      <a:endParaRPr lang="pt-PT" sz="1400" kern="1200" baseline="0" dirty="0" smtClean="0">
                        <a:solidFill>
                          <a:schemeClr val="bg2">
                            <a:lumMod val="40000"/>
                            <a:lumOff val="60000"/>
                          </a:schemeClr>
                        </a:solidFill>
                        <a:latin typeface="Myriad Pro Light" pitchFamily="34" charset="0"/>
                        <a:ea typeface="+mn-ea"/>
                        <a:cs typeface="+mn-cs"/>
                      </a:endParaRPr>
                    </a:p>
                  </a:txBody>
                  <a:tcPr/>
                </a:tc>
              </a:tr>
            </a:tbl>
          </a:graphicData>
        </a:graphic>
      </p:graphicFrame>
      <p:graphicFrame>
        <p:nvGraphicFramePr>
          <p:cNvPr id="8" name="Tabela 7"/>
          <p:cNvGraphicFramePr>
            <a:graphicFrameLocks noGrp="1"/>
          </p:cNvGraphicFramePr>
          <p:nvPr/>
        </p:nvGraphicFramePr>
        <p:xfrm>
          <a:off x="4857752" y="2571744"/>
          <a:ext cx="3884517" cy="3810000"/>
        </p:xfrm>
        <a:graphic>
          <a:graphicData uri="http://schemas.openxmlformats.org/drawingml/2006/table">
            <a:tbl>
              <a:tblPr firstRow="1" bandRow="1">
                <a:tableStyleId>{69012ECD-51FC-41F1-AA8D-1B2483CD663E}</a:tableStyleId>
              </a:tblPr>
              <a:tblGrid>
                <a:gridCol w="571504"/>
                <a:gridCol w="2143140"/>
                <a:gridCol w="508025"/>
                <a:gridCol w="661848"/>
              </a:tblGrid>
              <a:tr h="253280">
                <a:tc>
                  <a:txBody>
                    <a:bodyPr/>
                    <a:lstStyle/>
                    <a:p>
                      <a:pPr algn="l"/>
                      <a:endParaRPr lang="pt-PT" sz="1400" b="0" kern="1200" baseline="0" dirty="0">
                        <a:solidFill>
                          <a:schemeClr val="tx1"/>
                        </a:solidFill>
                        <a:latin typeface="Myriad Pro Light" pitchFamily="34" charset="0"/>
                        <a:ea typeface="+mn-ea"/>
                        <a:cs typeface="+mn-cs"/>
                      </a:endParaRPr>
                    </a:p>
                  </a:txBody>
                  <a:tcPr/>
                </a:tc>
                <a:tc>
                  <a:txBody>
                    <a:bodyPr/>
                    <a:lstStyle/>
                    <a:p>
                      <a:pPr algn="l"/>
                      <a:r>
                        <a:rPr lang="pt-PT" sz="1400" b="0" kern="1200" baseline="0" dirty="0" smtClean="0">
                          <a:solidFill>
                            <a:schemeClr val="tx1"/>
                          </a:solidFill>
                          <a:latin typeface="Myriad Pro Light" pitchFamily="34" charset="0"/>
                        </a:rPr>
                        <a:t>Actor</a:t>
                      </a:r>
                      <a:endParaRPr lang="pt-PT" sz="1400" b="0" kern="1200" baseline="0" dirty="0">
                        <a:solidFill>
                          <a:schemeClr val="tx1"/>
                        </a:solidFill>
                        <a:latin typeface="Myriad Pro Light" pitchFamily="34" charset="0"/>
                        <a:ea typeface="+mn-ea"/>
                        <a:cs typeface="+mn-cs"/>
                      </a:endParaRPr>
                    </a:p>
                  </a:txBody>
                  <a:tcPr/>
                </a:tc>
                <a:tc>
                  <a:txBody>
                    <a:bodyPr/>
                    <a:lstStyle/>
                    <a:p>
                      <a:pPr algn="r"/>
                      <a:r>
                        <a:rPr lang="pt-PT" sz="1400" b="0" kern="1200" baseline="0" dirty="0" err="1" smtClean="0">
                          <a:solidFill>
                            <a:schemeClr val="tx1"/>
                          </a:solidFill>
                          <a:latin typeface="Myriad Pro Light" pitchFamily="34" charset="0"/>
                        </a:rPr>
                        <a:t>Deg</a:t>
                      </a:r>
                      <a:endParaRPr lang="pt-PT" sz="1400" b="0" kern="1200" baseline="0" dirty="0">
                        <a:solidFill>
                          <a:schemeClr val="tx1"/>
                        </a:solidFill>
                        <a:latin typeface="Myriad Pro Light" pitchFamily="34" charset="0"/>
                        <a:ea typeface="+mn-ea"/>
                        <a:cs typeface="+mn-cs"/>
                      </a:endParaRPr>
                    </a:p>
                  </a:txBody>
                  <a:tcPr/>
                </a:tc>
                <a:tc>
                  <a:txBody>
                    <a:bodyPr/>
                    <a:lstStyle/>
                    <a:p>
                      <a:pPr algn="r"/>
                      <a:r>
                        <a:rPr lang="pt-PT" sz="1400" b="0" kern="1200" baseline="0" dirty="0" err="1" smtClean="0">
                          <a:solidFill>
                            <a:schemeClr val="tx1"/>
                          </a:solidFill>
                          <a:latin typeface="Myriad Pro Light" pitchFamily="34" charset="0"/>
                        </a:rPr>
                        <a:t>NDeg</a:t>
                      </a:r>
                      <a:endParaRPr lang="pt-PT" sz="1400" b="0" kern="1200" baseline="0" dirty="0" smtClean="0">
                        <a:solidFill>
                          <a:schemeClr val="tx1"/>
                        </a:solidFill>
                        <a:latin typeface="Myriad Pro Light" pitchFamily="34" charset="0"/>
                        <a:ea typeface="+mn-ea"/>
                        <a:cs typeface="+mn-cs"/>
                      </a:endParaRPr>
                    </a:p>
                  </a:txBody>
                  <a:tcPr anchor="ctr"/>
                </a:tc>
              </a:tr>
              <a:tr h="253280">
                <a:tc>
                  <a:txBody>
                    <a:bodyPr/>
                    <a:lstStyle/>
                    <a:p>
                      <a:pPr algn="l"/>
                      <a:r>
                        <a:rPr lang="pt-PT" sz="1400" dirty="0" smtClean="0">
                          <a:solidFill>
                            <a:schemeClr val="bg2">
                              <a:lumMod val="40000"/>
                              <a:lumOff val="60000"/>
                            </a:schemeClr>
                          </a:solidFill>
                          <a:latin typeface="Myriad Pro Light" pitchFamily="34" charset="0"/>
                        </a:rPr>
                        <a:t>L </a:t>
                      </a:r>
                      <a:r>
                        <a:rPr lang="pt-PT" sz="1400" dirty="0" err="1" smtClean="0">
                          <a:solidFill>
                            <a:schemeClr val="bg2">
                              <a:lumMod val="40000"/>
                              <a:lumOff val="60000"/>
                            </a:schemeClr>
                          </a:solidFill>
                          <a:latin typeface="Myriad Pro Light" pitchFamily="34" charset="0"/>
                        </a:rPr>
                        <a:t>Pr</a:t>
                      </a:r>
                      <a:endParaRPr lang="pt-PT" sz="1400" dirty="0">
                        <a:solidFill>
                          <a:schemeClr val="bg2">
                            <a:lumMod val="40000"/>
                            <a:lumOff val="60000"/>
                          </a:schemeClr>
                        </a:solidFill>
                        <a:latin typeface="Myriad Pro Light" pitchFamily="34" charset="0"/>
                      </a:endParaRPr>
                    </a:p>
                  </a:txBody>
                  <a:tcPr/>
                </a:tc>
                <a:tc>
                  <a:txBody>
                    <a:bodyPr/>
                    <a:lstStyle/>
                    <a:p>
                      <a:pPr algn="l"/>
                      <a:r>
                        <a:rPr lang="pt-PT" sz="1400" dirty="0" smtClean="0">
                          <a:solidFill>
                            <a:schemeClr val="bg2">
                              <a:lumMod val="40000"/>
                              <a:lumOff val="60000"/>
                            </a:schemeClr>
                          </a:solidFill>
                          <a:latin typeface="Myriad Pro Light" pitchFamily="34" charset="0"/>
                        </a:rPr>
                        <a:t>IPODEC</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dirty="0" smtClean="0">
                          <a:solidFill>
                            <a:schemeClr val="bg2">
                              <a:lumMod val="40000"/>
                              <a:lumOff val="60000"/>
                            </a:schemeClr>
                          </a:solidFill>
                          <a:latin typeface="Myriad Pro Light" pitchFamily="34" charset="0"/>
                        </a:rPr>
                        <a:t>16</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kern="1200" baseline="0" dirty="0" smtClean="0">
                          <a:solidFill>
                            <a:schemeClr val="bg2">
                              <a:lumMod val="40000"/>
                              <a:lumOff val="60000"/>
                            </a:schemeClr>
                          </a:solidFill>
                          <a:latin typeface="Myriad Pro Light" pitchFamily="34" charset="0"/>
                          <a:ea typeface="+mn-ea"/>
                          <a:cs typeface="+mn-cs"/>
                        </a:rPr>
                        <a:t>106.67</a:t>
                      </a:r>
                    </a:p>
                  </a:txBody>
                  <a:tcPr/>
                </a:tc>
              </a:tr>
              <a:tr h="253280">
                <a:tc>
                  <a:txBody>
                    <a:bodyPr/>
                    <a:lstStyle/>
                    <a:p>
                      <a:pPr algn="l"/>
                      <a:r>
                        <a:rPr lang="pt-PT" sz="1400" dirty="0" smtClean="0">
                          <a:solidFill>
                            <a:schemeClr val="bg2">
                              <a:lumMod val="40000"/>
                              <a:lumOff val="60000"/>
                            </a:schemeClr>
                          </a:solidFill>
                          <a:latin typeface="Myriad Pro Light" pitchFamily="34" charset="0"/>
                        </a:rPr>
                        <a:t>L </a:t>
                      </a:r>
                      <a:r>
                        <a:rPr lang="pt-PT" sz="1400" dirty="0" err="1" smtClean="0">
                          <a:solidFill>
                            <a:schemeClr val="bg2">
                              <a:lumMod val="40000"/>
                              <a:lumOff val="60000"/>
                            </a:schemeClr>
                          </a:solidFill>
                          <a:latin typeface="Myriad Pro Light" pitchFamily="34" charset="0"/>
                        </a:rPr>
                        <a:t>Pu</a:t>
                      </a:r>
                      <a:endParaRPr lang="pt-PT" sz="1400" dirty="0">
                        <a:solidFill>
                          <a:schemeClr val="bg2">
                            <a:lumMod val="40000"/>
                            <a:lumOff val="60000"/>
                          </a:schemeClr>
                        </a:solidFill>
                        <a:latin typeface="Myriad Pro Light" pitchFamily="34" charset="0"/>
                      </a:endParaRPr>
                    </a:p>
                  </a:txBody>
                  <a:tcPr/>
                </a:tc>
                <a:tc>
                  <a:txBody>
                    <a:bodyPr/>
                    <a:lstStyle/>
                    <a:p>
                      <a:pPr algn="l"/>
                      <a:r>
                        <a:rPr lang="pt-PT" sz="1400" dirty="0" err="1" smtClean="0">
                          <a:solidFill>
                            <a:schemeClr val="bg2">
                              <a:lumMod val="40000"/>
                              <a:lumOff val="60000"/>
                            </a:schemeClr>
                          </a:solidFill>
                          <a:latin typeface="Myriad Pro Light" pitchFamily="34" charset="0"/>
                        </a:rPr>
                        <a:t>Lisbon</a:t>
                      </a:r>
                      <a:r>
                        <a:rPr lang="pt-PT" sz="1400" dirty="0" smtClean="0">
                          <a:solidFill>
                            <a:schemeClr val="bg2">
                              <a:lumMod val="40000"/>
                              <a:lumOff val="60000"/>
                            </a:schemeClr>
                          </a:solidFill>
                          <a:latin typeface="Myriad Pro Light" pitchFamily="34" charset="0"/>
                        </a:rPr>
                        <a:t> </a:t>
                      </a:r>
                      <a:r>
                        <a:rPr lang="pt-PT" sz="1400" dirty="0" err="1" smtClean="0">
                          <a:solidFill>
                            <a:schemeClr val="bg2">
                              <a:lumMod val="40000"/>
                              <a:lumOff val="60000"/>
                            </a:schemeClr>
                          </a:solidFill>
                          <a:latin typeface="Myriad Pro Light" pitchFamily="34" charset="0"/>
                        </a:rPr>
                        <a:t>Municipality</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dirty="0" smtClean="0">
                          <a:solidFill>
                            <a:schemeClr val="bg2">
                              <a:lumMod val="40000"/>
                              <a:lumOff val="60000"/>
                            </a:schemeClr>
                          </a:solidFill>
                          <a:latin typeface="Myriad Pro Light" pitchFamily="34" charset="0"/>
                        </a:rPr>
                        <a:t>13</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kern="1200" baseline="0" dirty="0" smtClean="0">
                          <a:solidFill>
                            <a:schemeClr val="bg2">
                              <a:lumMod val="40000"/>
                              <a:lumOff val="60000"/>
                            </a:schemeClr>
                          </a:solidFill>
                          <a:latin typeface="Myriad Pro Light" pitchFamily="34" charset="0"/>
                          <a:ea typeface="+mn-ea"/>
                          <a:cs typeface="+mn-cs"/>
                        </a:rPr>
                        <a:t>106.67</a:t>
                      </a:r>
                    </a:p>
                  </a:txBody>
                  <a:tcPr/>
                </a:tc>
              </a:tr>
              <a:tr h="253280">
                <a:tc>
                  <a:txBody>
                    <a:bodyPr/>
                    <a:lstStyle/>
                    <a:p>
                      <a:pPr algn="l"/>
                      <a:r>
                        <a:rPr lang="pt-PT" sz="1400" dirty="0" smtClean="0">
                          <a:solidFill>
                            <a:schemeClr val="bg2">
                              <a:lumMod val="40000"/>
                              <a:lumOff val="60000"/>
                            </a:schemeClr>
                          </a:solidFill>
                          <a:latin typeface="Myriad Pro Light" pitchFamily="34" charset="0"/>
                        </a:rPr>
                        <a:t>R </a:t>
                      </a:r>
                      <a:r>
                        <a:rPr lang="pt-PT" sz="1400" dirty="0" err="1" smtClean="0">
                          <a:solidFill>
                            <a:schemeClr val="bg2">
                              <a:lumMod val="40000"/>
                              <a:lumOff val="60000"/>
                            </a:schemeClr>
                          </a:solidFill>
                          <a:latin typeface="Myriad Pro Light" pitchFamily="34" charset="0"/>
                        </a:rPr>
                        <a:t>Pu</a:t>
                      </a:r>
                      <a:endParaRPr lang="pt-PT" sz="1400" dirty="0">
                        <a:solidFill>
                          <a:schemeClr val="bg2">
                            <a:lumMod val="40000"/>
                            <a:lumOff val="60000"/>
                          </a:schemeClr>
                        </a:solidFill>
                        <a:latin typeface="Myriad Pro Light" pitchFamily="34" charset="0"/>
                      </a:endParaRPr>
                    </a:p>
                  </a:txBody>
                  <a:tcPr/>
                </a:tc>
                <a:tc>
                  <a:txBody>
                    <a:bodyPr/>
                    <a:lstStyle/>
                    <a:p>
                      <a:pPr algn="l"/>
                      <a:r>
                        <a:rPr lang="pt-PT" sz="1400" dirty="0" err="1" smtClean="0">
                          <a:solidFill>
                            <a:schemeClr val="bg2">
                              <a:lumMod val="40000"/>
                              <a:lumOff val="60000"/>
                            </a:schemeClr>
                          </a:solidFill>
                          <a:latin typeface="Myriad Pro Light" pitchFamily="34" charset="0"/>
                        </a:rPr>
                        <a:t>Lisbon</a:t>
                      </a:r>
                      <a:r>
                        <a:rPr lang="pt-PT" sz="1400" dirty="0" smtClean="0">
                          <a:solidFill>
                            <a:schemeClr val="bg2">
                              <a:lumMod val="40000"/>
                              <a:lumOff val="60000"/>
                            </a:schemeClr>
                          </a:solidFill>
                          <a:latin typeface="Myriad Pro Light" pitchFamily="34" charset="0"/>
                        </a:rPr>
                        <a:t> </a:t>
                      </a:r>
                      <a:r>
                        <a:rPr lang="pt-PT" sz="1400" dirty="0" err="1" smtClean="0">
                          <a:solidFill>
                            <a:schemeClr val="bg2">
                              <a:lumMod val="40000"/>
                              <a:lumOff val="60000"/>
                            </a:schemeClr>
                          </a:solidFill>
                          <a:latin typeface="Myriad Pro Light" pitchFamily="34" charset="0"/>
                        </a:rPr>
                        <a:t>Metropolitan</a:t>
                      </a:r>
                      <a:r>
                        <a:rPr lang="pt-PT" sz="1400" dirty="0" smtClean="0">
                          <a:solidFill>
                            <a:schemeClr val="bg2">
                              <a:lumMod val="40000"/>
                              <a:lumOff val="60000"/>
                            </a:schemeClr>
                          </a:solidFill>
                          <a:latin typeface="Myriad Pro Light" pitchFamily="34" charset="0"/>
                        </a:rPr>
                        <a:t> </a:t>
                      </a:r>
                      <a:r>
                        <a:rPr lang="pt-PT" sz="1400" dirty="0" err="1" smtClean="0">
                          <a:solidFill>
                            <a:schemeClr val="bg2">
                              <a:lumMod val="40000"/>
                              <a:lumOff val="60000"/>
                            </a:schemeClr>
                          </a:solidFill>
                          <a:latin typeface="Myriad Pro Light" pitchFamily="34" charset="0"/>
                        </a:rPr>
                        <a:t>Area</a:t>
                      </a:r>
                      <a:r>
                        <a:rPr lang="pt-PT" sz="1400" dirty="0" smtClean="0">
                          <a:solidFill>
                            <a:schemeClr val="bg2">
                              <a:lumMod val="40000"/>
                              <a:lumOff val="60000"/>
                            </a:schemeClr>
                          </a:solidFill>
                          <a:latin typeface="Myriad Pro Light" pitchFamily="34" charset="0"/>
                        </a:rPr>
                        <a:t> </a:t>
                      </a:r>
                      <a:r>
                        <a:rPr lang="pt-PT" sz="1400" dirty="0" err="1" smtClean="0">
                          <a:solidFill>
                            <a:schemeClr val="bg2">
                              <a:lumMod val="40000"/>
                              <a:lumOff val="60000"/>
                            </a:schemeClr>
                          </a:solidFill>
                          <a:latin typeface="Myriad Pro Light" pitchFamily="34" charset="0"/>
                        </a:rPr>
                        <a:t>Authority</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dirty="0" smtClean="0">
                          <a:solidFill>
                            <a:schemeClr val="bg2">
                              <a:lumMod val="40000"/>
                              <a:lumOff val="60000"/>
                            </a:schemeClr>
                          </a:solidFill>
                          <a:latin typeface="Myriad Pro Light" pitchFamily="34" charset="0"/>
                        </a:rPr>
                        <a:t>13</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kern="1200" baseline="0" dirty="0" smtClean="0">
                          <a:solidFill>
                            <a:schemeClr val="bg2">
                              <a:lumMod val="40000"/>
                              <a:lumOff val="60000"/>
                            </a:schemeClr>
                          </a:solidFill>
                          <a:latin typeface="Myriad Pro Light" pitchFamily="34" charset="0"/>
                        </a:rPr>
                        <a:t>86.67</a:t>
                      </a:r>
                      <a:endParaRPr lang="pt-PT" sz="1400" kern="1200" baseline="0" dirty="0" smtClean="0">
                        <a:solidFill>
                          <a:schemeClr val="bg2">
                            <a:lumMod val="40000"/>
                            <a:lumOff val="60000"/>
                          </a:schemeClr>
                        </a:solidFill>
                        <a:latin typeface="Myriad Pro Light" pitchFamily="34" charset="0"/>
                        <a:ea typeface="+mn-ea"/>
                        <a:cs typeface="+mn-cs"/>
                      </a:endParaRPr>
                    </a:p>
                  </a:txBody>
                  <a:tcPr/>
                </a:tc>
              </a:tr>
              <a:tr h="253280">
                <a:tc>
                  <a:txBody>
                    <a:bodyPr/>
                    <a:lstStyle/>
                    <a:p>
                      <a:pPr algn="l"/>
                      <a:r>
                        <a:rPr lang="pt-PT" sz="1400" dirty="0" smtClean="0">
                          <a:solidFill>
                            <a:schemeClr val="bg2">
                              <a:lumMod val="40000"/>
                              <a:lumOff val="60000"/>
                            </a:schemeClr>
                          </a:solidFill>
                          <a:latin typeface="Myriad Pro Light" pitchFamily="34" charset="0"/>
                        </a:rPr>
                        <a:t>L </a:t>
                      </a:r>
                      <a:r>
                        <a:rPr lang="pt-PT" sz="1400" dirty="0" err="1" smtClean="0">
                          <a:solidFill>
                            <a:schemeClr val="bg2">
                              <a:lumMod val="40000"/>
                              <a:lumOff val="60000"/>
                            </a:schemeClr>
                          </a:solidFill>
                          <a:latin typeface="Myriad Pro Light" pitchFamily="34" charset="0"/>
                        </a:rPr>
                        <a:t>Pu</a:t>
                      </a:r>
                      <a:endParaRPr lang="pt-PT" sz="1400" dirty="0">
                        <a:solidFill>
                          <a:schemeClr val="bg2">
                            <a:lumMod val="40000"/>
                            <a:lumOff val="60000"/>
                          </a:schemeClr>
                        </a:solidFill>
                        <a:latin typeface="Myriad Pro Light" pitchFamily="34" charset="0"/>
                      </a:endParaRPr>
                    </a:p>
                  </a:txBody>
                  <a:tcPr/>
                </a:tc>
                <a:tc>
                  <a:txBody>
                    <a:bodyPr/>
                    <a:lstStyle/>
                    <a:p>
                      <a:pPr algn="l"/>
                      <a:r>
                        <a:rPr lang="pt-PT" sz="1400" dirty="0" smtClean="0">
                          <a:solidFill>
                            <a:schemeClr val="bg2">
                              <a:lumMod val="40000"/>
                              <a:lumOff val="60000"/>
                            </a:schemeClr>
                          </a:solidFill>
                          <a:latin typeface="Myriad Pro Light" pitchFamily="34" charset="0"/>
                        </a:rPr>
                        <a:t>Almada </a:t>
                      </a:r>
                      <a:r>
                        <a:rPr lang="pt-PT" sz="1400" dirty="0" err="1" smtClean="0">
                          <a:solidFill>
                            <a:schemeClr val="bg2">
                              <a:lumMod val="40000"/>
                              <a:lumOff val="60000"/>
                            </a:schemeClr>
                          </a:solidFill>
                          <a:latin typeface="Myriad Pro Light" pitchFamily="34" charset="0"/>
                        </a:rPr>
                        <a:t>Municipality</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dirty="0" smtClean="0">
                          <a:solidFill>
                            <a:schemeClr val="bg2">
                              <a:lumMod val="40000"/>
                              <a:lumOff val="60000"/>
                            </a:schemeClr>
                          </a:solidFill>
                          <a:latin typeface="Myriad Pro Light" pitchFamily="34" charset="0"/>
                        </a:rPr>
                        <a:t>13</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kern="1200" baseline="0" dirty="0" smtClean="0">
                          <a:solidFill>
                            <a:schemeClr val="bg2">
                              <a:lumMod val="40000"/>
                              <a:lumOff val="60000"/>
                            </a:schemeClr>
                          </a:solidFill>
                          <a:latin typeface="Myriad Pro Light" pitchFamily="34" charset="0"/>
                          <a:ea typeface="+mn-ea"/>
                          <a:cs typeface="+mn-cs"/>
                        </a:rPr>
                        <a:t>86.67</a:t>
                      </a:r>
                    </a:p>
                  </a:txBody>
                  <a:tcPr/>
                </a:tc>
              </a:tr>
              <a:tr h="253280">
                <a:tc>
                  <a:txBody>
                    <a:bodyPr/>
                    <a:lstStyle/>
                    <a:p>
                      <a:pPr algn="l"/>
                      <a:r>
                        <a:rPr lang="pt-PT" sz="1400" dirty="0" smtClean="0">
                          <a:solidFill>
                            <a:schemeClr val="bg2">
                              <a:lumMod val="40000"/>
                              <a:lumOff val="60000"/>
                            </a:schemeClr>
                          </a:solidFill>
                          <a:latin typeface="Myriad Pro Light" pitchFamily="34" charset="0"/>
                        </a:rPr>
                        <a:t>L </a:t>
                      </a:r>
                      <a:r>
                        <a:rPr lang="pt-PT" sz="1400" dirty="0" err="1" smtClean="0">
                          <a:solidFill>
                            <a:schemeClr val="bg2">
                              <a:lumMod val="40000"/>
                              <a:lumOff val="60000"/>
                            </a:schemeClr>
                          </a:solidFill>
                          <a:latin typeface="Myriad Pro Light" pitchFamily="34" charset="0"/>
                        </a:rPr>
                        <a:t>Pr</a:t>
                      </a:r>
                      <a:endParaRPr lang="pt-PT" sz="1400" dirty="0">
                        <a:solidFill>
                          <a:schemeClr val="bg2">
                            <a:lumMod val="40000"/>
                            <a:lumOff val="60000"/>
                          </a:schemeClr>
                        </a:solidFill>
                        <a:latin typeface="Myriad Pro Light" pitchFamily="34" charset="0"/>
                      </a:endParaRPr>
                    </a:p>
                  </a:txBody>
                  <a:tcPr/>
                </a:tc>
                <a:tc>
                  <a:txBody>
                    <a:bodyPr/>
                    <a:lstStyle/>
                    <a:p>
                      <a:pPr algn="l"/>
                      <a:r>
                        <a:rPr lang="pt-PT" sz="1400" dirty="0" smtClean="0">
                          <a:solidFill>
                            <a:schemeClr val="bg2">
                              <a:lumMod val="40000"/>
                              <a:lumOff val="60000"/>
                            </a:schemeClr>
                          </a:solidFill>
                          <a:latin typeface="Myriad Pro Light" pitchFamily="34" charset="0"/>
                        </a:rPr>
                        <a:t>TRIU</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dirty="0" smtClean="0">
                          <a:solidFill>
                            <a:schemeClr val="bg2">
                              <a:lumMod val="40000"/>
                              <a:lumOff val="60000"/>
                            </a:schemeClr>
                          </a:solidFill>
                          <a:latin typeface="Myriad Pro Light" pitchFamily="34" charset="0"/>
                        </a:rPr>
                        <a:t>6</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kern="1200" baseline="0" dirty="0" smtClean="0">
                          <a:solidFill>
                            <a:schemeClr val="bg2">
                              <a:lumMod val="40000"/>
                              <a:lumOff val="60000"/>
                            </a:schemeClr>
                          </a:solidFill>
                          <a:latin typeface="Myriad Pro Light" pitchFamily="34" charset="0"/>
                          <a:ea typeface="+mn-ea"/>
                          <a:cs typeface="+mn-cs"/>
                        </a:rPr>
                        <a:t>86.67</a:t>
                      </a:r>
                    </a:p>
                  </a:txBody>
                  <a:tcPr/>
                </a:tc>
              </a:tr>
              <a:tr h="253280">
                <a:tc>
                  <a:txBody>
                    <a:bodyPr/>
                    <a:lstStyle/>
                    <a:p>
                      <a:pPr algn="l"/>
                      <a:r>
                        <a:rPr lang="pt-PT" sz="1400" dirty="0" smtClean="0">
                          <a:solidFill>
                            <a:schemeClr val="bg2">
                              <a:lumMod val="40000"/>
                              <a:lumOff val="60000"/>
                            </a:schemeClr>
                          </a:solidFill>
                          <a:latin typeface="Myriad Pro Light" pitchFamily="34" charset="0"/>
                        </a:rPr>
                        <a:t>N </a:t>
                      </a:r>
                      <a:r>
                        <a:rPr lang="pt-PT" sz="1400" dirty="0" err="1" smtClean="0">
                          <a:solidFill>
                            <a:schemeClr val="bg2">
                              <a:lumMod val="40000"/>
                              <a:lumOff val="60000"/>
                            </a:schemeClr>
                          </a:solidFill>
                          <a:latin typeface="Myriad Pro Light" pitchFamily="34" charset="0"/>
                        </a:rPr>
                        <a:t>Pu</a:t>
                      </a:r>
                      <a:endParaRPr lang="pt-PT" sz="1400" dirty="0">
                        <a:solidFill>
                          <a:schemeClr val="bg2">
                            <a:lumMod val="40000"/>
                            <a:lumOff val="60000"/>
                          </a:schemeClr>
                        </a:solidFill>
                        <a:latin typeface="Myriad Pro Light" pitchFamily="34" charset="0"/>
                      </a:endParaRPr>
                    </a:p>
                  </a:txBody>
                  <a:tcPr/>
                </a:tc>
                <a:tc>
                  <a:txBody>
                    <a:bodyPr/>
                    <a:lstStyle/>
                    <a:p>
                      <a:pPr algn="l"/>
                      <a:r>
                        <a:rPr lang="pt-PT" sz="1400" dirty="0" err="1" smtClean="0">
                          <a:solidFill>
                            <a:schemeClr val="bg2">
                              <a:lumMod val="40000"/>
                              <a:lumOff val="60000"/>
                            </a:schemeClr>
                          </a:solidFill>
                          <a:latin typeface="Myriad Pro Light" pitchFamily="34" charset="0"/>
                        </a:rPr>
                        <a:t>Water</a:t>
                      </a:r>
                      <a:r>
                        <a:rPr lang="pt-PT" sz="1400" dirty="0" smtClean="0">
                          <a:solidFill>
                            <a:schemeClr val="bg2">
                              <a:lumMod val="40000"/>
                              <a:lumOff val="60000"/>
                            </a:schemeClr>
                          </a:solidFill>
                          <a:latin typeface="Myriad Pro Light" pitchFamily="34" charset="0"/>
                        </a:rPr>
                        <a:t> </a:t>
                      </a:r>
                      <a:r>
                        <a:rPr lang="pt-PT" sz="1400" dirty="0" err="1" smtClean="0">
                          <a:solidFill>
                            <a:schemeClr val="bg2">
                              <a:lumMod val="40000"/>
                              <a:lumOff val="60000"/>
                            </a:schemeClr>
                          </a:solidFill>
                          <a:latin typeface="Myriad Pro Light" pitchFamily="34" charset="0"/>
                        </a:rPr>
                        <a:t>and</a:t>
                      </a:r>
                      <a:r>
                        <a:rPr lang="pt-PT" sz="1400" dirty="0" smtClean="0">
                          <a:solidFill>
                            <a:schemeClr val="bg2">
                              <a:lumMod val="40000"/>
                              <a:lumOff val="60000"/>
                            </a:schemeClr>
                          </a:solidFill>
                          <a:latin typeface="Myriad Pro Light" pitchFamily="34" charset="0"/>
                        </a:rPr>
                        <a:t> </a:t>
                      </a:r>
                      <a:r>
                        <a:rPr lang="pt-PT" sz="1400" dirty="0" err="1" smtClean="0">
                          <a:solidFill>
                            <a:schemeClr val="bg2">
                              <a:lumMod val="40000"/>
                              <a:lumOff val="60000"/>
                            </a:schemeClr>
                          </a:solidFill>
                          <a:latin typeface="Myriad Pro Light" pitchFamily="34" charset="0"/>
                        </a:rPr>
                        <a:t>Waste</a:t>
                      </a:r>
                      <a:r>
                        <a:rPr lang="pt-PT" sz="1400" dirty="0" smtClean="0">
                          <a:solidFill>
                            <a:schemeClr val="bg2">
                              <a:lumMod val="40000"/>
                              <a:lumOff val="60000"/>
                            </a:schemeClr>
                          </a:solidFill>
                          <a:latin typeface="Myriad Pro Light" pitchFamily="34" charset="0"/>
                        </a:rPr>
                        <a:t> </a:t>
                      </a:r>
                      <a:r>
                        <a:rPr lang="pt-PT" sz="1400" dirty="0" err="1" smtClean="0">
                          <a:solidFill>
                            <a:schemeClr val="bg2">
                              <a:lumMod val="40000"/>
                              <a:lumOff val="60000"/>
                            </a:schemeClr>
                          </a:solidFill>
                          <a:latin typeface="Myriad Pro Light" pitchFamily="34" charset="0"/>
                        </a:rPr>
                        <a:t>Regulation</a:t>
                      </a:r>
                      <a:r>
                        <a:rPr lang="pt-PT" sz="1400" dirty="0" smtClean="0">
                          <a:solidFill>
                            <a:schemeClr val="bg2">
                              <a:lumMod val="40000"/>
                              <a:lumOff val="60000"/>
                            </a:schemeClr>
                          </a:solidFill>
                          <a:latin typeface="Myriad Pro Light" pitchFamily="34" charset="0"/>
                        </a:rPr>
                        <a:t> </a:t>
                      </a:r>
                      <a:r>
                        <a:rPr lang="pt-PT" sz="1400" dirty="0" err="1" smtClean="0">
                          <a:solidFill>
                            <a:schemeClr val="bg2">
                              <a:lumMod val="40000"/>
                              <a:lumOff val="60000"/>
                            </a:schemeClr>
                          </a:solidFill>
                          <a:latin typeface="Myriad Pro Light" pitchFamily="34" charset="0"/>
                        </a:rPr>
                        <a:t>Institute</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dirty="0" smtClean="0">
                          <a:solidFill>
                            <a:schemeClr val="bg2">
                              <a:lumMod val="40000"/>
                              <a:lumOff val="60000"/>
                            </a:schemeClr>
                          </a:solidFill>
                          <a:latin typeface="Myriad Pro Light" pitchFamily="34" charset="0"/>
                        </a:rPr>
                        <a:t>11</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kern="1200" baseline="0" dirty="0" smtClean="0">
                          <a:solidFill>
                            <a:schemeClr val="bg2">
                              <a:lumMod val="40000"/>
                              <a:lumOff val="60000"/>
                            </a:schemeClr>
                          </a:solidFill>
                          <a:latin typeface="Myriad Pro Light" pitchFamily="34" charset="0"/>
                        </a:rPr>
                        <a:t>73.33</a:t>
                      </a:r>
                      <a:endParaRPr lang="pt-PT" sz="1400" kern="1200" baseline="0" dirty="0" smtClean="0">
                        <a:solidFill>
                          <a:schemeClr val="bg2">
                            <a:lumMod val="40000"/>
                            <a:lumOff val="60000"/>
                          </a:schemeClr>
                        </a:solidFill>
                        <a:latin typeface="Myriad Pro Light" pitchFamily="34" charset="0"/>
                        <a:ea typeface="+mn-ea"/>
                        <a:cs typeface="+mn-cs"/>
                      </a:endParaRPr>
                    </a:p>
                  </a:txBody>
                  <a:tcPr/>
                </a:tc>
              </a:tr>
              <a:tr h="253280">
                <a:tc>
                  <a:txBody>
                    <a:bodyPr/>
                    <a:lstStyle/>
                    <a:p>
                      <a:pPr algn="l"/>
                      <a:r>
                        <a:rPr lang="pt-PT" sz="1400" dirty="0" smtClean="0">
                          <a:solidFill>
                            <a:schemeClr val="bg2">
                              <a:lumMod val="40000"/>
                              <a:lumOff val="60000"/>
                            </a:schemeClr>
                          </a:solidFill>
                          <a:latin typeface="Myriad Pro Light" pitchFamily="34" charset="0"/>
                        </a:rPr>
                        <a:t>N N</a:t>
                      </a:r>
                      <a:endParaRPr lang="pt-PT" sz="1400" dirty="0">
                        <a:solidFill>
                          <a:schemeClr val="bg2">
                            <a:lumMod val="40000"/>
                            <a:lumOff val="60000"/>
                          </a:schemeClr>
                        </a:solidFill>
                        <a:latin typeface="Myriad Pro Light" pitchFamily="34" charset="0"/>
                      </a:endParaRPr>
                    </a:p>
                  </a:txBody>
                  <a:tcPr/>
                </a:tc>
                <a:tc>
                  <a:txBody>
                    <a:bodyPr/>
                    <a:lstStyle/>
                    <a:p>
                      <a:pPr algn="l"/>
                      <a:r>
                        <a:rPr lang="pt-PT" sz="1400" dirty="0" err="1" smtClean="0">
                          <a:solidFill>
                            <a:schemeClr val="bg2">
                              <a:lumMod val="40000"/>
                              <a:lumOff val="60000"/>
                            </a:schemeClr>
                          </a:solidFill>
                          <a:latin typeface="Myriad Pro Light" pitchFamily="34" charset="0"/>
                        </a:rPr>
                        <a:t>Environmental</a:t>
                      </a:r>
                      <a:r>
                        <a:rPr lang="pt-PT" sz="1400" dirty="0" smtClean="0">
                          <a:solidFill>
                            <a:schemeClr val="bg2">
                              <a:lumMod val="40000"/>
                              <a:lumOff val="60000"/>
                            </a:schemeClr>
                          </a:solidFill>
                          <a:latin typeface="Myriad Pro Light" pitchFamily="34" charset="0"/>
                        </a:rPr>
                        <a:t> </a:t>
                      </a:r>
                      <a:r>
                        <a:rPr lang="pt-PT" sz="1400" dirty="0" err="1" smtClean="0">
                          <a:solidFill>
                            <a:schemeClr val="bg2">
                              <a:lumMod val="40000"/>
                              <a:lumOff val="60000"/>
                            </a:schemeClr>
                          </a:solidFill>
                          <a:latin typeface="Myriad Pro Light" pitchFamily="34" charset="0"/>
                        </a:rPr>
                        <a:t>Engineering</a:t>
                      </a:r>
                      <a:r>
                        <a:rPr lang="pt-PT" sz="1400" dirty="0" smtClean="0">
                          <a:solidFill>
                            <a:schemeClr val="bg2">
                              <a:lumMod val="40000"/>
                              <a:lumOff val="60000"/>
                            </a:schemeClr>
                          </a:solidFill>
                          <a:latin typeface="Myriad Pro Light" pitchFamily="34" charset="0"/>
                        </a:rPr>
                        <a:t> </a:t>
                      </a:r>
                      <a:r>
                        <a:rPr lang="pt-PT" sz="1400" dirty="0" err="1" smtClean="0">
                          <a:solidFill>
                            <a:schemeClr val="bg2">
                              <a:lumMod val="40000"/>
                              <a:lumOff val="60000"/>
                            </a:schemeClr>
                          </a:solidFill>
                          <a:latin typeface="Myriad Pro Light" pitchFamily="34" charset="0"/>
                        </a:rPr>
                        <a:t>College</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dirty="0" smtClean="0">
                          <a:solidFill>
                            <a:schemeClr val="bg2">
                              <a:lumMod val="40000"/>
                              <a:lumOff val="60000"/>
                            </a:schemeClr>
                          </a:solidFill>
                          <a:latin typeface="Myriad Pro Light" pitchFamily="34" charset="0"/>
                        </a:rPr>
                        <a:t>9</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kern="1200" baseline="0" dirty="0" smtClean="0">
                          <a:solidFill>
                            <a:schemeClr val="bg2">
                              <a:lumMod val="40000"/>
                              <a:lumOff val="60000"/>
                            </a:schemeClr>
                          </a:solidFill>
                          <a:latin typeface="Myriad Pro Light" pitchFamily="34" charset="0"/>
                        </a:rPr>
                        <a:t>60.00</a:t>
                      </a:r>
                      <a:endParaRPr lang="pt-PT" sz="1400" kern="1200" baseline="0" dirty="0" smtClean="0">
                        <a:solidFill>
                          <a:schemeClr val="bg2">
                            <a:lumMod val="40000"/>
                            <a:lumOff val="60000"/>
                          </a:schemeClr>
                        </a:solidFill>
                        <a:latin typeface="Myriad Pro Light" pitchFamily="34" charset="0"/>
                        <a:ea typeface="+mn-ea"/>
                        <a:cs typeface="+mn-cs"/>
                      </a:endParaRPr>
                    </a:p>
                  </a:txBody>
                  <a:tcPr/>
                </a:tc>
              </a:tr>
              <a:tr h="253280">
                <a:tc>
                  <a:txBody>
                    <a:bodyPr/>
                    <a:lstStyle/>
                    <a:p>
                      <a:pPr algn="l"/>
                      <a:r>
                        <a:rPr lang="pt-PT" sz="1400" dirty="0" smtClean="0">
                          <a:solidFill>
                            <a:schemeClr val="bg2">
                              <a:lumMod val="40000"/>
                              <a:lumOff val="60000"/>
                            </a:schemeClr>
                          </a:solidFill>
                          <a:latin typeface="Myriad Pro Light" pitchFamily="34" charset="0"/>
                        </a:rPr>
                        <a:t>L </a:t>
                      </a:r>
                      <a:r>
                        <a:rPr lang="pt-PT" sz="1400" dirty="0" err="1" smtClean="0">
                          <a:solidFill>
                            <a:schemeClr val="bg2">
                              <a:lumMod val="40000"/>
                              <a:lumOff val="60000"/>
                            </a:schemeClr>
                          </a:solidFill>
                          <a:latin typeface="Myriad Pro Light" pitchFamily="34" charset="0"/>
                        </a:rPr>
                        <a:t>Pu</a:t>
                      </a:r>
                      <a:endParaRPr lang="pt-PT" sz="1400" dirty="0">
                        <a:solidFill>
                          <a:schemeClr val="bg2">
                            <a:lumMod val="40000"/>
                            <a:lumOff val="60000"/>
                          </a:schemeClr>
                        </a:solidFill>
                        <a:latin typeface="Myriad Pro Light" pitchFamily="34" charset="0"/>
                      </a:endParaRPr>
                    </a:p>
                  </a:txBody>
                  <a:tcPr/>
                </a:tc>
                <a:tc>
                  <a:txBody>
                    <a:bodyPr/>
                    <a:lstStyle/>
                    <a:p>
                      <a:pPr algn="l"/>
                      <a:r>
                        <a:rPr lang="pt-PT" sz="1400" dirty="0" smtClean="0">
                          <a:solidFill>
                            <a:schemeClr val="bg2">
                              <a:lumMod val="40000"/>
                              <a:lumOff val="60000"/>
                            </a:schemeClr>
                          </a:solidFill>
                          <a:latin typeface="Myriad Pro Light" pitchFamily="34" charset="0"/>
                        </a:rPr>
                        <a:t>Oeiras </a:t>
                      </a:r>
                      <a:r>
                        <a:rPr lang="pt-PT" sz="1400" dirty="0" err="1" smtClean="0">
                          <a:solidFill>
                            <a:schemeClr val="bg2">
                              <a:lumMod val="40000"/>
                              <a:lumOff val="60000"/>
                            </a:schemeClr>
                          </a:solidFill>
                          <a:latin typeface="Myriad Pro Light" pitchFamily="34" charset="0"/>
                        </a:rPr>
                        <a:t>Municipality</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dirty="0" smtClean="0">
                          <a:solidFill>
                            <a:schemeClr val="bg2">
                              <a:lumMod val="40000"/>
                              <a:lumOff val="60000"/>
                            </a:schemeClr>
                          </a:solidFill>
                          <a:latin typeface="Myriad Pro Light" pitchFamily="34" charset="0"/>
                        </a:rPr>
                        <a:t>16</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kern="1200" baseline="0" dirty="0" smtClean="0">
                          <a:solidFill>
                            <a:schemeClr val="bg2">
                              <a:lumMod val="40000"/>
                              <a:lumOff val="60000"/>
                            </a:schemeClr>
                          </a:solidFill>
                          <a:latin typeface="Myriad Pro Light" pitchFamily="34" charset="0"/>
                          <a:ea typeface="+mn-ea"/>
                          <a:cs typeface="+mn-cs"/>
                        </a:rPr>
                        <a:t>40.00</a:t>
                      </a:r>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ixaDeTexto 5"/>
          <p:cNvSpPr txBox="1"/>
          <p:nvPr/>
        </p:nvSpPr>
        <p:spPr>
          <a:xfrm>
            <a:off x="357158" y="785794"/>
            <a:ext cx="8409946" cy="1569660"/>
          </a:xfrm>
          <a:prstGeom prst="rect">
            <a:avLst/>
          </a:prstGeom>
          <a:noFill/>
        </p:spPr>
        <p:txBody>
          <a:bodyPr wrap="square" rtlCol="0">
            <a:spAutoFit/>
          </a:bodyPr>
          <a:lstStyle/>
          <a:p>
            <a:pPr algn="ctr"/>
            <a:endParaRPr lang="en-US" sz="2400" dirty="0" smtClean="0">
              <a:latin typeface="Myriad Pro Light" pitchFamily="34" charset="0"/>
            </a:endParaRPr>
          </a:p>
          <a:p>
            <a:pPr algn="ctr"/>
            <a:endParaRPr lang="en-US" sz="2400" dirty="0" smtClean="0">
              <a:latin typeface="Myriad Pro Light" pitchFamily="34" charset="0"/>
            </a:endParaRPr>
          </a:p>
          <a:p>
            <a:pPr algn="ctr"/>
            <a:endParaRPr lang="it-IT" sz="2400" dirty="0" smtClean="0">
              <a:latin typeface="Myriad Pro Light" pitchFamily="34" charset="0"/>
            </a:endParaRPr>
          </a:p>
          <a:p>
            <a:pPr algn="ctr"/>
            <a:r>
              <a:rPr lang="en-US" sz="2400" dirty="0" smtClean="0">
                <a:solidFill>
                  <a:schemeClr val="bg2">
                    <a:lumMod val="40000"/>
                    <a:lumOff val="60000"/>
                  </a:schemeClr>
                </a:solidFill>
                <a:latin typeface="Myriad Pro Light" pitchFamily="34" charset="0"/>
              </a:rPr>
              <a:t>Portugal</a:t>
            </a:r>
            <a:r>
              <a:rPr lang="en-US" sz="2400" dirty="0" smtClean="0">
                <a:latin typeface="Myriad Pro Light" pitchFamily="34" charset="0"/>
              </a:rPr>
              <a:t> </a:t>
            </a:r>
            <a:r>
              <a:rPr lang="en-US" sz="2400" dirty="0" smtClean="0">
                <a:solidFill>
                  <a:schemeClr val="bg2"/>
                </a:solidFill>
                <a:latin typeface="Myriad Pro Light" pitchFamily="34" charset="0"/>
              </a:rPr>
              <a:t>Environmental Policy</a:t>
            </a:r>
          </a:p>
        </p:txBody>
      </p:sp>
      <p:sp>
        <p:nvSpPr>
          <p:cNvPr id="30721" name="Rectangle 1"/>
          <p:cNvSpPr>
            <a:spLocks noChangeArrowheads="1"/>
          </p:cNvSpPr>
          <p:nvPr/>
        </p:nvSpPr>
        <p:spPr bwMode="auto">
          <a:xfrm>
            <a:off x="785786" y="2476967"/>
            <a:ext cx="7929618" cy="36471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D2       --------------------------------------------------------------------- </a:t>
            </a:r>
            <a:r>
              <a:rPr kumimoji="0" lang="it-IT" sz="1100" b="1" i="0" u="sng" strike="noStrike" cap="none" normalizeH="0" baseline="0" dirty="0" smtClean="0">
                <a:ln>
                  <a:noFill/>
                </a:ln>
                <a:effectLst/>
                <a:latin typeface="Courier New" pitchFamily="49" charset="0"/>
                <a:ea typeface="Times New Roman" pitchFamily="18" charset="0"/>
                <a:cs typeface="Courier New" pitchFamily="49" charset="0"/>
              </a:rPr>
              <a:t>NATIONAL</a:t>
            </a:r>
            <a:endParaRPr kumimoji="0" lang="pt-PT" sz="1100" b="1" i="0" u="sng" strike="noStrike" cap="none" normalizeH="0" baseline="0" dirty="0" smtClean="0">
              <a:ln>
                <a:noFill/>
              </a:ln>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                         |                                         | </a:t>
            </a:r>
            <a:r>
              <a:rPr kumimoji="0" lang="it-IT" sz="1100" b="0" i="0" u="none" strike="noStrike" cap="none" normalizeH="0" baseline="0" dirty="0" smtClean="0">
                <a:ln>
                  <a:noFill/>
                </a:ln>
                <a:effectLst/>
                <a:latin typeface="Courier New" pitchFamily="49" charset="0"/>
                <a:ea typeface="Times New Roman" pitchFamily="18" charset="0"/>
                <a:cs typeface="Courier New" pitchFamily="49" charset="0"/>
              </a:rPr>
              <a:t>REGIONAL</a:t>
            </a:r>
            <a:endParaRPr kumimoji="0" lang="pt-PT" sz="1100" b="0" i="0" u="none" strike="noStrike" cap="none" normalizeH="0" baseline="0" dirty="0" smtClean="0">
              <a:ln>
                <a:noFill/>
              </a:ln>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1.61 |                         |                                         | </a:t>
            </a:r>
            <a:r>
              <a:rPr kumimoji="0" lang="it-IT" sz="1100" b="0" i="0" u="none" strike="noStrike" cap="none" normalizeH="0" baseline="0" dirty="0" smtClean="0">
                <a:ln>
                  <a:noFill/>
                </a:ln>
                <a:effectLst/>
                <a:latin typeface="Courier New" pitchFamily="49" charset="0"/>
                <a:ea typeface="Times New Roman" pitchFamily="18" charset="0"/>
                <a:cs typeface="Courier New" pitchFamily="49" charset="0"/>
              </a:rPr>
              <a:t>local</a:t>
            </a:r>
            <a:endParaRPr kumimoji="0" lang="pt-PT" sz="1100" b="0" i="0" u="none" strike="noStrike" cap="none" normalizeH="0" baseline="0" dirty="0" smtClean="0">
              <a:ln>
                <a:noFill/>
              </a:ln>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                         |                                         |</a:t>
            </a:r>
            <a:endParaRPr kumimoji="0" lang="pt-PT"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              </a:t>
            </a:r>
            <a:r>
              <a:rPr kumimoji="0" lang="it-IT" sz="1100" b="1" i="0" u="sng" strike="noStrike" cap="none" normalizeH="0" baseline="0" dirty="0" smtClean="0">
                <a:ln>
                  <a:noFill/>
                </a:ln>
                <a:solidFill>
                  <a:schemeClr val="accent1"/>
                </a:solidFill>
                <a:effectLst/>
                <a:latin typeface="Courier New" pitchFamily="49" charset="0"/>
                <a:ea typeface="Times New Roman" pitchFamily="18" charset="0"/>
                <a:cs typeface="Courier New" pitchFamily="49" charset="0"/>
              </a:rPr>
              <a:t>EEC</a:t>
            </a: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   </a:t>
            </a:r>
            <a:r>
              <a:rPr kumimoji="0" lang="it-IT" sz="1100" b="1" i="0" u="sng" strike="noStrike" cap="none" normalizeH="0" baseline="0" dirty="0" smtClean="0">
                <a:ln>
                  <a:noFill/>
                </a:ln>
                <a:solidFill>
                  <a:schemeClr val="accent1"/>
                </a:solidFill>
                <a:effectLst/>
                <a:latin typeface="Courier New" pitchFamily="49" charset="0"/>
                <a:ea typeface="Times New Roman" pitchFamily="18" charset="0"/>
                <a:cs typeface="Courier New" pitchFamily="49" charset="0"/>
              </a:rPr>
              <a:t>EEA</a:t>
            </a: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a:t>
            </a:r>
            <a:r>
              <a:rPr kumimoji="0" lang="it-IT" sz="1100" b="1" i="0" u="sng" strike="noStrike" cap="none" normalizeH="0" baseline="0" dirty="0" smtClean="0">
                <a:ln>
                  <a:noFill/>
                </a:ln>
                <a:solidFill>
                  <a:schemeClr val="accent2"/>
                </a:solidFill>
                <a:effectLst/>
                <a:latin typeface="Courier New" pitchFamily="49" charset="0"/>
                <a:ea typeface="Times New Roman" pitchFamily="18" charset="0"/>
                <a:cs typeface="Courier New" pitchFamily="49" charset="0"/>
              </a:rPr>
              <a:t>NESBA</a:t>
            </a: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 </a:t>
            </a:r>
            <a:r>
              <a:rPr kumimoji="0" lang="it-IT" sz="1100" b="0" i="0" u="none" strike="noStrike" cap="none" normalizeH="0" baseline="0" dirty="0" smtClean="0">
                <a:ln>
                  <a:noFill/>
                </a:ln>
                <a:solidFill>
                  <a:schemeClr val="accent3"/>
                </a:solidFill>
                <a:effectLst/>
                <a:latin typeface="Courier New" pitchFamily="49" charset="0"/>
                <a:ea typeface="Times New Roman" pitchFamily="18" charset="0"/>
                <a:cs typeface="Courier New" pitchFamily="49" charset="0"/>
              </a:rPr>
              <a:t>PUBLIC</a:t>
            </a:r>
            <a:endParaRPr kumimoji="0" lang="pt-PT" sz="1100" b="0" i="0" u="none" strike="noStrike" cap="none" normalizeH="0" baseline="0" dirty="0" smtClean="0">
              <a:ln>
                <a:noFill/>
              </a:ln>
              <a:solidFill>
                <a:schemeClr val="accent3"/>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                         |                                         | </a:t>
            </a:r>
            <a:r>
              <a:rPr kumimoji="0" lang="it-IT" sz="1100" b="0" i="0" u="none" strike="noStrike" cap="none" normalizeH="0" baseline="0" dirty="0" smtClean="0">
                <a:ln>
                  <a:noFill/>
                </a:ln>
                <a:solidFill>
                  <a:schemeClr val="accent2"/>
                </a:solidFill>
                <a:effectLst/>
                <a:latin typeface="Courier New" pitchFamily="49" charset="0"/>
                <a:ea typeface="Times New Roman" pitchFamily="18" charset="0"/>
                <a:cs typeface="Courier New" pitchFamily="49" charset="0"/>
              </a:rPr>
              <a:t>PRIVATE</a:t>
            </a:r>
            <a:endParaRPr kumimoji="0" lang="pt-PT" sz="1100" b="0" i="0" u="none" strike="noStrike" cap="none" normalizeH="0" baseline="0" dirty="0" smtClean="0">
              <a:ln>
                <a:noFill/>
              </a:ln>
              <a:solidFill>
                <a:schemeClr val="accent2"/>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0.86 |                        </a:t>
            </a:r>
            <a:r>
              <a:rPr kumimoji="0" lang="it-IT" sz="1100" b="1" i="0" u="sng" strike="noStrike" cap="none" normalizeH="0" baseline="0" dirty="0" smtClean="0">
                <a:ln>
                  <a:noFill/>
                </a:ln>
                <a:solidFill>
                  <a:schemeClr val="accent1"/>
                </a:solidFill>
                <a:effectLst/>
                <a:latin typeface="Courier New" pitchFamily="49" charset="0"/>
                <a:ea typeface="Times New Roman" pitchFamily="18" charset="0"/>
                <a:cs typeface="Courier New" pitchFamily="49" charset="0"/>
              </a:rPr>
              <a:t>GEOTA</a:t>
            </a: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a:t>
            </a:r>
            <a:r>
              <a:rPr kumimoji="0" lang="it-IT" sz="1100" b="0" i="0" u="none" strike="noStrike" cap="none" normalizeH="0" baseline="0" dirty="0" smtClean="0">
                <a:ln>
                  <a:noFill/>
                </a:ln>
                <a:solidFill>
                  <a:schemeClr val="accent3"/>
                </a:solidFill>
                <a:effectLst/>
                <a:latin typeface="Courier New" pitchFamily="49" charset="0"/>
                <a:ea typeface="Times New Roman" pitchFamily="18" charset="0"/>
                <a:cs typeface="Courier New" pitchFamily="49" charset="0"/>
              </a:rPr>
              <a:t>AMTRES</a:t>
            </a: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a:t>
            </a:r>
            <a:r>
              <a:rPr kumimoji="0" lang="it-IT" sz="1100" b="1" i="0" u="sng" strike="noStrike" cap="none" normalizeH="0" baseline="0" dirty="0" smtClean="0">
                <a:ln>
                  <a:noFill/>
                </a:ln>
                <a:solidFill>
                  <a:schemeClr val="accent3"/>
                </a:solidFill>
                <a:effectLst/>
                <a:latin typeface="Courier New" pitchFamily="49" charset="0"/>
                <a:ea typeface="Times New Roman" pitchFamily="18" charset="0"/>
                <a:cs typeface="Courier New" pitchFamily="49" charset="0"/>
              </a:rPr>
              <a:t>WWRI</a:t>
            </a: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 </a:t>
            </a:r>
            <a:r>
              <a:rPr kumimoji="0" lang="it-IT" sz="1100" b="0" i="0" u="none" strike="noStrike" cap="none" normalizeH="0" baseline="0" dirty="0" smtClean="0">
                <a:ln>
                  <a:noFill/>
                </a:ln>
                <a:solidFill>
                  <a:schemeClr val="accent1"/>
                </a:solidFill>
                <a:effectLst/>
                <a:latin typeface="Courier New" pitchFamily="49" charset="0"/>
                <a:ea typeface="Times New Roman" pitchFamily="18" charset="0"/>
                <a:cs typeface="Courier New" pitchFamily="49" charset="0"/>
              </a:rPr>
              <a:t>NGO</a:t>
            </a:r>
            <a:endParaRPr kumimoji="0" lang="pt-PT" sz="1100" b="0" i="0" u="none" strike="noStrike" cap="none" normalizeH="0" baseline="0" dirty="0" smtClean="0">
              <a:ln>
                <a:noFill/>
              </a:ln>
              <a:solidFill>
                <a:schemeClr val="accent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                         |                                         |</a:t>
            </a:r>
            <a:endParaRPr kumimoji="0" lang="pt-PT"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                         |   </a:t>
            </a:r>
            <a:r>
              <a:rPr kumimoji="0" lang="it-IT" sz="1100" b="1" i="0" u="sng" strike="noStrike" cap="none" normalizeH="0" baseline="0" dirty="0" smtClean="0">
                <a:ln>
                  <a:noFill/>
                </a:ln>
                <a:solidFill>
                  <a:schemeClr val="accent3"/>
                </a:solidFill>
                <a:effectLst/>
                <a:latin typeface="Courier New" pitchFamily="49" charset="0"/>
                <a:ea typeface="Times New Roman" pitchFamily="18" charset="0"/>
                <a:cs typeface="Courier New" pitchFamily="49" charset="0"/>
              </a:rPr>
              <a:t>ME</a:t>
            </a: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a:t>
            </a:r>
            <a:endParaRPr kumimoji="0" lang="pt-PT"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        </a:t>
            </a:r>
            <a:r>
              <a:rPr kumimoji="0" lang="it-IT" sz="1100" b="0" i="0" u="none" strike="noStrike" cap="none" normalizeH="0" baseline="0" dirty="0" smtClean="0">
                <a:ln>
                  <a:noFill/>
                </a:ln>
                <a:solidFill>
                  <a:schemeClr val="accent3"/>
                </a:solidFill>
                <a:effectLst/>
                <a:latin typeface="Courier New" pitchFamily="49" charset="0"/>
                <a:ea typeface="Times New Roman" pitchFamily="18" charset="0"/>
                <a:cs typeface="Courier New" pitchFamily="49" charset="0"/>
              </a:rPr>
              <a:t>lisbon</a:t>
            </a: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            </a:t>
            </a:r>
            <a:r>
              <a:rPr kumimoji="0" lang="it-IT" sz="1100" b="1" i="0" u="sng" strike="noStrike" cap="none" normalizeH="0" baseline="0" dirty="0" smtClean="0">
                <a:ln>
                  <a:noFill/>
                </a:ln>
                <a:solidFill>
                  <a:schemeClr val="accent3"/>
                </a:solidFill>
                <a:effectLst/>
                <a:latin typeface="Courier New" pitchFamily="49" charset="0"/>
                <a:ea typeface="Times New Roman" pitchFamily="18" charset="0"/>
                <a:cs typeface="Courier New" pitchFamily="49" charset="0"/>
              </a:rPr>
              <a:t>WI</a:t>
            </a: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a:t>
            </a:r>
            <a:endParaRPr kumimoji="0" lang="pt-PT"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0.12 |                         |                          </a:t>
            </a:r>
            <a:r>
              <a:rPr kumimoji="0" lang="it-IT" sz="1100" b="0" i="0" u="none" strike="noStrike" cap="none" normalizeH="0" baseline="0" dirty="0" smtClean="0">
                <a:ln>
                  <a:noFill/>
                </a:ln>
                <a:solidFill>
                  <a:schemeClr val="accent2"/>
                </a:solidFill>
                <a:effectLst/>
                <a:latin typeface="Courier New" pitchFamily="49" charset="0"/>
                <a:ea typeface="Times New Roman" pitchFamily="18" charset="0"/>
                <a:cs typeface="Courier New" pitchFamily="49" charset="0"/>
              </a:rPr>
              <a:t>AMARSUL</a:t>
            </a: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a:t>
            </a:r>
            <a:r>
              <a:rPr kumimoji="0" lang="it-IT" sz="1100" b="0" i="0" u="none" strike="noStrike" cap="none" normalizeH="0" baseline="0" dirty="0" smtClean="0">
                <a:ln>
                  <a:noFill/>
                </a:ln>
                <a:solidFill>
                  <a:schemeClr val="accent3"/>
                </a:solidFill>
                <a:effectLst/>
                <a:latin typeface="Courier New" pitchFamily="49" charset="0"/>
                <a:ea typeface="Times New Roman" pitchFamily="18" charset="0"/>
                <a:cs typeface="Courier New" pitchFamily="49" charset="0"/>
              </a:rPr>
              <a:t>almada</a:t>
            </a: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a:t>
            </a:r>
            <a:endParaRPr kumimoji="0" lang="pt-PT"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a:t>
            </a:r>
            <a:r>
              <a:rPr kumimoji="0" lang="it-IT" sz="1100" b="1" i="0" u="sng" strike="noStrike" cap="none" normalizeH="0" baseline="0" dirty="0" smtClean="0">
                <a:ln>
                  <a:noFill/>
                </a:ln>
                <a:solidFill>
                  <a:schemeClr val="accent1"/>
                </a:solidFill>
                <a:effectLst/>
                <a:latin typeface="Courier New" pitchFamily="49" charset="0"/>
                <a:ea typeface="Times New Roman" pitchFamily="18" charset="0"/>
                <a:cs typeface="Courier New" pitchFamily="49" charset="0"/>
              </a:rPr>
              <a:t>QUERCUS</a:t>
            </a: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a:t>
            </a:r>
            <a:endParaRPr kumimoji="0" lang="pt-PT"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             </a:t>
            </a:r>
            <a:r>
              <a:rPr kumimoji="0" lang="it-IT" sz="1100" b="0" i="0" u="none" strike="noStrike" cap="none" normalizeH="0" baseline="0" dirty="0" smtClean="0">
                <a:ln>
                  <a:noFill/>
                </a:ln>
                <a:solidFill>
                  <a:schemeClr val="accent3"/>
                </a:solidFill>
                <a:effectLst/>
                <a:latin typeface="Courier New" pitchFamily="49" charset="0"/>
                <a:ea typeface="Times New Roman" pitchFamily="18" charset="0"/>
                <a:cs typeface="Courier New" pitchFamily="49" charset="0"/>
              </a:rPr>
              <a:t>AML</a:t>
            </a: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                                         |</a:t>
            </a:r>
            <a:endParaRPr kumimoji="0" lang="pt-PT"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                    </a:t>
            </a:r>
            <a:r>
              <a:rPr kumimoji="0" lang="it-IT" sz="1100" b="0" i="0" u="none" strike="noStrike" cap="none" normalizeH="0" baseline="0" dirty="0" smtClean="0">
                <a:ln>
                  <a:noFill/>
                </a:ln>
                <a:solidFill>
                  <a:schemeClr val="accent3"/>
                </a:solidFill>
                <a:effectLst/>
                <a:latin typeface="Courier New" pitchFamily="49" charset="0"/>
                <a:ea typeface="Times New Roman" pitchFamily="18" charset="0"/>
                <a:cs typeface="Courier New" pitchFamily="49" charset="0"/>
              </a:rPr>
              <a:t>oeiras</a:t>
            </a: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a:t>
            </a:r>
            <a:r>
              <a:rPr kumimoji="0" lang="it-IT" sz="1100" b="0" i="0" u="none" strike="noStrike" cap="none" normalizeH="0" baseline="0" dirty="0" smtClean="0">
                <a:ln>
                  <a:noFill/>
                </a:ln>
                <a:solidFill>
                  <a:schemeClr val="accent2"/>
                </a:solidFill>
                <a:effectLst/>
                <a:latin typeface="Courier New" pitchFamily="49" charset="0"/>
                <a:ea typeface="Times New Roman" pitchFamily="18" charset="0"/>
                <a:cs typeface="Courier New" pitchFamily="49" charset="0"/>
              </a:rPr>
              <a:t>ipodec</a:t>
            </a: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a:t>
            </a:r>
            <a:endParaRPr kumimoji="0" lang="pt-PT"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-0.63 |                         |                                         |</a:t>
            </a:r>
            <a:endParaRPr kumimoji="0" lang="pt-PT"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                         |                      </a:t>
            </a:r>
            <a:r>
              <a:rPr kumimoji="0" lang="it-IT" sz="1100" b="0" i="0" u="none" strike="noStrike" cap="none" normalizeH="0" baseline="0" dirty="0" smtClean="0">
                <a:ln>
                  <a:noFill/>
                </a:ln>
                <a:solidFill>
                  <a:schemeClr val="accent2"/>
                </a:solidFill>
                <a:effectLst/>
                <a:latin typeface="Courier New" pitchFamily="49" charset="0"/>
                <a:ea typeface="Times New Roman" pitchFamily="18" charset="0"/>
                <a:cs typeface="Courier New" pitchFamily="49" charset="0"/>
              </a:rPr>
              <a:t>triu</a:t>
            </a: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a:t>
            </a:r>
            <a:endParaRPr kumimoji="0" lang="pt-PT"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a:t>
            </a:r>
            <a:r>
              <a:rPr kumimoji="0" lang="en-US"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                                         |</a:t>
            </a:r>
            <a:endParaRPr kumimoji="0" lang="pt-PT"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a:t>
            </a:r>
            <a:endParaRPr kumimoji="0" lang="pt-PT"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-0.73       -0.12        0.50        1.11        1.73      </a:t>
            </a:r>
            <a:endParaRPr kumimoji="0" lang="pt-PT"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D1</a:t>
            </a:r>
            <a:endParaRPr kumimoji="0" lang="en-US"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p:txBody>
      </p:sp>
      <p:sp>
        <p:nvSpPr>
          <p:cNvPr id="5" name="CaixaDeTexto 4"/>
          <p:cNvSpPr txBox="1"/>
          <p:nvPr/>
        </p:nvSpPr>
        <p:spPr>
          <a:xfrm>
            <a:off x="357158" y="785794"/>
            <a:ext cx="8409946" cy="1200329"/>
          </a:xfrm>
          <a:prstGeom prst="rect">
            <a:avLst/>
          </a:prstGeom>
          <a:noFill/>
        </p:spPr>
        <p:txBody>
          <a:bodyPr wrap="square" rtlCol="0">
            <a:spAutoFit/>
          </a:bodyPr>
          <a:lstStyle/>
          <a:p>
            <a:pPr algn="ctr"/>
            <a:r>
              <a:rPr lang="en-US" sz="2400" dirty="0" smtClean="0">
                <a:latin typeface="Myriad Pro Light" pitchFamily="34" charset="0"/>
              </a:rPr>
              <a:t>Social Network Analysis</a:t>
            </a:r>
          </a:p>
          <a:p>
            <a:pPr algn="ctr"/>
            <a:endParaRPr lang="en-US" sz="2400" dirty="0" smtClean="0">
              <a:latin typeface="Myriad Pro Light" pitchFamily="34" charset="0"/>
            </a:endParaRPr>
          </a:p>
          <a:p>
            <a:pPr algn="ctr"/>
            <a:r>
              <a:rPr lang="it-IT" sz="2400" dirty="0" smtClean="0">
                <a:latin typeface="Myriad Pro Light" pitchFamily="34" charset="0"/>
              </a:rPr>
              <a:t>Metric Multi Dimensional Scaling Diagram</a:t>
            </a:r>
            <a:endParaRPr lang="en-US" sz="2400" dirty="0" smtClean="0">
              <a:latin typeface="Myriad Pro Light"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ixaDeTexto 5"/>
          <p:cNvSpPr txBox="1"/>
          <p:nvPr/>
        </p:nvSpPr>
        <p:spPr>
          <a:xfrm>
            <a:off x="357158" y="785794"/>
            <a:ext cx="8409946" cy="1569660"/>
          </a:xfrm>
          <a:prstGeom prst="rect">
            <a:avLst/>
          </a:prstGeom>
          <a:noFill/>
        </p:spPr>
        <p:txBody>
          <a:bodyPr wrap="square" rtlCol="0">
            <a:spAutoFit/>
          </a:bodyPr>
          <a:lstStyle/>
          <a:p>
            <a:pPr algn="ctr"/>
            <a:endParaRPr lang="en-US" sz="2400" dirty="0" smtClean="0">
              <a:latin typeface="Myriad Pro Light" pitchFamily="34" charset="0"/>
            </a:endParaRPr>
          </a:p>
          <a:p>
            <a:pPr algn="ctr"/>
            <a:endParaRPr lang="en-US" sz="2400" dirty="0" smtClean="0">
              <a:latin typeface="Myriad Pro Light" pitchFamily="34" charset="0"/>
            </a:endParaRPr>
          </a:p>
          <a:p>
            <a:pPr algn="ctr"/>
            <a:endParaRPr lang="it-IT" sz="2400" dirty="0" smtClean="0">
              <a:latin typeface="Myriad Pro Light" pitchFamily="34" charset="0"/>
            </a:endParaRPr>
          </a:p>
          <a:p>
            <a:pPr algn="ctr"/>
            <a:r>
              <a:rPr lang="en-US" sz="2400" dirty="0" smtClean="0">
                <a:solidFill>
                  <a:schemeClr val="bg2">
                    <a:lumMod val="40000"/>
                    <a:lumOff val="60000"/>
                  </a:schemeClr>
                </a:solidFill>
                <a:latin typeface="Myriad Pro Light" pitchFamily="34" charset="0"/>
              </a:rPr>
              <a:t>Portugal</a:t>
            </a:r>
            <a:r>
              <a:rPr lang="en-US" sz="2400" dirty="0" smtClean="0">
                <a:latin typeface="Myriad Pro Light" pitchFamily="34" charset="0"/>
              </a:rPr>
              <a:t> </a:t>
            </a:r>
            <a:r>
              <a:rPr lang="en-US" sz="2400" dirty="0" smtClean="0">
                <a:solidFill>
                  <a:schemeClr val="bg2"/>
                </a:solidFill>
                <a:latin typeface="Myriad Pro Light" pitchFamily="34" charset="0"/>
              </a:rPr>
              <a:t>Environmental Policy</a:t>
            </a:r>
          </a:p>
        </p:txBody>
      </p:sp>
      <p:sp>
        <p:nvSpPr>
          <p:cNvPr id="5" name="CaixaDeTexto 4"/>
          <p:cNvSpPr txBox="1"/>
          <p:nvPr/>
        </p:nvSpPr>
        <p:spPr>
          <a:xfrm>
            <a:off x="357158" y="785794"/>
            <a:ext cx="8409946" cy="1200329"/>
          </a:xfrm>
          <a:prstGeom prst="rect">
            <a:avLst/>
          </a:prstGeom>
          <a:noFill/>
        </p:spPr>
        <p:txBody>
          <a:bodyPr wrap="square" rtlCol="0">
            <a:spAutoFit/>
          </a:bodyPr>
          <a:lstStyle/>
          <a:p>
            <a:pPr algn="ctr"/>
            <a:r>
              <a:rPr lang="en-US" sz="2400" dirty="0" smtClean="0">
                <a:latin typeface="Myriad Pro Light" pitchFamily="34" charset="0"/>
              </a:rPr>
              <a:t>Social Network Analysis</a:t>
            </a:r>
          </a:p>
          <a:p>
            <a:pPr algn="ctr"/>
            <a:endParaRPr lang="en-US" sz="2400" dirty="0" smtClean="0">
              <a:latin typeface="Myriad Pro Light" pitchFamily="34" charset="0"/>
            </a:endParaRPr>
          </a:p>
          <a:p>
            <a:pPr algn="ctr"/>
            <a:r>
              <a:rPr lang="it-IT" sz="2400" dirty="0" smtClean="0">
                <a:latin typeface="Myriad Pro Light" pitchFamily="34" charset="0"/>
              </a:rPr>
              <a:t>Structural Equivalence</a:t>
            </a:r>
            <a:endParaRPr lang="en-US" sz="2400" dirty="0" smtClean="0">
              <a:latin typeface="Myriad Pro Light" pitchFamily="34" charset="0"/>
            </a:endParaRPr>
          </a:p>
        </p:txBody>
      </p:sp>
      <p:sp>
        <p:nvSpPr>
          <p:cNvPr id="3074" name="Rectangle 2"/>
          <p:cNvSpPr>
            <a:spLocks noChangeArrowheads="1"/>
          </p:cNvSpPr>
          <p:nvPr/>
        </p:nvSpPr>
        <p:spPr bwMode="auto">
          <a:xfrm>
            <a:off x="2214578" y="2500306"/>
            <a:ext cx="5572132"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1   1 1     1 1       1 1  </a:t>
            </a:r>
            <a:endParaRPr kumimoji="0" lang="pt-PT" sz="11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1 6 7 4 8   3 9 0 4   3 1 2 2   5 5 6  </a:t>
            </a:r>
            <a:endParaRPr kumimoji="0" lang="pt-PT" sz="11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M G E N E   L A A O   W A A W   Q I T  </a:t>
            </a:r>
            <a:endParaRPr kumimoji="0" lang="pt-PT" sz="11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endParaRPr kumimoji="0" lang="pt-PT" sz="1100" b="0" i="0" u="none" strike="noStrike" cap="none" normalizeH="0" baseline="0" dirty="0" smtClean="0">
              <a:ln>
                <a:noFill/>
              </a:ln>
              <a:solidFill>
                <a:schemeClr val="tx1"/>
              </a:solidFill>
              <a:effectLst/>
              <a:latin typeface="Courier New" pitchFamily="49" charset="0"/>
              <a:cs typeface="Courier New" pitchFamily="49" charset="0"/>
            </a:endParaRPr>
          </a:p>
          <a:p>
            <a:pPr lvl="0" eaLnBrk="0" fontAlgn="base" hangingPunct="0">
              <a:spcBef>
                <a:spcPct val="0"/>
              </a:spcBef>
              <a:spcAft>
                <a:spcPct val="0"/>
              </a:spcAft>
            </a:pP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1      </a:t>
            </a:r>
            <a:r>
              <a:rPr kumimoji="0" lang="pt-PT" sz="1100" b="1" i="0" u="sng" strike="noStrike" cap="none" normalizeH="0" baseline="0" dirty="0" smtClean="0">
                <a:ln>
                  <a:noFill/>
                </a:ln>
                <a:solidFill>
                  <a:schemeClr val="accent3"/>
                </a:solidFill>
                <a:effectLst/>
                <a:latin typeface="Courier New" pitchFamily="49" charset="0"/>
                <a:ea typeface="Times New Roman" pitchFamily="18" charset="0"/>
                <a:cs typeface="Courier New" pitchFamily="49" charset="0"/>
              </a:rPr>
              <a:t>ME</a:t>
            </a: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lang="it-IT" sz="1100" dirty="0" smtClean="0">
                <a:solidFill>
                  <a:schemeClr val="bg2">
                    <a:lumMod val="40000"/>
                    <a:lumOff val="60000"/>
                  </a:schemeClr>
                </a:solidFill>
                <a:latin typeface="Courier New" pitchFamily="49" charset="0"/>
                <a:ea typeface="Times New Roman" pitchFamily="18" charset="0"/>
                <a:cs typeface="Courier New" pitchFamily="49" charset="0"/>
              </a:rPr>
              <a:t>|</a:t>
            </a: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3 2 2 2 | 1 2 2 2 | 2 2 1 3 | 2 1   |</a:t>
            </a:r>
            <a:endParaRPr kumimoji="0" lang="pt-PT" sz="1100" b="0" i="0" u="none" strike="noStrike" cap="none" normalizeH="0" baseline="0" dirty="0" smtClean="0">
              <a:ln>
                <a:noFill/>
              </a:ln>
              <a:solidFill>
                <a:schemeClr val="tx1"/>
              </a:solidFill>
              <a:effectLst/>
              <a:latin typeface="Courier New" pitchFamily="49" charset="0"/>
              <a:cs typeface="Courier New" pitchFamily="49" charset="0"/>
            </a:endParaRPr>
          </a:p>
          <a:p>
            <a:pPr lvl="0" eaLnBrk="0" fontAlgn="base" hangingPunct="0">
              <a:spcBef>
                <a:spcPct val="0"/>
              </a:spcBef>
              <a:spcAft>
                <a:spcPct val="0"/>
              </a:spcAft>
            </a:pP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6   </a:t>
            </a:r>
            <a:r>
              <a:rPr kumimoji="0" lang="pt-PT" sz="1100" b="1" i="0" u="sng" strike="noStrike" cap="none" normalizeH="0" baseline="0" dirty="0" smtClean="0">
                <a:ln>
                  <a:noFill/>
                </a:ln>
                <a:solidFill>
                  <a:schemeClr val="accent1"/>
                </a:solidFill>
                <a:effectLst/>
                <a:latin typeface="Courier New" pitchFamily="49" charset="0"/>
                <a:ea typeface="Times New Roman" pitchFamily="18" charset="0"/>
                <a:cs typeface="Courier New" pitchFamily="49" charset="0"/>
              </a:rPr>
              <a:t>GEOTA</a:t>
            </a: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lang="it-IT" sz="1100" dirty="0" smtClean="0">
                <a:solidFill>
                  <a:schemeClr val="bg2">
                    <a:lumMod val="40000"/>
                    <a:lumOff val="60000"/>
                  </a:schemeClr>
                </a:solidFill>
                <a:latin typeface="Courier New" pitchFamily="49" charset="0"/>
                <a:ea typeface="Times New Roman" pitchFamily="18" charset="0"/>
                <a:cs typeface="Courier New" pitchFamily="49" charset="0"/>
              </a:rPr>
              <a:t>|</a:t>
            </a: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3   1 2 2 | 1 1 1 1 | 1 1 1 2 | 3 1 1 |</a:t>
            </a:r>
            <a:endParaRPr kumimoji="0" lang="pt-PT" sz="1100" b="0" i="0" u="none" strike="noStrike" cap="none" normalizeH="0" baseline="0" dirty="0" smtClean="0">
              <a:ln>
                <a:noFill/>
              </a:ln>
              <a:solidFill>
                <a:schemeClr val="tx1"/>
              </a:solidFill>
              <a:effectLst/>
              <a:latin typeface="Courier New" pitchFamily="49" charset="0"/>
              <a:cs typeface="Courier New" pitchFamily="49" charset="0"/>
            </a:endParaRPr>
          </a:p>
          <a:p>
            <a:pPr lvl="0" eaLnBrk="0" fontAlgn="base" hangingPunct="0">
              <a:spcBef>
                <a:spcPct val="0"/>
              </a:spcBef>
              <a:spcAft>
                <a:spcPct val="0"/>
              </a:spcAft>
            </a:pP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7     </a:t>
            </a:r>
            <a:r>
              <a:rPr kumimoji="0" lang="pt-PT" sz="1100" b="1" i="0" u="sng" strike="noStrike" cap="none" normalizeH="0" baseline="0" dirty="0" smtClean="0">
                <a:ln>
                  <a:noFill/>
                </a:ln>
                <a:solidFill>
                  <a:schemeClr val="accent1"/>
                </a:solidFill>
                <a:effectLst/>
                <a:latin typeface="Courier New" pitchFamily="49" charset="0"/>
                <a:ea typeface="Times New Roman" pitchFamily="18" charset="0"/>
                <a:cs typeface="Courier New" pitchFamily="49" charset="0"/>
              </a:rPr>
              <a:t>EEC</a:t>
            </a: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lang="it-IT" sz="1100" dirty="0" smtClean="0">
                <a:solidFill>
                  <a:schemeClr val="bg2">
                    <a:lumMod val="40000"/>
                    <a:lumOff val="60000"/>
                  </a:schemeClr>
                </a:solidFill>
                <a:latin typeface="Courier New" pitchFamily="49" charset="0"/>
                <a:ea typeface="Times New Roman" pitchFamily="18" charset="0"/>
                <a:cs typeface="Courier New" pitchFamily="49" charset="0"/>
              </a:rPr>
              <a:t>|</a:t>
            </a: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2 1   1 2 | 1   1   |       1 |       |</a:t>
            </a:r>
            <a:endParaRPr kumimoji="0" lang="pt-PT" sz="1100" b="0" i="0" u="none" strike="noStrike" cap="none" normalizeH="0" baseline="0" dirty="0" smtClean="0">
              <a:ln>
                <a:noFill/>
              </a:ln>
              <a:solidFill>
                <a:schemeClr val="tx1"/>
              </a:solidFill>
              <a:effectLst/>
              <a:latin typeface="Courier New" pitchFamily="49" charset="0"/>
              <a:cs typeface="Courier New" pitchFamily="49" charset="0"/>
            </a:endParaRPr>
          </a:p>
          <a:p>
            <a:pPr lvl="0" eaLnBrk="0" fontAlgn="base" hangingPunct="0">
              <a:spcBef>
                <a:spcPct val="0"/>
              </a:spcBef>
              <a:spcAft>
                <a:spcPct val="0"/>
              </a:spcAft>
            </a:pP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4   </a:t>
            </a:r>
            <a:r>
              <a:rPr kumimoji="0" lang="pt-PT" sz="1100" b="1" i="0" u="sng" strike="noStrike" cap="none" normalizeH="0" baseline="0" dirty="0" smtClean="0">
                <a:ln>
                  <a:noFill/>
                </a:ln>
                <a:solidFill>
                  <a:schemeClr val="accent2"/>
                </a:solidFill>
                <a:effectLst/>
                <a:latin typeface="Courier New" pitchFamily="49" charset="0"/>
                <a:ea typeface="Times New Roman" pitchFamily="18" charset="0"/>
                <a:cs typeface="Courier New" pitchFamily="49" charset="0"/>
              </a:rPr>
              <a:t>NESBA</a:t>
            </a: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lang="it-IT" sz="1100" dirty="0" smtClean="0">
                <a:solidFill>
                  <a:schemeClr val="bg2">
                    <a:lumMod val="40000"/>
                    <a:lumOff val="60000"/>
                  </a:schemeClr>
                </a:solidFill>
                <a:latin typeface="Courier New" pitchFamily="49" charset="0"/>
                <a:ea typeface="Times New Roman" pitchFamily="18" charset="0"/>
                <a:cs typeface="Courier New" pitchFamily="49" charset="0"/>
              </a:rPr>
              <a:t>|</a:t>
            </a: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2 2 1   1 | 1 1 2 1 | 1 1 1 2 | 1 1 1 |</a:t>
            </a:r>
            <a:endParaRPr kumimoji="0" lang="pt-PT" sz="1100" b="0" i="0" u="none" strike="noStrike" cap="none" normalizeH="0" baseline="0" dirty="0" smtClean="0">
              <a:ln>
                <a:noFill/>
              </a:ln>
              <a:solidFill>
                <a:schemeClr val="tx1"/>
              </a:solidFill>
              <a:effectLst/>
              <a:latin typeface="Courier New" pitchFamily="49" charset="0"/>
              <a:cs typeface="Courier New" pitchFamily="49" charset="0"/>
            </a:endParaRPr>
          </a:p>
          <a:p>
            <a:pPr lvl="0" eaLnBrk="0" fontAlgn="base" hangingPunct="0">
              <a:spcBef>
                <a:spcPct val="0"/>
              </a:spcBef>
              <a:spcAft>
                <a:spcPct val="0"/>
              </a:spcAft>
            </a:pP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8     </a:t>
            </a:r>
            <a:r>
              <a:rPr kumimoji="0" lang="pt-PT" sz="1100" b="1" i="0" u="sng" strike="noStrike" cap="none" normalizeH="0" baseline="0" dirty="0" smtClean="0">
                <a:ln>
                  <a:noFill/>
                </a:ln>
                <a:solidFill>
                  <a:schemeClr val="accent1"/>
                </a:solidFill>
                <a:effectLst/>
                <a:latin typeface="Courier New" pitchFamily="49" charset="0"/>
                <a:ea typeface="Times New Roman" pitchFamily="18" charset="0"/>
                <a:cs typeface="Courier New" pitchFamily="49" charset="0"/>
              </a:rPr>
              <a:t>EEA</a:t>
            </a: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lang="it-IT" sz="1100" dirty="0" smtClean="0">
                <a:solidFill>
                  <a:schemeClr val="bg2">
                    <a:lumMod val="40000"/>
                    <a:lumOff val="60000"/>
                  </a:schemeClr>
                </a:solidFill>
                <a:latin typeface="Courier New" pitchFamily="49" charset="0"/>
                <a:ea typeface="Times New Roman" pitchFamily="18" charset="0"/>
                <a:cs typeface="Courier New" pitchFamily="49" charset="0"/>
              </a:rPr>
              <a:t>|</a:t>
            </a: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2 2 2 1   | 1   2   |   1 1 2 | 2     |</a:t>
            </a:r>
            <a:endParaRPr kumimoji="0" lang="pt-PT" sz="11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endParaRPr kumimoji="0" lang="pt-PT" sz="1100" b="0" i="0" u="none" strike="noStrike" cap="none" normalizeH="0" baseline="0" dirty="0" smtClean="0">
              <a:ln>
                <a:noFill/>
              </a:ln>
              <a:solidFill>
                <a:schemeClr val="tx1"/>
              </a:solidFill>
              <a:effectLst/>
              <a:latin typeface="Courier New" pitchFamily="49" charset="0"/>
              <a:cs typeface="Courier New" pitchFamily="49" charset="0"/>
            </a:endParaRPr>
          </a:p>
          <a:p>
            <a:pPr lvl="0" eaLnBrk="0" fontAlgn="base" hangingPunct="0">
              <a:spcBef>
                <a:spcPct val="0"/>
              </a:spcBef>
              <a:spcAft>
                <a:spcPct val="0"/>
              </a:spcAft>
            </a:pP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13  </a:t>
            </a:r>
            <a:r>
              <a:rPr kumimoji="0" lang="pt-PT" sz="1100" b="0" i="0" u="none" strike="noStrike" cap="none" normalizeH="0" baseline="0" dirty="0" err="1" smtClean="0">
                <a:ln>
                  <a:noFill/>
                </a:ln>
                <a:solidFill>
                  <a:schemeClr val="accent3"/>
                </a:solidFill>
                <a:effectLst/>
                <a:latin typeface="Courier New" pitchFamily="49" charset="0"/>
                <a:ea typeface="Times New Roman" pitchFamily="18" charset="0"/>
                <a:cs typeface="Courier New" pitchFamily="49" charset="0"/>
              </a:rPr>
              <a:t>lisbon</a:t>
            </a:r>
            <a:r>
              <a:rPr kumimoji="0" lang="pt-PT" sz="1100" b="0" i="0" u="none" strike="noStrike" cap="none" normalizeH="0" baseline="0" dirty="0" smtClean="0">
                <a:ln>
                  <a:noFill/>
                </a:ln>
                <a:solidFill>
                  <a:schemeClr val="accent3"/>
                </a:solidFill>
                <a:effectLst/>
                <a:latin typeface="Courier New" pitchFamily="49" charset="0"/>
                <a:ea typeface="Times New Roman" pitchFamily="18" charset="0"/>
                <a:cs typeface="Courier New" pitchFamily="49" charset="0"/>
              </a:rPr>
              <a:t> </a:t>
            </a:r>
            <a:r>
              <a:rPr lang="it-IT" sz="1100" dirty="0" smtClean="0">
                <a:solidFill>
                  <a:schemeClr val="bg2">
                    <a:lumMod val="40000"/>
                    <a:lumOff val="60000"/>
                  </a:schemeClr>
                </a:solidFill>
                <a:latin typeface="Courier New" pitchFamily="49" charset="0"/>
                <a:ea typeface="Times New Roman" pitchFamily="18" charset="0"/>
                <a:cs typeface="Courier New" pitchFamily="49" charset="0"/>
              </a:rPr>
              <a:t>|</a:t>
            </a: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1 1 1 1 1 |   2   1 |   1   2 | 1 1   |</a:t>
            </a:r>
            <a:endParaRPr kumimoji="0" lang="pt-PT" sz="1100" b="0" i="0" u="none" strike="noStrike" cap="none" normalizeH="0" baseline="0" dirty="0" smtClean="0">
              <a:ln>
                <a:noFill/>
              </a:ln>
              <a:solidFill>
                <a:schemeClr val="tx1"/>
              </a:solidFill>
              <a:effectLst/>
              <a:latin typeface="Courier New" pitchFamily="49" charset="0"/>
              <a:cs typeface="Courier New" pitchFamily="49" charset="0"/>
            </a:endParaRPr>
          </a:p>
          <a:p>
            <a:pPr lvl="0" eaLnBrk="0" fontAlgn="base" hangingPunct="0">
              <a:spcBef>
                <a:spcPct val="0"/>
              </a:spcBef>
              <a:spcAft>
                <a:spcPct val="0"/>
              </a:spcAft>
            </a:pP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9     </a:t>
            </a:r>
            <a:r>
              <a:rPr kumimoji="0" lang="pt-PT" sz="1100" b="0" i="0" u="none" strike="noStrike" cap="none" normalizeH="0" baseline="0" dirty="0" smtClean="0">
                <a:ln>
                  <a:noFill/>
                </a:ln>
                <a:solidFill>
                  <a:schemeClr val="accent3"/>
                </a:solidFill>
                <a:effectLst/>
                <a:latin typeface="Courier New" pitchFamily="49" charset="0"/>
                <a:ea typeface="Times New Roman" pitchFamily="18" charset="0"/>
                <a:cs typeface="Courier New" pitchFamily="49" charset="0"/>
              </a:rPr>
              <a:t>AML</a:t>
            </a: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lang="it-IT" sz="1100" dirty="0" smtClean="0">
                <a:solidFill>
                  <a:schemeClr val="bg2">
                    <a:lumMod val="40000"/>
                    <a:lumOff val="60000"/>
                  </a:schemeClr>
                </a:solidFill>
                <a:latin typeface="Courier New" pitchFamily="49" charset="0"/>
                <a:ea typeface="Times New Roman" pitchFamily="18" charset="0"/>
                <a:cs typeface="Courier New" pitchFamily="49" charset="0"/>
              </a:rPr>
              <a:t>|</a:t>
            </a: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2 1   1   | 2     3 |   1 1 1 | 1     |</a:t>
            </a:r>
            <a:endParaRPr kumimoji="0" lang="pt-PT" sz="1100" b="0" i="0" u="none" strike="noStrike" cap="none" normalizeH="0" baseline="0" dirty="0" smtClean="0">
              <a:ln>
                <a:noFill/>
              </a:ln>
              <a:solidFill>
                <a:schemeClr val="tx1"/>
              </a:solidFill>
              <a:effectLst/>
              <a:latin typeface="Courier New" pitchFamily="49" charset="0"/>
              <a:cs typeface="Courier New" pitchFamily="49" charset="0"/>
            </a:endParaRPr>
          </a:p>
          <a:p>
            <a:pPr lvl="0" eaLnBrk="0" fontAlgn="base" hangingPunct="0">
              <a:spcBef>
                <a:spcPct val="0"/>
              </a:spcBef>
              <a:spcAft>
                <a:spcPct val="0"/>
              </a:spcAft>
            </a:pP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10  </a:t>
            </a:r>
            <a:r>
              <a:rPr kumimoji="0" lang="pt-PT" sz="1100" b="0" i="0" u="none" strike="noStrike" cap="none" normalizeH="0" baseline="0" dirty="0" smtClean="0">
                <a:ln>
                  <a:noFill/>
                </a:ln>
                <a:solidFill>
                  <a:schemeClr val="accent3"/>
                </a:solidFill>
                <a:effectLst/>
                <a:latin typeface="Courier New" pitchFamily="49" charset="0"/>
                <a:ea typeface="Times New Roman" pitchFamily="18" charset="0"/>
                <a:cs typeface="Courier New" pitchFamily="49" charset="0"/>
              </a:rPr>
              <a:t>AMTRES</a:t>
            </a: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lang="it-IT" sz="1100" dirty="0" smtClean="0">
                <a:solidFill>
                  <a:schemeClr val="bg2">
                    <a:lumMod val="40000"/>
                    <a:lumOff val="60000"/>
                  </a:schemeClr>
                </a:solidFill>
                <a:latin typeface="Courier New" pitchFamily="49" charset="0"/>
                <a:ea typeface="Times New Roman" pitchFamily="18" charset="0"/>
                <a:cs typeface="Courier New" pitchFamily="49" charset="0"/>
              </a:rPr>
              <a:t>|</a:t>
            </a: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2 1 1 2 2 |       3 | 1 2   2 | 3 2 1 |</a:t>
            </a:r>
            <a:endParaRPr kumimoji="0" lang="pt-PT" sz="1100" b="0" i="0" u="none" strike="noStrike" cap="none" normalizeH="0" baseline="0" dirty="0" smtClean="0">
              <a:ln>
                <a:noFill/>
              </a:ln>
              <a:solidFill>
                <a:schemeClr val="tx1"/>
              </a:solidFill>
              <a:effectLst/>
              <a:latin typeface="Courier New" pitchFamily="49" charset="0"/>
              <a:cs typeface="Courier New" pitchFamily="49" charset="0"/>
            </a:endParaRPr>
          </a:p>
          <a:p>
            <a:pPr lvl="0" eaLnBrk="0" fontAlgn="base" hangingPunct="0">
              <a:spcBef>
                <a:spcPct val="0"/>
              </a:spcBef>
              <a:spcAft>
                <a:spcPct val="0"/>
              </a:spcAft>
            </a:pP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14  </a:t>
            </a:r>
            <a:r>
              <a:rPr kumimoji="0" lang="pt-PT" sz="1100" b="0" i="0" u="none" strike="noStrike" cap="none" normalizeH="0" baseline="0" dirty="0" err="1" smtClean="0">
                <a:ln>
                  <a:noFill/>
                </a:ln>
                <a:solidFill>
                  <a:schemeClr val="accent3"/>
                </a:solidFill>
                <a:effectLst/>
                <a:latin typeface="Courier New" pitchFamily="49" charset="0"/>
                <a:ea typeface="Times New Roman" pitchFamily="18" charset="0"/>
                <a:cs typeface="Courier New" pitchFamily="49" charset="0"/>
              </a:rPr>
              <a:t>oeiras</a:t>
            </a:r>
            <a:r>
              <a:rPr kumimoji="0" lang="pt-PT" sz="1100" b="0" i="0" u="none" strike="noStrike" cap="none" normalizeH="0" baseline="0" dirty="0" smtClean="0">
                <a:ln>
                  <a:noFill/>
                </a:ln>
                <a:solidFill>
                  <a:schemeClr val="accent3"/>
                </a:solidFill>
                <a:effectLst/>
                <a:latin typeface="Courier New" pitchFamily="49" charset="0"/>
                <a:ea typeface="Times New Roman" pitchFamily="18" charset="0"/>
                <a:cs typeface="Courier New" pitchFamily="49" charset="0"/>
              </a:rPr>
              <a:t> </a:t>
            </a:r>
            <a:r>
              <a:rPr lang="it-IT" sz="1100" dirty="0" smtClean="0">
                <a:solidFill>
                  <a:schemeClr val="bg2">
                    <a:lumMod val="40000"/>
                    <a:lumOff val="60000"/>
                  </a:schemeClr>
                </a:solidFill>
                <a:latin typeface="Courier New" pitchFamily="49" charset="0"/>
                <a:ea typeface="Times New Roman" pitchFamily="18" charset="0"/>
                <a:cs typeface="Courier New" pitchFamily="49" charset="0"/>
              </a:rPr>
              <a:t>|</a:t>
            </a: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2 1   1   | 1 3 3   |       2 | 2 1   |</a:t>
            </a:r>
            <a:endParaRPr kumimoji="0" lang="pt-PT" sz="11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endParaRPr kumimoji="0" lang="pt-PT" sz="1100" b="0" i="0" u="none" strike="noStrike" cap="none" normalizeH="0" baseline="0" dirty="0" smtClean="0">
              <a:ln>
                <a:noFill/>
              </a:ln>
              <a:solidFill>
                <a:schemeClr val="tx1"/>
              </a:solidFill>
              <a:effectLst/>
              <a:latin typeface="Courier New" pitchFamily="49" charset="0"/>
              <a:cs typeface="Courier New" pitchFamily="49" charset="0"/>
            </a:endParaRPr>
          </a:p>
          <a:p>
            <a:pPr lvl="0" eaLnBrk="0" fontAlgn="base" hangingPunct="0">
              <a:spcBef>
                <a:spcPct val="0"/>
              </a:spcBef>
              <a:spcAft>
                <a:spcPct val="0"/>
              </a:spcAft>
            </a:pP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3    </a:t>
            </a:r>
            <a:r>
              <a:rPr kumimoji="0" lang="pt-PT" sz="1100" b="1" i="0" u="sng" strike="noStrike" cap="none" normalizeH="0" baseline="0" dirty="0" smtClean="0">
                <a:ln>
                  <a:noFill/>
                </a:ln>
                <a:solidFill>
                  <a:schemeClr val="accent3"/>
                </a:solidFill>
                <a:effectLst/>
                <a:latin typeface="Courier New" pitchFamily="49" charset="0"/>
                <a:ea typeface="Times New Roman" pitchFamily="18" charset="0"/>
                <a:cs typeface="Courier New" pitchFamily="49" charset="0"/>
              </a:rPr>
              <a:t>WWRI</a:t>
            </a: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lang="it-IT" sz="1100" dirty="0" smtClean="0">
                <a:solidFill>
                  <a:schemeClr val="bg2">
                    <a:lumMod val="40000"/>
                    <a:lumOff val="60000"/>
                  </a:schemeClr>
                </a:solidFill>
                <a:latin typeface="Courier New" pitchFamily="49" charset="0"/>
                <a:ea typeface="Times New Roman" pitchFamily="18" charset="0"/>
                <a:cs typeface="Courier New" pitchFamily="49" charset="0"/>
              </a:rPr>
              <a:t>|</a:t>
            </a: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2 1   1   |     1   |   2 1 2 | 1     |</a:t>
            </a:r>
            <a:endParaRPr kumimoji="0" lang="pt-PT" sz="1100" b="0" i="0" u="none" strike="noStrike" cap="none" normalizeH="0" baseline="0" dirty="0" smtClean="0">
              <a:ln>
                <a:noFill/>
              </a:ln>
              <a:solidFill>
                <a:schemeClr val="tx1"/>
              </a:solidFill>
              <a:effectLst/>
              <a:latin typeface="Courier New" pitchFamily="49" charset="0"/>
              <a:cs typeface="Courier New" pitchFamily="49" charset="0"/>
            </a:endParaRPr>
          </a:p>
          <a:p>
            <a:pPr lvl="0" eaLnBrk="0" fontAlgn="base" hangingPunct="0">
              <a:spcBef>
                <a:spcPct val="0"/>
              </a:spcBef>
              <a:spcAft>
                <a:spcPct val="0"/>
              </a:spcAft>
            </a:pP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11 </a:t>
            </a:r>
            <a:r>
              <a:rPr kumimoji="0" lang="pt-PT" sz="1100" b="0" i="0" u="none" strike="noStrike" cap="none" normalizeH="0" baseline="0" dirty="0" smtClean="0">
                <a:ln>
                  <a:noFill/>
                </a:ln>
                <a:solidFill>
                  <a:schemeClr val="accent2"/>
                </a:solidFill>
                <a:effectLst/>
                <a:latin typeface="Courier New" pitchFamily="49" charset="0"/>
                <a:ea typeface="Times New Roman" pitchFamily="18" charset="0"/>
                <a:cs typeface="Courier New" pitchFamily="49" charset="0"/>
              </a:rPr>
              <a:t>AMARSUL</a:t>
            </a: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lang="it-IT" sz="1100" dirty="0" smtClean="0">
                <a:solidFill>
                  <a:schemeClr val="bg2">
                    <a:lumMod val="40000"/>
                    <a:lumOff val="60000"/>
                  </a:schemeClr>
                </a:solidFill>
                <a:latin typeface="Courier New" pitchFamily="49" charset="0"/>
                <a:ea typeface="Times New Roman" pitchFamily="18" charset="0"/>
                <a:cs typeface="Courier New" pitchFamily="49" charset="0"/>
              </a:rPr>
              <a:t>|</a:t>
            </a: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2 1   1 1 | 1 1 2   | 2   3 2 | 2 2 1 |</a:t>
            </a:r>
            <a:endParaRPr kumimoji="0" lang="pt-PT" sz="1100" b="0" i="0" u="none" strike="noStrike" cap="none" normalizeH="0" baseline="0" dirty="0" smtClean="0">
              <a:ln>
                <a:noFill/>
              </a:ln>
              <a:solidFill>
                <a:schemeClr val="tx1"/>
              </a:solidFill>
              <a:effectLst/>
              <a:latin typeface="Courier New" pitchFamily="49" charset="0"/>
              <a:cs typeface="Courier New" pitchFamily="49" charset="0"/>
            </a:endParaRPr>
          </a:p>
          <a:p>
            <a:pPr lvl="0" eaLnBrk="0" fontAlgn="base" hangingPunct="0">
              <a:spcBef>
                <a:spcPct val="0"/>
              </a:spcBef>
              <a:spcAft>
                <a:spcPct val="0"/>
              </a:spcAft>
            </a:pP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12  </a:t>
            </a:r>
            <a:r>
              <a:rPr kumimoji="0" lang="pt-PT" sz="1100" b="0" i="0" u="none" strike="noStrike" cap="none" normalizeH="0" baseline="0" dirty="0" err="1" smtClean="0">
                <a:ln>
                  <a:noFill/>
                </a:ln>
                <a:solidFill>
                  <a:schemeClr val="accent3"/>
                </a:solidFill>
                <a:effectLst/>
                <a:latin typeface="Courier New" pitchFamily="49" charset="0"/>
                <a:ea typeface="Times New Roman" pitchFamily="18" charset="0"/>
                <a:cs typeface="Courier New" pitchFamily="49" charset="0"/>
              </a:rPr>
              <a:t>almada</a:t>
            </a:r>
            <a:r>
              <a:rPr kumimoji="0" lang="pt-PT" sz="1100" b="0" i="0" u="none" strike="noStrike" cap="none" normalizeH="0" baseline="0" dirty="0" smtClean="0">
                <a:ln>
                  <a:noFill/>
                </a:ln>
                <a:solidFill>
                  <a:schemeClr val="accent3"/>
                </a:solidFill>
                <a:effectLst/>
                <a:latin typeface="Courier New" pitchFamily="49" charset="0"/>
                <a:ea typeface="Times New Roman" pitchFamily="18" charset="0"/>
                <a:cs typeface="Courier New" pitchFamily="49" charset="0"/>
              </a:rPr>
              <a:t> </a:t>
            </a:r>
            <a:r>
              <a:rPr lang="it-IT" sz="1100" dirty="0" smtClean="0">
                <a:solidFill>
                  <a:schemeClr val="bg2">
                    <a:lumMod val="40000"/>
                    <a:lumOff val="60000"/>
                  </a:schemeClr>
                </a:solidFill>
                <a:latin typeface="Courier New" pitchFamily="49" charset="0"/>
                <a:ea typeface="Times New Roman" pitchFamily="18" charset="0"/>
                <a:cs typeface="Courier New" pitchFamily="49" charset="0"/>
              </a:rPr>
              <a:t>|</a:t>
            </a: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1 1   1 1 |   1     | 1 3   2 | 1 1   |</a:t>
            </a:r>
            <a:endParaRPr kumimoji="0" lang="pt-PT" sz="1100" b="0" i="0" u="none" strike="noStrike" cap="none" normalizeH="0" baseline="0" dirty="0" smtClean="0">
              <a:ln>
                <a:noFill/>
              </a:ln>
              <a:solidFill>
                <a:schemeClr val="tx1"/>
              </a:solidFill>
              <a:effectLst/>
              <a:latin typeface="Courier New" pitchFamily="49" charset="0"/>
              <a:cs typeface="Courier New" pitchFamily="49" charset="0"/>
            </a:endParaRPr>
          </a:p>
          <a:p>
            <a:pPr lvl="0" eaLnBrk="0" fontAlgn="base" hangingPunct="0">
              <a:spcBef>
                <a:spcPct val="0"/>
              </a:spcBef>
              <a:spcAft>
                <a:spcPct val="0"/>
              </a:spcAft>
            </a:pP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2      </a:t>
            </a:r>
            <a:r>
              <a:rPr kumimoji="0" lang="pt-PT" sz="1100" b="1" i="0" u="sng" strike="noStrike" cap="none" normalizeH="0" baseline="0" dirty="0" smtClean="0">
                <a:ln>
                  <a:noFill/>
                </a:ln>
                <a:solidFill>
                  <a:schemeClr val="accent3"/>
                </a:solidFill>
                <a:effectLst/>
                <a:latin typeface="Courier New" pitchFamily="49" charset="0"/>
                <a:ea typeface="Times New Roman" pitchFamily="18" charset="0"/>
                <a:cs typeface="Courier New" pitchFamily="49" charset="0"/>
              </a:rPr>
              <a:t>WI</a:t>
            </a: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lang="it-IT" sz="1100" dirty="0" smtClean="0">
                <a:solidFill>
                  <a:schemeClr val="bg2">
                    <a:lumMod val="40000"/>
                    <a:lumOff val="60000"/>
                  </a:schemeClr>
                </a:solidFill>
                <a:latin typeface="Courier New" pitchFamily="49" charset="0"/>
                <a:ea typeface="Times New Roman" pitchFamily="18" charset="0"/>
                <a:cs typeface="Courier New" pitchFamily="49" charset="0"/>
              </a:rPr>
              <a:t>|</a:t>
            </a: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3 2 1 2 2 | 2 1 2 2 | 2 2 2   | 2 2 1 |</a:t>
            </a:r>
            <a:endParaRPr kumimoji="0" lang="pt-PT" sz="11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endParaRPr kumimoji="0" lang="pt-PT" sz="1100" b="0" i="0" u="none" strike="noStrike" cap="none" normalizeH="0" baseline="0" dirty="0" smtClean="0">
              <a:ln>
                <a:noFill/>
              </a:ln>
              <a:solidFill>
                <a:schemeClr val="tx1"/>
              </a:solidFill>
              <a:effectLst/>
              <a:latin typeface="Courier New" pitchFamily="49" charset="0"/>
              <a:cs typeface="Courier New" pitchFamily="49" charset="0"/>
            </a:endParaRPr>
          </a:p>
          <a:p>
            <a:pPr lvl="0" eaLnBrk="0" fontAlgn="base" hangingPunct="0">
              <a:spcBef>
                <a:spcPct val="0"/>
              </a:spcBef>
              <a:spcAft>
                <a:spcPct val="0"/>
              </a:spcAft>
            </a:pP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5 </a:t>
            </a:r>
            <a:r>
              <a:rPr kumimoji="0" lang="pt-PT" sz="1100" b="1" i="0" u="sng" strike="noStrike" cap="none" normalizeH="0" baseline="0" dirty="0" smtClean="0">
                <a:ln>
                  <a:noFill/>
                </a:ln>
                <a:solidFill>
                  <a:schemeClr val="accent1"/>
                </a:solidFill>
                <a:effectLst/>
                <a:latin typeface="Courier New" pitchFamily="49" charset="0"/>
                <a:ea typeface="Times New Roman" pitchFamily="18" charset="0"/>
                <a:cs typeface="Courier New" pitchFamily="49" charset="0"/>
              </a:rPr>
              <a:t>QUERCUS</a:t>
            </a: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lang="it-IT" sz="1100" dirty="0" smtClean="0">
                <a:solidFill>
                  <a:schemeClr val="bg2">
                    <a:lumMod val="40000"/>
                    <a:lumOff val="60000"/>
                  </a:schemeClr>
                </a:solidFill>
                <a:latin typeface="Courier New" pitchFamily="49" charset="0"/>
                <a:ea typeface="Times New Roman" pitchFamily="18" charset="0"/>
                <a:cs typeface="Courier New" pitchFamily="49" charset="0"/>
              </a:rPr>
              <a:t>|</a:t>
            </a: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2 3   1 2 | 1 1 3 2 | 1 2 1 2 |   3   |</a:t>
            </a:r>
            <a:endParaRPr kumimoji="0" lang="pt-PT" sz="1100" b="0" i="0" u="none" strike="noStrike" cap="none" normalizeH="0" baseline="0" dirty="0" smtClean="0">
              <a:ln>
                <a:noFill/>
              </a:ln>
              <a:solidFill>
                <a:schemeClr val="tx1"/>
              </a:solidFill>
              <a:effectLst/>
              <a:latin typeface="Courier New" pitchFamily="49" charset="0"/>
              <a:cs typeface="Courier New" pitchFamily="49" charset="0"/>
            </a:endParaRPr>
          </a:p>
          <a:p>
            <a:pPr lvl="0" eaLnBrk="0" fontAlgn="base" hangingPunct="0">
              <a:spcBef>
                <a:spcPct val="0"/>
              </a:spcBef>
              <a:spcAft>
                <a:spcPct val="0"/>
              </a:spcAft>
            </a:pP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15  </a:t>
            </a:r>
            <a:r>
              <a:rPr kumimoji="0" lang="pt-PT" sz="1100" b="0" i="0" u="none" strike="noStrike" cap="none" normalizeH="0" baseline="0" dirty="0" err="1" smtClean="0">
                <a:ln>
                  <a:noFill/>
                </a:ln>
                <a:solidFill>
                  <a:schemeClr val="accent2"/>
                </a:solidFill>
                <a:effectLst/>
                <a:latin typeface="Courier New" pitchFamily="49" charset="0"/>
                <a:ea typeface="Times New Roman" pitchFamily="18" charset="0"/>
                <a:cs typeface="Courier New" pitchFamily="49" charset="0"/>
              </a:rPr>
              <a:t>ipodec</a:t>
            </a:r>
            <a:r>
              <a:rPr kumimoji="0" lang="pt-PT" sz="1100" b="0" i="0" u="none" strike="noStrike" cap="none" normalizeH="0" baseline="0" dirty="0" smtClean="0">
                <a:ln>
                  <a:noFill/>
                </a:ln>
                <a:solidFill>
                  <a:schemeClr val="accent2"/>
                </a:solidFill>
                <a:effectLst/>
                <a:latin typeface="Courier New" pitchFamily="49" charset="0"/>
                <a:ea typeface="Times New Roman" pitchFamily="18" charset="0"/>
                <a:cs typeface="Courier New" pitchFamily="49" charset="0"/>
              </a:rPr>
              <a:t> </a:t>
            </a:r>
            <a:r>
              <a:rPr lang="it-IT" sz="1100" dirty="0" smtClean="0">
                <a:solidFill>
                  <a:schemeClr val="bg2">
                    <a:lumMod val="40000"/>
                    <a:lumOff val="60000"/>
                  </a:schemeClr>
                </a:solidFill>
                <a:latin typeface="Courier New" pitchFamily="49" charset="0"/>
                <a:ea typeface="Times New Roman" pitchFamily="18" charset="0"/>
                <a:cs typeface="Courier New" pitchFamily="49" charset="0"/>
              </a:rPr>
              <a:t>|</a:t>
            </a: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1 1   1   | 1   2 1 |   2 1 2 | 3   1 |</a:t>
            </a:r>
            <a:endParaRPr kumimoji="0" lang="pt-PT" sz="1100" b="0" i="0" u="none" strike="noStrike" cap="none" normalizeH="0" baseline="0" dirty="0" smtClean="0">
              <a:ln>
                <a:noFill/>
              </a:ln>
              <a:solidFill>
                <a:schemeClr val="tx1"/>
              </a:solidFill>
              <a:effectLst/>
              <a:latin typeface="Courier New" pitchFamily="49" charset="0"/>
              <a:cs typeface="Courier New" pitchFamily="49" charset="0"/>
            </a:endParaRPr>
          </a:p>
          <a:p>
            <a:pPr lvl="0" eaLnBrk="0" fontAlgn="base" hangingPunct="0">
              <a:spcBef>
                <a:spcPct val="0"/>
              </a:spcBef>
              <a:spcAft>
                <a:spcPct val="0"/>
              </a:spcAft>
            </a:pP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16    </a:t>
            </a:r>
            <a:r>
              <a:rPr kumimoji="0" lang="pt-PT" sz="1100" b="0" i="0" u="none" strike="noStrike" cap="none" normalizeH="0" baseline="0" dirty="0" err="1" smtClean="0">
                <a:ln>
                  <a:noFill/>
                </a:ln>
                <a:solidFill>
                  <a:schemeClr val="accent2"/>
                </a:solidFill>
                <a:effectLst/>
                <a:latin typeface="Courier New" pitchFamily="49" charset="0"/>
                <a:ea typeface="Times New Roman" pitchFamily="18" charset="0"/>
                <a:cs typeface="Courier New" pitchFamily="49" charset="0"/>
              </a:rPr>
              <a:t>triu</a:t>
            </a:r>
            <a:r>
              <a:rPr kumimoji="0" lang="pt-PT" sz="1100" b="0" i="0" u="none" strike="noStrike" cap="none" normalizeH="0" baseline="0" dirty="0" smtClean="0">
                <a:ln>
                  <a:noFill/>
                </a:ln>
                <a:solidFill>
                  <a:schemeClr val="accent2"/>
                </a:solidFill>
                <a:effectLst/>
                <a:latin typeface="Courier New" pitchFamily="49" charset="0"/>
                <a:ea typeface="Times New Roman" pitchFamily="18" charset="0"/>
                <a:cs typeface="Courier New" pitchFamily="49" charset="0"/>
              </a:rPr>
              <a:t> </a:t>
            </a:r>
            <a:r>
              <a:rPr lang="it-IT" sz="1100" dirty="0" smtClean="0">
                <a:solidFill>
                  <a:schemeClr val="bg2">
                    <a:lumMod val="40000"/>
                    <a:lumOff val="60000"/>
                  </a:schemeClr>
                </a:solidFill>
                <a:latin typeface="Courier New" pitchFamily="49" charset="0"/>
                <a:ea typeface="Times New Roman" pitchFamily="18" charset="0"/>
                <a:cs typeface="Courier New" pitchFamily="49" charset="0"/>
              </a:rPr>
              <a:t>|</a:t>
            </a: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1   1   |     1   |   1   1 |   1   |</a:t>
            </a:r>
            <a:endParaRPr kumimoji="0" lang="pt-PT" sz="1100" b="0"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PT" sz="11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endParaRPr kumimoji="0" lang="pt-PT" sz="1100" b="0" i="0" u="none" strike="noStrike" cap="none" normalizeH="0" baseline="0" dirty="0" smtClean="0">
              <a:ln>
                <a:noFill/>
              </a:ln>
              <a:solidFill>
                <a:schemeClr val="tx1"/>
              </a:solidFill>
              <a:effectLst/>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ixaDeTexto 5"/>
          <p:cNvSpPr txBox="1"/>
          <p:nvPr/>
        </p:nvSpPr>
        <p:spPr>
          <a:xfrm>
            <a:off x="357158" y="785794"/>
            <a:ext cx="8409946" cy="1200329"/>
          </a:xfrm>
          <a:prstGeom prst="rect">
            <a:avLst/>
          </a:prstGeom>
          <a:noFill/>
        </p:spPr>
        <p:txBody>
          <a:bodyPr wrap="square" rtlCol="0">
            <a:spAutoFit/>
          </a:bodyPr>
          <a:lstStyle/>
          <a:p>
            <a:pPr algn="ctr"/>
            <a:endParaRPr lang="en-US" sz="2400" dirty="0" smtClean="0">
              <a:latin typeface="Myriad Pro Light" pitchFamily="34" charset="0"/>
            </a:endParaRPr>
          </a:p>
          <a:p>
            <a:pPr algn="ctr"/>
            <a:endParaRPr lang="en-US" sz="2400" dirty="0" smtClean="0">
              <a:latin typeface="Myriad Pro Light" pitchFamily="34" charset="0"/>
            </a:endParaRPr>
          </a:p>
          <a:p>
            <a:pPr algn="ctr"/>
            <a:endParaRPr lang="it-IT" sz="2400" dirty="0" smtClean="0">
              <a:latin typeface="Myriad Pro Light" pitchFamily="34" charset="0"/>
            </a:endParaRPr>
          </a:p>
        </p:txBody>
      </p:sp>
      <p:sp>
        <p:nvSpPr>
          <p:cNvPr id="5" name="CaixaDeTexto 4"/>
          <p:cNvSpPr txBox="1"/>
          <p:nvPr/>
        </p:nvSpPr>
        <p:spPr>
          <a:xfrm>
            <a:off x="357158" y="785794"/>
            <a:ext cx="8409946" cy="1200329"/>
          </a:xfrm>
          <a:prstGeom prst="rect">
            <a:avLst/>
          </a:prstGeom>
          <a:noFill/>
        </p:spPr>
        <p:txBody>
          <a:bodyPr wrap="square" rtlCol="0">
            <a:spAutoFit/>
          </a:bodyPr>
          <a:lstStyle/>
          <a:p>
            <a:pPr algn="ctr"/>
            <a:r>
              <a:rPr lang="en-US" sz="2400" dirty="0" smtClean="0">
                <a:latin typeface="Myriad Pro Light" pitchFamily="34" charset="0"/>
              </a:rPr>
              <a:t>Findings</a:t>
            </a:r>
          </a:p>
          <a:p>
            <a:pPr algn="ctr"/>
            <a:endParaRPr lang="en-US" sz="2400" dirty="0" smtClean="0">
              <a:latin typeface="Myriad Pro Light" pitchFamily="34" charset="0"/>
            </a:endParaRPr>
          </a:p>
          <a:p>
            <a:pPr algn="ctr"/>
            <a:r>
              <a:rPr lang="en-US" sz="2400" dirty="0" smtClean="0">
                <a:solidFill>
                  <a:schemeClr val="bg2">
                    <a:lumMod val="40000"/>
                    <a:lumOff val="60000"/>
                  </a:schemeClr>
                </a:solidFill>
                <a:latin typeface="Myriad Pro Light" pitchFamily="34" charset="0"/>
              </a:rPr>
              <a:t>Parameters defining learning capacity</a:t>
            </a:r>
          </a:p>
        </p:txBody>
      </p:sp>
      <p:graphicFrame>
        <p:nvGraphicFramePr>
          <p:cNvPr id="10" name="Tabela 9"/>
          <p:cNvGraphicFramePr>
            <a:graphicFrameLocks noGrp="1"/>
          </p:cNvGraphicFramePr>
          <p:nvPr/>
        </p:nvGraphicFramePr>
        <p:xfrm>
          <a:off x="467544" y="2276872"/>
          <a:ext cx="8215371" cy="4101084"/>
        </p:xfrm>
        <a:graphic>
          <a:graphicData uri="http://schemas.openxmlformats.org/drawingml/2006/table">
            <a:tbl>
              <a:tblPr firstRow="1">
                <a:tableStyleId>{B301B821-A1FF-4177-AEE7-76D212191A09}</a:tableStyleId>
              </a:tblPr>
              <a:tblGrid>
                <a:gridCol w="3071834"/>
                <a:gridCol w="1143008"/>
                <a:gridCol w="1143008"/>
                <a:gridCol w="928694"/>
                <a:gridCol w="1000132"/>
                <a:gridCol w="928695"/>
              </a:tblGrid>
              <a:tr h="0">
                <a:tc>
                  <a:txBody>
                    <a:bodyPr/>
                    <a:lstStyle/>
                    <a:p>
                      <a:pPr>
                        <a:lnSpc>
                          <a:spcPct val="115000"/>
                        </a:lnSpc>
                        <a:spcBef>
                          <a:spcPts val="300"/>
                        </a:spcBef>
                        <a:spcAft>
                          <a:spcPts val="300"/>
                        </a:spcAft>
                      </a:pPr>
                      <a:r>
                        <a:rPr lang="pt-PT" sz="1800" b="0" kern="1200" dirty="0" err="1" smtClean="0">
                          <a:solidFill>
                            <a:schemeClr val="lt1"/>
                          </a:solidFill>
                          <a:latin typeface="Myriad Pro Light" pitchFamily="34" charset="0"/>
                          <a:ea typeface="+mn-ea"/>
                          <a:cs typeface="+mn-cs"/>
                        </a:rPr>
                        <a:t>Parameter</a:t>
                      </a:r>
                      <a:endParaRPr lang="pt-PT" sz="1800" b="0" kern="1200" dirty="0">
                        <a:solidFill>
                          <a:schemeClr val="lt1"/>
                        </a:solidFill>
                        <a:latin typeface="Myriad Pro Light" pitchFamily="34" charset="0"/>
                        <a:ea typeface="+mn-ea"/>
                        <a:cs typeface="+mn-cs"/>
                      </a:endParaRPr>
                    </a:p>
                  </a:txBody>
                  <a:tcPr marL="68580" marR="68580" marT="0" marB="0" anchor="ctr"/>
                </a:tc>
                <a:tc>
                  <a:txBody>
                    <a:bodyPr/>
                    <a:lstStyle/>
                    <a:p>
                      <a:pPr>
                        <a:lnSpc>
                          <a:spcPct val="115000"/>
                        </a:lnSpc>
                        <a:spcBef>
                          <a:spcPts val="300"/>
                        </a:spcBef>
                        <a:spcAft>
                          <a:spcPts val="300"/>
                        </a:spcAft>
                      </a:pPr>
                      <a:r>
                        <a:rPr lang="en-GB" sz="1800" b="0" dirty="0" smtClean="0">
                          <a:latin typeface="Myriad Pro Light" pitchFamily="34" charset="0"/>
                        </a:rPr>
                        <a:t>Greece</a:t>
                      </a:r>
                      <a:endParaRPr lang="pt-PT" sz="1800" b="0" dirty="0">
                        <a:latin typeface="Myriad Pro Light" pitchFamily="34" charset="0"/>
                        <a:ea typeface="Times New Roman"/>
                        <a:cs typeface="Times New Roman"/>
                      </a:endParaRPr>
                    </a:p>
                  </a:txBody>
                  <a:tcPr marL="68580" marR="68580" marT="0" marB="0" anchor="ctr"/>
                </a:tc>
                <a:tc>
                  <a:txBody>
                    <a:bodyPr/>
                    <a:lstStyle/>
                    <a:p>
                      <a:pPr>
                        <a:lnSpc>
                          <a:spcPct val="115000"/>
                        </a:lnSpc>
                        <a:spcBef>
                          <a:spcPts val="300"/>
                        </a:spcBef>
                        <a:spcAft>
                          <a:spcPts val="300"/>
                        </a:spcAft>
                      </a:pPr>
                      <a:r>
                        <a:rPr lang="en-GB" sz="1800" b="0" dirty="0" smtClean="0">
                          <a:latin typeface="Myriad Pro Light" pitchFamily="34" charset="0"/>
                          <a:ea typeface="+mn-ea"/>
                          <a:cs typeface="+mn-cs"/>
                        </a:rPr>
                        <a:t>Ireland</a:t>
                      </a:r>
                      <a:endParaRPr lang="pt-PT" sz="1800" b="0" dirty="0">
                        <a:latin typeface="Myriad Pro Light" pitchFamily="34" charset="0"/>
                        <a:ea typeface="Times New Roman"/>
                        <a:cs typeface="Times New Roman"/>
                      </a:endParaRPr>
                    </a:p>
                  </a:txBody>
                  <a:tcPr marL="68580" marR="68580" marT="0" marB="0" anchor="ctr"/>
                </a:tc>
                <a:tc>
                  <a:txBody>
                    <a:bodyPr/>
                    <a:lstStyle/>
                    <a:p>
                      <a:pPr>
                        <a:lnSpc>
                          <a:spcPct val="115000"/>
                        </a:lnSpc>
                        <a:spcBef>
                          <a:spcPts val="300"/>
                        </a:spcBef>
                        <a:spcAft>
                          <a:spcPts val="300"/>
                        </a:spcAft>
                      </a:pPr>
                      <a:r>
                        <a:rPr lang="pt-PT" sz="1800" b="0" dirty="0" smtClean="0">
                          <a:latin typeface="Myriad Pro Light" pitchFamily="34" charset="0"/>
                          <a:ea typeface="Times New Roman"/>
                          <a:cs typeface="Times New Roman"/>
                        </a:rPr>
                        <a:t>Portugal</a:t>
                      </a:r>
                      <a:endParaRPr lang="pt-PT" sz="1800" b="0" dirty="0">
                        <a:latin typeface="Myriad Pro Light" pitchFamily="34" charset="0"/>
                        <a:ea typeface="Times New Roman"/>
                        <a:cs typeface="Times New Roman"/>
                      </a:endParaRPr>
                    </a:p>
                  </a:txBody>
                  <a:tcPr marL="68580" marR="68580" marT="0" marB="0" anchor="ctr"/>
                </a:tc>
                <a:tc>
                  <a:txBody>
                    <a:bodyPr/>
                    <a:lstStyle/>
                    <a:p>
                      <a:pPr>
                        <a:lnSpc>
                          <a:spcPct val="115000"/>
                        </a:lnSpc>
                        <a:spcBef>
                          <a:spcPts val="300"/>
                        </a:spcBef>
                        <a:spcAft>
                          <a:spcPts val="300"/>
                        </a:spcAft>
                      </a:pPr>
                      <a:r>
                        <a:rPr lang="pt-PT" sz="1800" b="0" dirty="0" err="1" smtClean="0">
                          <a:latin typeface="Myriad Pro Light" pitchFamily="34" charset="0"/>
                          <a:ea typeface="Times New Roman"/>
                          <a:cs typeface="Times New Roman"/>
                        </a:rPr>
                        <a:t>Hungary</a:t>
                      </a:r>
                      <a:endParaRPr lang="pt-PT" sz="1800" b="0" dirty="0">
                        <a:latin typeface="Myriad Pro Light" pitchFamily="34" charset="0"/>
                        <a:ea typeface="Times New Roman"/>
                        <a:cs typeface="Times New Roman"/>
                      </a:endParaRPr>
                    </a:p>
                  </a:txBody>
                  <a:tcPr marL="68580" marR="68580" marT="0" marB="0" anchor="ctr"/>
                </a:tc>
                <a:tc>
                  <a:txBody>
                    <a:bodyPr/>
                    <a:lstStyle/>
                    <a:p>
                      <a:pPr>
                        <a:lnSpc>
                          <a:spcPct val="115000"/>
                        </a:lnSpc>
                        <a:spcBef>
                          <a:spcPts val="300"/>
                        </a:spcBef>
                        <a:spcAft>
                          <a:spcPts val="300"/>
                        </a:spcAft>
                      </a:pPr>
                      <a:r>
                        <a:rPr lang="pt-PT" sz="1800" b="0" dirty="0" err="1" smtClean="0">
                          <a:latin typeface="Myriad Pro Light" pitchFamily="34" charset="0"/>
                          <a:ea typeface="Times New Roman"/>
                          <a:cs typeface="Times New Roman"/>
                        </a:rPr>
                        <a:t>Poland</a:t>
                      </a:r>
                      <a:endParaRPr lang="pt-PT" sz="1800" b="0" dirty="0">
                        <a:latin typeface="Myriad Pro Light" pitchFamily="34" charset="0"/>
                        <a:ea typeface="Times New Roman"/>
                        <a:cs typeface="Times New Roman"/>
                      </a:endParaRPr>
                    </a:p>
                  </a:txBody>
                  <a:tcPr marL="68580" marR="68580" marT="0" marB="0" anchor="ctr"/>
                </a:tc>
              </a:tr>
              <a:tr h="0">
                <a:tc>
                  <a:txBody>
                    <a:bodyPr/>
                    <a:lstStyle/>
                    <a:p>
                      <a:pPr>
                        <a:lnSpc>
                          <a:spcPct val="115000"/>
                        </a:lnSpc>
                        <a:spcBef>
                          <a:spcPts val="300"/>
                        </a:spcBef>
                        <a:spcAft>
                          <a:spcPts val="300"/>
                        </a:spcAft>
                      </a:pPr>
                      <a:r>
                        <a:rPr lang="en-GB" sz="1800" dirty="0" smtClean="0">
                          <a:solidFill>
                            <a:schemeClr val="bg2">
                              <a:lumMod val="40000"/>
                              <a:lumOff val="60000"/>
                            </a:schemeClr>
                          </a:solidFill>
                          <a:latin typeface="Myriad Pro Light" pitchFamily="34" charset="0"/>
                        </a:rPr>
                        <a:t>Resistance to</a:t>
                      </a:r>
                      <a:r>
                        <a:rPr lang="en-GB" sz="1800" baseline="0" dirty="0" smtClean="0">
                          <a:solidFill>
                            <a:schemeClr val="bg2">
                              <a:lumMod val="40000"/>
                              <a:lumOff val="60000"/>
                            </a:schemeClr>
                          </a:solidFill>
                          <a:latin typeface="Myriad Pro Light" pitchFamily="34" charset="0"/>
                        </a:rPr>
                        <a:t> c</a:t>
                      </a:r>
                      <a:r>
                        <a:rPr lang="en-GB" sz="1800" dirty="0" smtClean="0">
                          <a:solidFill>
                            <a:schemeClr val="bg2">
                              <a:lumMod val="40000"/>
                              <a:lumOff val="60000"/>
                            </a:schemeClr>
                          </a:solidFill>
                          <a:latin typeface="Myriad Pro Light" pitchFamily="34" charset="0"/>
                        </a:rPr>
                        <a:t>hange</a:t>
                      </a:r>
                      <a:endParaRPr lang="pt-PT" sz="1800" dirty="0">
                        <a:solidFill>
                          <a:schemeClr val="bg2">
                            <a:lumMod val="40000"/>
                            <a:lumOff val="60000"/>
                          </a:schemeClr>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en-GB" sz="2400" b="0" dirty="0" smtClean="0">
                          <a:solidFill>
                            <a:srgbClr val="00B050"/>
                          </a:solidFill>
                          <a:latin typeface="Myriad Pro Light" pitchFamily="34" charset="0"/>
                        </a:rPr>
                        <a:t>++</a:t>
                      </a:r>
                      <a:endParaRPr lang="pt-PT" sz="2400" b="0" dirty="0">
                        <a:solidFill>
                          <a:srgbClr val="00B050"/>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en-GB" sz="2400" b="0" dirty="0" smtClean="0">
                          <a:solidFill>
                            <a:srgbClr val="FFFF00"/>
                          </a:solidFill>
                          <a:latin typeface="Myriad Pro Light" pitchFamily="34" charset="0"/>
                        </a:rPr>
                        <a:t>-+</a:t>
                      </a:r>
                      <a:endParaRPr lang="pt-PT" sz="2400" b="0" dirty="0">
                        <a:solidFill>
                          <a:srgbClr val="FFFF00"/>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pt-PT" sz="2400" b="0" dirty="0" smtClean="0">
                          <a:solidFill>
                            <a:srgbClr val="FFFF00"/>
                          </a:solidFill>
                          <a:latin typeface="Myriad Pro Light" pitchFamily="34" charset="0"/>
                          <a:ea typeface="Times New Roman"/>
                          <a:cs typeface="Times New Roman"/>
                        </a:rPr>
                        <a:t>-+</a:t>
                      </a:r>
                      <a:endParaRPr lang="pt-PT" sz="2400" b="0" dirty="0">
                        <a:solidFill>
                          <a:srgbClr val="FFFF00"/>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pt-PT" sz="2400" b="0" dirty="0" smtClean="0">
                          <a:solidFill>
                            <a:srgbClr val="00B050"/>
                          </a:solidFill>
                          <a:latin typeface="Myriad Pro Light" pitchFamily="34" charset="0"/>
                          <a:ea typeface="Times New Roman"/>
                          <a:cs typeface="Times New Roman"/>
                        </a:rPr>
                        <a:t>++</a:t>
                      </a:r>
                      <a:endParaRPr lang="pt-PT" sz="2400" b="0" dirty="0">
                        <a:solidFill>
                          <a:srgbClr val="00B050"/>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pt-PT" sz="2400" b="0" dirty="0" smtClean="0">
                          <a:solidFill>
                            <a:schemeClr val="bg2">
                              <a:lumMod val="40000"/>
                              <a:lumOff val="60000"/>
                            </a:schemeClr>
                          </a:solidFill>
                          <a:latin typeface="Myriad Pro Light" pitchFamily="34" charset="0"/>
                          <a:ea typeface="Times New Roman"/>
                          <a:cs typeface="Times New Roman"/>
                        </a:rPr>
                        <a:t>+</a:t>
                      </a:r>
                      <a:endParaRPr lang="pt-PT" sz="2400" b="0" dirty="0">
                        <a:solidFill>
                          <a:schemeClr val="bg2">
                            <a:lumMod val="40000"/>
                            <a:lumOff val="60000"/>
                          </a:schemeClr>
                        </a:solidFill>
                        <a:latin typeface="Myriad Pro Light" pitchFamily="34" charset="0"/>
                        <a:ea typeface="Times New Roman"/>
                        <a:cs typeface="Times New Roman"/>
                      </a:endParaRPr>
                    </a:p>
                  </a:txBody>
                  <a:tcPr marL="68580" marR="68580" marT="0" marB="0" anchor="ctr">
                    <a:noFill/>
                  </a:tcPr>
                </a:tc>
              </a:tr>
              <a:tr h="0">
                <a:tc>
                  <a:txBody>
                    <a:bodyPr/>
                    <a:lstStyle/>
                    <a:p>
                      <a:pPr>
                        <a:lnSpc>
                          <a:spcPct val="115000"/>
                        </a:lnSpc>
                        <a:spcBef>
                          <a:spcPts val="300"/>
                        </a:spcBef>
                        <a:spcAft>
                          <a:spcPts val="300"/>
                        </a:spcAft>
                      </a:pPr>
                      <a:r>
                        <a:rPr lang="en-GB" sz="1800" dirty="0" smtClean="0">
                          <a:solidFill>
                            <a:schemeClr val="bg2">
                              <a:lumMod val="40000"/>
                              <a:lumOff val="60000"/>
                            </a:schemeClr>
                          </a:solidFill>
                          <a:latin typeface="Myriad Pro Light" pitchFamily="34" charset="0"/>
                        </a:rPr>
                        <a:t>Decentralisation trends</a:t>
                      </a:r>
                      <a:endParaRPr lang="pt-PT" sz="1800" dirty="0">
                        <a:solidFill>
                          <a:schemeClr val="bg2">
                            <a:lumMod val="40000"/>
                            <a:lumOff val="60000"/>
                          </a:schemeClr>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en-GB" sz="2400" b="0" dirty="0" smtClean="0">
                          <a:solidFill>
                            <a:srgbClr val="FF0000"/>
                          </a:solidFill>
                          <a:latin typeface="Myriad Pro Light" pitchFamily="34" charset="0"/>
                        </a:rPr>
                        <a:t>--</a:t>
                      </a:r>
                      <a:endParaRPr lang="pt-PT" sz="2400" b="0" dirty="0">
                        <a:solidFill>
                          <a:srgbClr val="FF0000"/>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en-GB" sz="2400" b="0" dirty="0" smtClean="0">
                          <a:solidFill>
                            <a:srgbClr val="FF0000"/>
                          </a:solidFill>
                          <a:latin typeface="Myriad Pro Light" pitchFamily="34" charset="0"/>
                        </a:rPr>
                        <a:t>--</a:t>
                      </a:r>
                      <a:endParaRPr lang="pt-PT" sz="2400" b="0" dirty="0">
                        <a:solidFill>
                          <a:srgbClr val="FF0000"/>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en-GB" sz="2400" b="0" dirty="0" smtClean="0">
                          <a:solidFill>
                            <a:srgbClr val="92D050"/>
                          </a:solidFill>
                          <a:latin typeface="Myriad Pro Light" pitchFamily="34" charset="0"/>
                        </a:rPr>
                        <a:t>+</a:t>
                      </a:r>
                      <a:endParaRPr lang="pt-PT" sz="2400" b="0" dirty="0">
                        <a:solidFill>
                          <a:srgbClr val="92D050"/>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pt-PT" sz="2400" b="0" dirty="0" smtClean="0">
                          <a:solidFill>
                            <a:srgbClr val="FF0000"/>
                          </a:solidFill>
                          <a:latin typeface="Myriad Pro Light" pitchFamily="34" charset="0"/>
                          <a:ea typeface="Times New Roman"/>
                          <a:cs typeface="Times New Roman"/>
                        </a:rPr>
                        <a:t>--</a:t>
                      </a:r>
                      <a:endParaRPr lang="pt-PT" sz="2400" b="0" dirty="0">
                        <a:solidFill>
                          <a:srgbClr val="FF0000"/>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pt-PT" sz="2400" b="0" dirty="0" smtClean="0">
                          <a:solidFill>
                            <a:srgbClr val="FFFF00"/>
                          </a:solidFill>
                          <a:latin typeface="Myriad Pro Light" pitchFamily="34" charset="0"/>
                          <a:ea typeface="Times New Roman"/>
                          <a:cs typeface="Times New Roman"/>
                        </a:rPr>
                        <a:t>-+</a:t>
                      </a:r>
                      <a:endParaRPr lang="pt-PT" sz="2400" b="0" dirty="0">
                        <a:solidFill>
                          <a:srgbClr val="FFFF00"/>
                        </a:solidFill>
                        <a:latin typeface="Myriad Pro Light" pitchFamily="34" charset="0"/>
                        <a:ea typeface="Times New Roman"/>
                        <a:cs typeface="Times New Roman"/>
                      </a:endParaRPr>
                    </a:p>
                  </a:txBody>
                  <a:tcPr marL="68580" marR="68580" marT="0" marB="0" anchor="ctr">
                    <a:noFill/>
                  </a:tcPr>
                </a:tc>
              </a:tr>
              <a:tr h="0">
                <a:tc>
                  <a:txBody>
                    <a:bodyPr/>
                    <a:lstStyle/>
                    <a:p>
                      <a:pPr>
                        <a:lnSpc>
                          <a:spcPct val="115000"/>
                        </a:lnSpc>
                        <a:spcBef>
                          <a:spcPts val="300"/>
                        </a:spcBef>
                        <a:spcAft>
                          <a:spcPts val="300"/>
                        </a:spcAft>
                      </a:pPr>
                      <a:r>
                        <a:rPr lang="en-GB" sz="1800" dirty="0" smtClean="0">
                          <a:solidFill>
                            <a:schemeClr val="bg2">
                              <a:lumMod val="40000"/>
                              <a:lumOff val="60000"/>
                            </a:schemeClr>
                          </a:solidFill>
                          <a:latin typeface="Myriad Pro Light" pitchFamily="34" charset="0"/>
                        </a:rPr>
                        <a:t>Participation of non-state actors</a:t>
                      </a:r>
                      <a:endParaRPr lang="pt-PT" sz="1800" dirty="0">
                        <a:solidFill>
                          <a:schemeClr val="bg2">
                            <a:lumMod val="40000"/>
                            <a:lumOff val="60000"/>
                          </a:schemeClr>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en-GB" sz="2400" b="0" dirty="0" smtClean="0">
                          <a:solidFill>
                            <a:srgbClr val="FF0000"/>
                          </a:solidFill>
                          <a:latin typeface="Myriad Pro Light" pitchFamily="34" charset="0"/>
                        </a:rPr>
                        <a:t>--</a:t>
                      </a:r>
                      <a:endParaRPr lang="pt-PT" sz="2400" b="0" dirty="0">
                        <a:solidFill>
                          <a:srgbClr val="FF0000"/>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en-GB" sz="2400" b="0" dirty="0" smtClean="0">
                          <a:solidFill>
                            <a:srgbClr val="FF0000"/>
                          </a:solidFill>
                          <a:latin typeface="Myriad Pro Light" pitchFamily="34" charset="0"/>
                        </a:rPr>
                        <a:t>--</a:t>
                      </a:r>
                      <a:endParaRPr lang="pt-PT" sz="2400" b="0" dirty="0">
                        <a:solidFill>
                          <a:srgbClr val="FF0000"/>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en-GB" sz="2400" b="0" dirty="0" smtClean="0">
                          <a:solidFill>
                            <a:srgbClr val="92D050"/>
                          </a:solidFill>
                          <a:latin typeface="Myriad Pro Light" pitchFamily="34" charset="0"/>
                        </a:rPr>
                        <a:t>+</a:t>
                      </a:r>
                      <a:endParaRPr lang="pt-PT" sz="2400" b="0" dirty="0">
                        <a:solidFill>
                          <a:srgbClr val="92D050"/>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pt-PT" sz="2400" b="0" dirty="0" smtClean="0">
                          <a:solidFill>
                            <a:srgbClr val="FF0000"/>
                          </a:solidFill>
                          <a:latin typeface="Myriad Pro Light" pitchFamily="34" charset="0"/>
                          <a:ea typeface="Times New Roman"/>
                          <a:cs typeface="Times New Roman"/>
                        </a:rPr>
                        <a:t>--</a:t>
                      </a:r>
                      <a:endParaRPr lang="pt-PT" sz="2400" b="0" dirty="0">
                        <a:solidFill>
                          <a:srgbClr val="FF0000"/>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pt-PT" sz="2400" b="0" dirty="0" smtClean="0">
                          <a:solidFill>
                            <a:srgbClr val="FF0000"/>
                          </a:solidFill>
                          <a:latin typeface="Myriad Pro Light" pitchFamily="34" charset="0"/>
                          <a:ea typeface="Times New Roman"/>
                          <a:cs typeface="Times New Roman"/>
                        </a:rPr>
                        <a:t>--</a:t>
                      </a:r>
                      <a:endParaRPr lang="pt-PT" sz="2400" b="0" dirty="0">
                        <a:solidFill>
                          <a:srgbClr val="FF0000"/>
                        </a:solidFill>
                        <a:latin typeface="Myriad Pro Light" pitchFamily="34" charset="0"/>
                        <a:ea typeface="Times New Roman"/>
                        <a:cs typeface="Times New Roman"/>
                      </a:endParaRPr>
                    </a:p>
                  </a:txBody>
                  <a:tcPr marL="68580" marR="68580" marT="0" marB="0" anchor="ctr">
                    <a:noFill/>
                  </a:tcPr>
                </a:tc>
              </a:tr>
              <a:tr h="0">
                <a:tc>
                  <a:txBody>
                    <a:bodyPr/>
                    <a:lstStyle/>
                    <a:p>
                      <a:pPr>
                        <a:lnSpc>
                          <a:spcPct val="115000"/>
                        </a:lnSpc>
                        <a:spcBef>
                          <a:spcPts val="300"/>
                        </a:spcBef>
                        <a:spcAft>
                          <a:spcPts val="300"/>
                        </a:spcAft>
                      </a:pPr>
                      <a:r>
                        <a:rPr lang="en-GB" sz="1800" dirty="0" smtClean="0">
                          <a:solidFill>
                            <a:schemeClr val="bg2">
                              <a:lumMod val="40000"/>
                              <a:lumOff val="60000"/>
                            </a:schemeClr>
                          </a:solidFill>
                          <a:latin typeface="Myriad Pro Light" pitchFamily="34" charset="0"/>
                        </a:rPr>
                        <a:t>Civil Society</a:t>
                      </a:r>
                      <a:endParaRPr lang="pt-PT" sz="1800" dirty="0">
                        <a:solidFill>
                          <a:schemeClr val="bg2">
                            <a:lumMod val="40000"/>
                            <a:lumOff val="60000"/>
                          </a:schemeClr>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en-GB" sz="2400" b="0" dirty="0" smtClean="0">
                          <a:solidFill>
                            <a:srgbClr val="FF0000"/>
                          </a:solidFill>
                          <a:latin typeface="Myriad Pro Light" pitchFamily="34" charset="0"/>
                        </a:rPr>
                        <a:t>--</a:t>
                      </a:r>
                      <a:endParaRPr lang="pt-PT" sz="2400" b="0" dirty="0">
                        <a:solidFill>
                          <a:srgbClr val="FF0000"/>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en-GB" sz="2400" b="0" dirty="0" smtClean="0">
                          <a:solidFill>
                            <a:srgbClr val="92D050"/>
                          </a:solidFill>
                          <a:latin typeface="Myriad Pro Light" pitchFamily="34" charset="0"/>
                        </a:rPr>
                        <a:t>+</a:t>
                      </a:r>
                      <a:endParaRPr lang="pt-PT" sz="2400" b="0" dirty="0">
                        <a:solidFill>
                          <a:srgbClr val="92D050"/>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pt-PT" sz="2400" b="0" dirty="0" smtClean="0">
                          <a:solidFill>
                            <a:schemeClr val="accent6">
                              <a:lumMod val="75000"/>
                            </a:schemeClr>
                          </a:solidFill>
                          <a:latin typeface="Myriad Pro Light" pitchFamily="34" charset="0"/>
                          <a:ea typeface="Times New Roman"/>
                          <a:cs typeface="Times New Roman"/>
                        </a:rPr>
                        <a:t>-</a:t>
                      </a:r>
                      <a:endParaRPr lang="pt-PT" sz="2400" b="0" dirty="0">
                        <a:solidFill>
                          <a:schemeClr val="accent6">
                            <a:lumMod val="75000"/>
                          </a:schemeClr>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pt-PT" sz="2400" b="0" dirty="0" smtClean="0">
                          <a:solidFill>
                            <a:srgbClr val="FF0000"/>
                          </a:solidFill>
                          <a:latin typeface="Myriad Pro Light" pitchFamily="34" charset="0"/>
                          <a:ea typeface="Times New Roman"/>
                          <a:cs typeface="Times New Roman"/>
                        </a:rPr>
                        <a:t>--</a:t>
                      </a:r>
                      <a:endParaRPr lang="pt-PT" sz="2400" b="0" dirty="0">
                        <a:solidFill>
                          <a:srgbClr val="FF0000"/>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pt-PT" sz="2400" b="0" dirty="0" smtClean="0">
                          <a:solidFill>
                            <a:srgbClr val="FF0000"/>
                          </a:solidFill>
                          <a:latin typeface="Myriad Pro Light" pitchFamily="34" charset="0"/>
                          <a:ea typeface="Times New Roman"/>
                          <a:cs typeface="Times New Roman"/>
                        </a:rPr>
                        <a:t>--</a:t>
                      </a:r>
                      <a:endParaRPr lang="pt-PT" sz="2400" b="0" dirty="0">
                        <a:solidFill>
                          <a:srgbClr val="FF0000"/>
                        </a:solidFill>
                        <a:latin typeface="Myriad Pro Light" pitchFamily="34" charset="0"/>
                        <a:ea typeface="Times New Roman"/>
                        <a:cs typeface="Times New Roman"/>
                      </a:endParaRPr>
                    </a:p>
                  </a:txBody>
                  <a:tcPr marL="68580" marR="68580" marT="0" marB="0" anchor="ctr">
                    <a:noFill/>
                  </a:tcPr>
                </a:tc>
              </a:tr>
              <a:tr h="0">
                <a:tc>
                  <a:txBody>
                    <a:bodyPr/>
                    <a:lstStyle/>
                    <a:p>
                      <a:pPr>
                        <a:lnSpc>
                          <a:spcPct val="115000"/>
                        </a:lnSpc>
                        <a:spcBef>
                          <a:spcPts val="300"/>
                        </a:spcBef>
                        <a:spcAft>
                          <a:spcPts val="300"/>
                        </a:spcAft>
                      </a:pPr>
                      <a:r>
                        <a:rPr lang="en-GB" sz="1800" dirty="0" smtClean="0">
                          <a:solidFill>
                            <a:schemeClr val="bg2">
                              <a:lumMod val="40000"/>
                              <a:lumOff val="60000"/>
                            </a:schemeClr>
                          </a:solidFill>
                          <a:latin typeface="Myriad Pro Light" pitchFamily="34" charset="0"/>
                        </a:rPr>
                        <a:t>Co-operation climate</a:t>
                      </a:r>
                      <a:endParaRPr lang="pt-PT" sz="1800" dirty="0">
                        <a:solidFill>
                          <a:schemeClr val="bg2">
                            <a:lumMod val="40000"/>
                            <a:lumOff val="60000"/>
                          </a:schemeClr>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en-GB" sz="2400" b="0" dirty="0" smtClean="0">
                          <a:solidFill>
                            <a:srgbClr val="FF0000"/>
                          </a:solidFill>
                          <a:latin typeface="Myriad Pro Light" pitchFamily="34" charset="0"/>
                        </a:rPr>
                        <a:t>--</a:t>
                      </a:r>
                      <a:endParaRPr lang="pt-PT" sz="2400" b="0" dirty="0">
                        <a:solidFill>
                          <a:srgbClr val="FF0000"/>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en-GB" sz="2400" b="0" dirty="0" smtClean="0">
                          <a:solidFill>
                            <a:srgbClr val="00B050"/>
                          </a:solidFill>
                          <a:latin typeface="Myriad Pro Light" pitchFamily="34" charset="0"/>
                        </a:rPr>
                        <a:t>++</a:t>
                      </a:r>
                      <a:endParaRPr lang="pt-PT" sz="2400" b="0" dirty="0">
                        <a:solidFill>
                          <a:srgbClr val="00B050"/>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en-GB" sz="2400" b="0" dirty="0" smtClean="0">
                          <a:solidFill>
                            <a:srgbClr val="FFFF00"/>
                          </a:solidFill>
                          <a:latin typeface="Myriad Pro Light" pitchFamily="34" charset="0"/>
                        </a:rPr>
                        <a:t>-+</a:t>
                      </a:r>
                      <a:endParaRPr lang="pt-PT" sz="2400" b="0" dirty="0">
                        <a:solidFill>
                          <a:srgbClr val="FFFF00"/>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en-GB" sz="2400" b="0" dirty="0" smtClean="0">
                          <a:solidFill>
                            <a:srgbClr val="FFFF00"/>
                          </a:solidFill>
                          <a:latin typeface="Myriad Pro Light" pitchFamily="34" charset="0"/>
                        </a:rPr>
                        <a:t>-+</a:t>
                      </a:r>
                      <a:endParaRPr lang="pt-PT" sz="2400" b="0" dirty="0">
                        <a:solidFill>
                          <a:srgbClr val="FFFF00"/>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en-GB" sz="2400" b="0" dirty="0" smtClean="0">
                          <a:solidFill>
                            <a:srgbClr val="FFFF00"/>
                          </a:solidFill>
                          <a:latin typeface="Myriad Pro Light" pitchFamily="34" charset="0"/>
                        </a:rPr>
                        <a:t>-+</a:t>
                      </a:r>
                      <a:endParaRPr lang="pt-PT" sz="2400" b="0" dirty="0">
                        <a:solidFill>
                          <a:srgbClr val="FFFF00"/>
                        </a:solidFill>
                        <a:latin typeface="Myriad Pro Light" pitchFamily="34" charset="0"/>
                        <a:ea typeface="Times New Roman"/>
                        <a:cs typeface="Times New Roman"/>
                      </a:endParaRPr>
                    </a:p>
                  </a:txBody>
                  <a:tcPr marL="68580" marR="68580" marT="0" marB="0" anchor="ctr">
                    <a:noFill/>
                  </a:tcPr>
                </a:tc>
              </a:tr>
              <a:tr h="0">
                <a:tc>
                  <a:txBody>
                    <a:bodyPr/>
                    <a:lstStyle/>
                    <a:p>
                      <a:pPr>
                        <a:lnSpc>
                          <a:spcPct val="115000"/>
                        </a:lnSpc>
                        <a:spcBef>
                          <a:spcPts val="300"/>
                        </a:spcBef>
                        <a:spcAft>
                          <a:spcPts val="300"/>
                        </a:spcAft>
                      </a:pPr>
                      <a:r>
                        <a:rPr lang="pt-PT" sz="1800" dirty="0" smtClean="0">
                          <a:solidFill>
                            <a:schemeClr val="bg2">
                              <a:lumMod val="40000"/>
                              <a:lumOff val="60000"/>
                            </a:schemeClr>
                          </a:solidFill>
                          <a:latin typeface="Myriad Pro Light" pitchFamily="34" charset="0"/>
                          <a:ea typeface="Times New Roman"/>
                          <a:cs typeface="Times New Roman"/>
                        </a:rPr>
                        <a:t>Fora for dialogue</a:t>
                      </a:r>
                      <a:endParaRPr lang="pt-PT" sz="1800" dirty="0">
                        <a:solidFill>
                          <a:schemeClr val="bg2">
                            <a:lumMod val="40000"/>
                            <a:lumOff val="60000"/>
                          </a:schemeClr>
                        </a:solidFill>
                        <a:latin typeface="Myriad Pro Light" pitchFamily="34" charset="0"/>
                        <a:ea typeface="Times New Roman"/>
                        <a:cs typeface="Times New Roman"/>
                      </a:endParaRPr>
                    </a:p>
                  </a:txBody>
                  <a:tcPr marL="68580" marR="68580" marT="0" marB="0" anchor="ctr">
                    <a:noFill/>
                  </a:tcPr>
                </a:tc>
                <a:tc>
                  <a:txBody>
                    <a:bodyPr/>
                    <a:lstStyle/>
                    <a:p>
                      <a:pPr marL="0" marR="0" indent="0" algn="ctr" defTabSz="914400" rtl="0" eaLnBrk="1" fontAlgn="auto" latinLnBrk="0" hangingPunct="1">
                        <a:lnSpc>
                          <a:spcPct val="115000"/>
                        </a:lnSpc>
                        <a:spcBef>
                          <a:spcPts val="300"/>
                        </a:spcBef>
                        <a:spcAft>
                          <a:spcPts val="300"/>
                        </a:spcAft>
                        <a:buClrTx/>
                        <a:buSzTx/>
                        <a:buFontTx/>
                        <a:buNone/>
                        <a:tabLst/>
                        <a:defRPr/>
                      </a:pPr>
                      <a:r>
                        <a:rPr lang="pt-PT" sz="2400" b="0" dirty="0" smtClean="0">
                          <a:solidFill>
                            <a:schemeClr val="accent6">
                              <a:lumMod val="75000"/>
                            </a:schemeClr>
                          </a:solidFill>
                          <a:latin typeface="Myriad Pro Light" pitchFamily="34" charset="0"/>
                          <a:ea typeface="Times New Roman"/>
                          <a:cs typeface="Times New Roman"/>
                        </a:rPr>
                        <a:t>-</a:t>
                      </a:r>
                    </a:p>
                  </a:txBody>
                  <a:tcPr marL="68580" marR="68580" marT="0" marB="0" anchor="ctr">
                    <a:noFill/>
                  </a:tcPr>
                </a:tc>
                <a:tc>
                  <a:txBody>
                    <a:bodyPr/>
                    <a:lstStyle/>
                    <a:p>
                      <a:pPr algn="ctr">
                        <a:lnSpc>
                          <a:spcPct val="115000"/>
                        </a:lnSpc>
                        <a:spcBef>
                          <a:spcPts val="300"/>
                        </a:spcBef>
                        <a:spcAft>
                          <a:spcPts val="300"/>
                        </a:spcAft>
                      </a:pPr>
                      <a:r>
                        <a:rPr lang="en-GB" sz="2400" b="0" dirty="0" smtClean="0">
                          <a:solidFill>
                            <a:srgbClr val="FFFF00"/>
                          </a:solidFill>
                          <a:latin typeface="Myriad Pro Light" pitchFamily="34" charset="0"/>
                        </a:rPr>
                        <a:t>-+</a:t>
                      </a:r>
                      <a:endParaRPr lang="pt-PT" sz="2400" b="0" dirty="0">
                        <a:solidFill>
                          <a:srgbClr val="FFFF00"/>
                        </a:solidFill>
                        <a:latin typeface="Myriad Pro Light" pitchFamily="34" charset="0"/>
                        <a:ea typeface="Times New Roman"/>
                        <a:cs typeface="Times New Roman"/>
                      </a:endParaRPr>
                    </a:p>
                  </a:txBody>
                  <a:tcPr marL="68580" marR="68580" marT="0" marB="0" anchor="ctr">
                    <a:noFill/>
                  </a:tcPr>
                </a:tc>
                <a:tc>
                  <a:txBody>
                    <a:bodyPr/>
                    <a:lstStyle/>
                    <a:p>
                      <a:pPr marL="0" marR="0" indent="0" algn="ctr" defTabSz="914400" rtl="0" eaLnBrk="1" fontAlgn="auto" latinLnBrk="0" hangingPunct="1">
                        <a:lnSpc>
                          <a:spcPct val="115000"/>
                        </a:lnSpc>
                        <a:spcBef>
                          <a:spcPts val="300"/>
                        </a:spcBef>
                        <a:spcAft>
                          <a:spcPts val="300"/>
                        </a:spcAft>
                        <a:buClrTx/>
                        <a:buSzTx/>
                        <a:buFontTx/>
                        <a:buNone/>
                        <a:tabLst/>
                        <a:defRPr/>
                      </a:pPr>
                      <a:r>
                        <a:rPr lang="pt-PT" sz="2400" b="0" dirty="0" smtClean="0">
                          <a:solidFill>
                            <a:schemeClr val="accent6">
                              <a:lumMod val="75000"/>
                            </a:schemeClr>
                          </a:solidFill>
                          <a:latin typeface="Myriad Pro Light" pitchFamily="34" charset="0"/>
                          <a:ea typeface="Times New Roman"/>
                          <a:cs typeface="Times New Roman"/>
                        </a:rPr>
                        <a:t>-</a:t>
                      </a:r>
                    </a:p>
                  </a:txBody>
                  <a:tcPr marL="68580" marR="68580" marT="0" marB="0" anchor="ctr">
                    <a:noFill/>
                  </a:tcPr>
                </a:tc>
                <a:tc>
                  <a:txBody>
                    <a:bodyPr/>
                    <a:lstStyle/>
                    <a:p>
                      <a:pPr algn="ctr">
                        <a:lnSpc>
                          <a:spcPct val="115000"/>
                        </a:lnSpc>
                        <a:spcBef>
                          <a:spcPts val="300"/>
                        </a:spcBef>
                        <a:spcAft>
                          <a:spcPts val="300"/>
                        </a:spcAft>
                      </a:pPr>
                      <a:r>
                        <a:rPr lang="en-GB" sz="2400" b="0" dirty="0" smtClean="0">
                          <a:solidFill>
                            <a:srgbClr val="FFFF00"/>
                          </a:solidFill>
                          <a:latin typeface="Myriad Pro Light" pitchFamily="34" charset="0"/>
                        </a:rPr>
                        <a:t>-+</a:t>
                      </a:r>
                      <a:endParaRPr lang="pt-PT" sz="2400" b="0" dirty="0">
                        <a:solidFill>
                          <a:srgbClr val="FFFF00"/>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en-GB" sz="2400" b="0" dirty="0" smtClean="0">
                          <a:solidFill>
                            <a:srgbClr val="FFFF00"/>
                          </a:solidFill>
                          <a:latin typeface="Myriad Pro Light" pitchFamily="34" charset="0"/>
                        </a:rPr>
                        <a:t>-+</a:t>
                      </a:r>
                      <a:endParaRPr lang="pt-PT" sz="2400" b="0" dirty="0">
                        <a:solidFill>
                          <a:srgbClr val="FFFF00"/>
                        </a:solidFill>
                        <a:latin typeface="Myriad Pro Light" pitchFamily="34" charset="0"/>
                        <a:ea typeface="Times New Roman"/>
                        <a:cs typeface="Times New Roman"/>
                      </a:endParaRPr>
                    </a:p>
                  </a:txBody>
                  <a:tcPr marL="68580" marR="68580" marT="0" marB="0" anchor="ctr">
                    <a:noFill/>
                  </a:tcPr>
                </a:tc>
              </a:tr>
              <a:tr h="0">
                <a:tc>
                  <a:txBody>
                    <a:bodyPr/>
                    <a:lstStyle/>
                    <a:p>
                      <a:pPr>
                        <a:lnSpc>
                          <a:spcPct val="115000"/>
                        </a:lnSpc>
                        <a:spcBef>
                          <a:spcPts val="300"/>
                        </a:spcBef>
                        <a:spcAft>
                          <a:spcPts val="300"/>
                        </a:spcAft>
                      </a:pPr>
                      <a:r>
                        <a:rPr lang="pt-PT" sz="1800" dirty="0" err="1" smtClean="0">
                          <a:solidFill>
                            <a:schemeClr val="bg2">
                              <a:lumMod val="40000"/>
                              <a:lumOff val="60000"/>
                            </a:schemeClr>
                          </a:solidFill>
                          <a:latin typeface="Myriad Pro Light" pitchFamily="34" charset="0"/>
                          <a:ea typeface="Times New Roman"/>
                          <a:cs typeface="Times New Roman"/>
                        </a:rPr>
                        <a:t>Development</a:t>
                      </a:r>
                      <a:r>
                        <a:rPr lang="pt-PT" sz="1800" dirty="0" smtClean="0">
                          <a:solidFill>
                            <a:schemeClr val="bg2">
                              <a:lumMod val="40000"/>
                              <a:lumOff val="60000"/>
                            </a:schemeClr>
                          </a:solidFill>
                          <a:latin typeface="Myriad Pro Light" pitchFamily="34" charset="0"/>
                          <a:ea typeface="Times New Roman"/>
                          <a:cs typeface="Times New Roman"/>
                        </a:rPr>
                        <a:t> </a:t>
                      </a:r>
                      <a:r>
                        <a:rPr lang="pt-PT" sz="1800" dirty="0" err="1" smtClean="0">
                          <a:solidFill>
                            <a:schemeClr val="bg2">
                              <a:lumMod val="40000"/>
                              <a:lumOff val="60000"/>
                            </a:schemeClr>
                          </a:solidFill>
                          <a:latin typeface="Myriad Pro Light" pitchFamily="34" charset="0"/>
                          <a:ea typeface="Times New Roman"/>
                          <a:cs typeface="Times New Roman"/>
                        </a:rPr>
                        <a:t>of</a:t>
                      </a:r>
                      <a:r>
                        <a:rPr lang="pt-PT" sz="1800" dirty="0" smtClean="0">
                          <a:solidFill>
                            <a:schemeClr val="bg2">
                              <a:lumMod val="40000"/>
                              <a:lumOff val="60000"/>
                            </a:schemeClr>
                          </a:solidFill>
                          <a:latin typeface="Myriad Pro Light" pitchFamily="34" charset="0"/>
                          <a:ea typeface="Times New Roman"/>
                          <a:cs typeface="Times New Roman"/>
                        </a:rPr>
                        <a:t> </a:t>
                      </a:r>
                      <a:r>
                        <a:rPr lang="pt-PT" sz="1800" dirty="0" err="1" smtClean="0">
                          <a:solidFill>
                            <a:schemeClr val="bg2">
                              <a:lumMod val="40000"/>
                              <a:lumOff val="60000"/>
                            </a:schemeClr>
                          </a:solidFill>
                          <a:latin typeface="Myriad Pro Light" pitchFamily="34" charset="0"/>
                          <a:ea typeface="Times New Roman"/>
                          <a:cs typeface="Times New Roman"/>
                        </a:rPr>
                        <a:t>PPPs</a:t>
                      </a:r>
                      <a:endParaRPr lang="pt-PT" sz="1800" dirty="0">
                        <a:solidFill>
                          <a:schemeClr val="bg2">
                            <a:lumMod val="40000"/>
                            <a:lumOff val="60000"/>
                          </a:schemeClr>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en-GB" sz="2400" b="0" dirty="0" smtClean="0">
                          <a:solidFill>
                            <a:srgbClr val="FF0000"/>
                          </a:solidFill>
                          <a:latin typeface="Myriad Pro Light" pitchFamily="34" charset="0"/>
                        </a:rPr>
                        <a:t>--</a:t>
                      </a:r>
                      <a:endParaRPr lang="pt-PT" sz="2400" b="0" dirty="0">
                        <a:solidFill>
                          <a:srgbClr val="FF0000"/>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en-GB" sz="2400" b="0" dirty="0" smtClean="0">
                          <a:solidFill>
                            <a:srgbClr val="FF0000"/>
                          </a:solidFill>
                          <a:latin typeface="Myriad Pro Light" pitchFamily="34" charset="0"/>
                        </a:rPr>
                        <a:t>--</a:t>
                      </a:r>
                      <a:endParaRPr lang="pt-PT" sz="2400" b="0" dirty="0">
                        <a:solidFill>
                          <a:srgbClr val="FF0000"/>
                        </a:solidFill>
                        <a:latin typeface="Myriad Pro Light" pitchFamily="34" charset="0"/>
                        <a:ea typeface="Times New Roman"/>
                        <a:cs typeface="Times New Roman"/>
                      </a:endParaRPr>
                    </a:p>
                  </a:txBody>
                  <a:tcPr marL="68580" marR="68580" marT="0" marB="0" anchor="ctr">
                    <a:noFill/>
                  </a:tcPr>
                </a:tc>
                <a:tc>
                  <a:txBody>
                    <a:bodyPr/>
                    <a:lstStyle/>
                    <a:p>
                      <a:pPr marL="0" marR="0" indent="0" algn="ctr" defTabSz="914400" rtl="0" eaLnBrk="1" fontAlgn="auto" latinLnBrk="0" hangingPunct="1">
                        <a:lnSpc>
                          <a:spcPct val="115000"/>
                        </a:lnSpc>
                        <a:spcBef>
                          <a:spcPts val="300"/>
                        </a:spcBef>
                        <a:spcAft>
                          <a:spcPts val="300"/>
                        </a:spcAft>
                        <a:buClrTx/>
                        <a:buSzTx/>
                        <a:buFontTx/>
                        <a:buNone/>
                        <a:tabLst/>
                        <a:defRPr/>
                      </a:pPr>
                      <a:r>
                        <a:rPr lang="en-GB" sz="2400" b="0" dirty="0" smtClean="0">
                          <a:solidFill>
                            <a:srgbClr val="FFFF00"/>
                          </a:solidFill>
                          <a:latin typeface="Myriad Pro Light" pitchFamily="34" charset="0"/>
                        </a:rPr>
                        <a:t>-+</a:t>
                      </a:r>
                      <a:endParaRPr lang="pt-PT" sz="2400" b="0" dirty="0" smtClean="0">
                        <a:solidFill>
                          <a:srgbClr val="FFFF00"/>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pt-PT" sz="2400" b="0" dirty="0" smtClean="0">
                          <a:solidFill>
                            <a:srgbClr val="00B050"/>
                          </a:solidFill>
                          <a:latin typeface="Myriad Pro Light" pitchFamily="34" charset="0"/>
                          <a:ea typeface="Times New Roman"/>
                          <a:cs typeface="Times New Roman"/>
                        </a:rPr>
                        <a:t>++</a:t>
                      </a:r>
                      <a:endParaRPr lang="pt-PT" sz="2400" b="0" dirty="0">
                        <a:solidFill>
                          <a:srgbClr val="00B050"/>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en-GB" sz="2400" b="0" dirty="0" smtClean="0">
                          <a:solidFill>
                            <a:srgbClr val="FF0000"/>
                          </a:solidFill>
                          <a:latin typeface="Myriad Pro Light" pitchFamily="34" charset="0"/>
                        </a:rPr>
                        <a:t>--</a:t>
                      </a:r>
                      <a:endParaRPr lang="pt-PT" sz="2400" b="0" dirty="0">
                        <a:solidFill>
                          <a:srgbClr val="FF0000"/>
                        </a:solidFill>
                        <a:latin typeface="Myriad Pro Light" pitchFamily="34" charset="0"/>
                        <a:ea typeface="Times New Roman"/>
                        <a:cs typeface="Times New Roman"/>
                      </a:endParaRPr>
                    </a:p>
                  </a:txBody>
                  <a:tcPr marL="68580" marR="68580" marT="0" marB="0" anchor="ctr">
                    <a:noFill/>
                  </a:tcPr>
                </a:tc>
              </a:tr>
              <a:tr h="0">
                <a:tc>
                  <a:txBody>
                    <a:bodyPr/>
                    <a:lstStyle/>
                    <a:p>
                      <a:pPr>
                        <a:lnSpc>
                          <a:spcPct val="115000"/>
                        </a:lnSpc>
                        <a:spcBef>
                          <a:spcPts val="300"/>
                        </a:spcBef>
                        <a:spcAft>
                          <a:spcPts val="300"/>
                        </a:spcAft>
                      </a:pPr>
                      <a:r>
                        <a:rPr lang="pt-PT" sz="1800" dirty="0" err="1" smtClean="0">
                          <a:solidFill>
                            <a:schemeClr val="bg2">
                              <a:lumMod val="40000"/>
                              <a:lumOff val="60000"/>
                            </a:schemeClr>
                          </a:solidFill>
                          <a:latin typeface="Myriad Pro Light" pitchFamily="34" charset="0"/>
                          <a:ea typeface="Times New Roman"/>
                          <a:cs typeface="Times New Roman"/>
                        </a:rPr>
                        <a:t>Common</a:t>
                      </a:r>
                      <a:r>
                        <a:rPr lang="pt-PT" sz="1800" dirty="0" smtClean="0">
                          <a:solidFill>
                            <a:schemeClr val="bg2">
                              <a:lumMod val="40000"/>
                              <a:lumOff val="60000"/>
                            </a:schemeClr>
                          </a:solidFill>
                          <a:latin typeface="Myriad Pro Light" pitchFamily="34" charset="0"/>
                          <a:ea typeface="Times New Roman"/>
                          <a:cs typeface="Times New Roman"/>
                        </a:rPr>
                        <a:t> </a:t>
                      </a:r>
                      <a:r>
                        <a:rPr lang="pt-PT" sz="1800" dirty="0" err="1" smtClean="0">
                          <a:solidFill>
                            <a:schemeClr val="bg2">
                              <a:lumMod val="40000"/>
                              <a:lumOff val="60000"/>
                            </a:schemeClr>
                          </a:solidFill>
                          <a:latin typeface="Myriad Pro Light" pitchFamily="34" charset="0"/>
                          <a:ea typeface="Times New Roman"/>
                          <a:cs typeface="Times New Roman"/>
                        </a:rPr>
                        <a:t>understanding</a:t>
                      </a:r>
                      <a:endParaRPr lang="pt-PT" sz="1800" dirty="0">
                        <a:solidFill>
                          <a:schemeClr val="bg2">
                            <a:lumMod val="40000"/>
                            <a:lumOff val="60000"/>
                          </a:schemeClr>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en-GB" sz="2400" b="0" dirty="0" smtClean="0">
                          <a:solidFill>
                            <a:srgbClr val="00B050"/>
                          </a:solidFill>
                          <a:latin typeface="Myriad Pro Light" pitchFamily="34" charset="0"/>
                        </a:rPr>
                        <a:t>++</a:t>
                      </a:r>
                      <a:endParaRPr lang="pt-PT" sz="2400" b="0" dirty="0">
                        <a:solidFill>
                          <a:srgbClr val="00B050"/>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en-GB" sz="2400" b="0" dirty="0" smtClean="0">
                          <a:solidFill>
                            <a:srgbClr val="00B050"/>
                          </a:solidFill>
                          <a:latin typeface="Myriad Pro Light" pitchFamily="34" charset="0"/>
                        </a:rPr>
                        <a:t>++</a:t>
                      </a:r>
                      <a:endParaRPr lang="pt-PT" sz="2400" b="0" dirty="0">
                        <a:solidFill>
                          <a:srgbClr val="00B050"/>
                        </a:solidFill>
                        <a:latin typeface="Myriad Pro Light" pitchFamily="34" charset="0"/>
                        <a:ea typeface="Times New Roman"/>
                        <a:cs typeface="Times New Roman"/>
                      </a:endParaRPr>
                    </a:p>
                  </a:txBody>
                  <a:tcPr marL="68580" marR="68580" marT="0" marB="0" anchor="ctr">
                    <a:noFill/>
                  </a:tcPr>
                </a:tc>
                <a:tc>
                  <a:txBody>
                    <a:bodyPr/>
                    <a:lstStyle/>
                    <a:p>
                      <a:pPr marL="0" marR="0" indent="0" algn="ctr" defTabSz="914400" rtl="0" eaLnBrk="1" fontAlgn="auto" latinLnBrk="0" hangingPunct="1">
                        <a:lnSpc>
                          <a:spcPct val="115000"/>
                        </a:lnSpc>
                        <a:spcBef>
                          <a:spcPts val="300"/>
                        </a:spcBef>
                        <a:spcAft>
                          <a:spcPts val="300"/>
                        </a:spcAft>
                        <a:buClrTx/>
                        <a:buSzTx/>
                        <a:buFontTx/>
                        <a:buNone/>
                        <a:tabLst/>
                        <a:defRPr/>
                      </a:pPr>
                      <a:r>
                        <a:rPr lang="en-GB" sz="2400" b="0" dirty="0" smtClean="0">
                          <a:solidFill>
                            <a:srgbClr val="00B050"/>
                          </a:solidFill>
                          <a:latin typeface="Myriad Pro Light" pitchFamily="34" charset="0"/>
                        </a:rPr>
                        <a:t>++</a:t>
                      </a:r>
                      <a:endParaRPr lang="pt-PT" sz="2400" b="0" dirty="0" smtClean="0">
                        <a:solidFill>
                          <a:srgbClr val="00B050"/>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en-GB" sz="2400" b="0" dirty="0" smtClean="0">
                          <a:solidFill>
                            <a:srgbClr val="00B050"/>
                          </a:solidFill>
                          <a:latin typeface="Myriad Pro Light" pitchFamily="34" charset="0"/>
                        </a:rPr>
                        <a:t>++</a:t>
                      </a:r>
                      <a:endParaRPr lang="pt-PT" sz="2400" b="0" dirty="0">
                        <a:solidFill>
                          <a:srgbClr val="00B050"/>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en-GB" sz="2400" b="0" dirty="0" smtClean="0">
                          <a:solidFill>
                            <a:srgbClr val="00B050"/>
                          </a:solidFill>
                          <a:latin typeface="Myriad Pro Light" pitchFamily="34" charset="0"/>
                        </a:rPr>
                        <a:t>++</a:t>
                      </a:r>
                      <a:endParaRPr lang="pt-PT" sz="2400" b="0" dirty="0">
                        <a:solidFill>
                          <a:srgbClr val="00B050"/>
                        </a:solidFill>
                        <a:latin typeface="Myriad Pro Light" pitchFamily="34" charset="0"/>
                        <a:ea typeface="Times New Roman"/>
                        <a:cs typeface="Times New Roman"/>
                      </a:endParaRPr>
                    </a:p>
                  </a:txBody>
                  <a:tcPr marL="68580" marR="68580" marT="0" marB="0" anchor="ctr">
                    <a:noFill/>
                  </a:tcPr>
                </a:tc>
              </a:tr>
              <a:tr h="0">
                <a:tc>
                  <a:txBody>
                    <a:bodyPr/>
                    <a:lstStyle/>
                    <a:p>
                      <a:pPr>
                        <a:lnSpc>
                          <a:spcPct val="115000"/>
                        </a:lnSpc>
                        <a:spcBef>
                          <a:spcPts val="300"/>
                        </a:spcBef>
                        <a:spcAft>
                          <a:spcPts val="300"/>
                        </a:spcAft>
                      </a:pPr>
                      <a:r>
                        <a:rPr lang="pt-PT" sz="1800" dirty="0" err="1" smtClean="0">
                          <a:solidFill>
                            <a:schemeClr val="bg2">
                              <a:lumMod val="40000"/>
                              <a:lumOff val="60000"/>
                            </a:schemeClr>
                          </a:solidFill>
                          <a:latin typeface="Myriad Pro Light" pitchFamily="34" charset="0"/>
                          <a:ea typeface="Times New Roman"/>
                          <a:cs typeface="Times New Roman"/>
                        </a:rPr>
                        <a:t>Institutional</a:t>
                      </a:r>
                      <a:r>
                        <a:rPr lang="pt-PT" sz="1800" baseline="0" dirty="0" smtClean="0">
                          <a:solidFill>
                            <a:schemeClr val="bg2">
                              <a:lumMod val="40000"/>
                              <a:lumOff val="60000"/>
                            </a:schemeClr>
                          </a:solidFill>
                          <a:latin typeface="Myriad Pro Light" pitchFamily="34" charset="0"/>
                          <a:ea typeface="Times New Roman"/>
                          <a:cs typeface="Times New Roman"/>
                        </a:rPr>
                        <a:t> </a:t>
                      </a:r>
                      <a:r>
                        <a:rPr lang="pt-PT" sz="1800" baseline="0" dirty="0" err="1" smtClean="0">
                          <a:solidFill>
                            <a:schemeClr val="bg2">
                              <a:lumMod val="40000"/>
                              <a:lumOff val="60000"/>
                            </a:schemeClr>
                          </a:solidFill>
                          <a:latin typeface="Myriad Pro Light" pitchFamily="34" charset="0"/>
                          <a:ea typeface="Times New Roman"/>
                          <a:cs typeface="Times New Roman"/>
                        </a:rPr>
                        <a:t>building</a:t>
                      </a:r>
                      <a:endParaRPr lang="pt-PT" sz="1800" dirty="0">
                        <a:solidFill>
                          <a:schemeClr val="bg2">
                            <a:lumMod val="40000"/>
                            <a:lumOff val="60000"/>
                          </a:schemeClr>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en-GB" sz="2400" b="0" dirty="0" smtClean="0">
                          <a:solidFill>
                            <a:srgbClr val="FF0000"/>
                          </a:solidFill>
                          <a:latin typeface="Myriad Pro Light" pitchFamily="34" charset="0"/>
                        </a:rPr>
                        <a:t>--</a:t>
                      </a:r>
                      <a:endParaRPr lang="pt-PT" sz="2400" b="0" dirty="0">
                        <a:solidFill>
                          <a:srgbClr val="FF0000"/>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en-GB" sz="2400" b="0" dirty="0" smtClean="0">
                          <a:solidFill>
                            <a:srgbClr val="92D050"/>
                          </a:solidFill>
                          <a:latin typeface="Myriad Pro Light" pitchFamily="34" charset="0"/>
                        </a:rPr>
                        <a:t>+</a:t>
                      </a:r>
                      <a:endParaRPr lang="pt-PT" sz="2400" b="0" dirty="0">
                        <a:solidFill>
                          <a:srgbClr val="92D050"/>
                        </a:solidFill>
                        <a:latin typeface="Myriad Pro Light" pitchFamily="34" charset="0"/>
                        <a:ea typeface="Times New Roman"/>
                        <a:cs typeface="Times New Roman"/>
                      </a:endParaRPr>
                    </a:p>
                  </a:txBody>
                  <a:tcPr marL="68580" marR="68580" marT="0" marB="0" anchor="ctr">
                    <a:noFill/>
                  </a:tcPr>
                </a:tc>
                <a:tc>
                  <a:txBody>
                    <a:bodyPr/>
                    <a:lstStyle/>
                    <a:p>
                      <a:pPr marL="0" marR="0" indent="0" algn="ctr" defTabSz="914400" rtl="0" eaLnBrk="1" fontAlgn="auto" latinLnBrk="0" hangingPunct="1">
                        <a:lnSpc>
                          <a:spcPct val="115000"/>
                        </a:lnSpc>
                        <a:spcBef>
                          <a:spcPts val="300"/>
                        </a:spcBef>
                        <a:spcAft>
                          <a:spcPts val="300"/>
                        </a:spcAft>
                        <a:buClrTx/>
                        <a:buSzTx/>
                        <a:buFontTx/>
                        <a:buNone/>
                        <a:tabLst/>
                        <a:defRPr/>
                      </a:pPr>
                      <a:r>
                        <a:rPr lang="pt-PT" sz="2400" b="0" dirty="0" smtClean="0">
                          <a:solidFill>
                            <a:srgbClr val="FF0000"/>
                          </a:solidFill>
                          <a:latin typeface="Myriad Pro Light" pitchFamily="34" charset="0"/>
                          <a:ea typeface="Times New Roman"/>
                          <a:cs typeface="Times New Roman"/>
                        </a:rPr>
                        <a:t>--</a:t>
                      </a:r>
                    </a:p>
                  </a:txBody>
                  <a:tcPr marL="68580" marR="68580" marT="0" marB="0" anchor="ctr">
                    <a:noFill/>
                  </a:tcPr>
                </a:tc>
                <a:tc>
                  <a:txBody>
                    <a:bodyPr/>
                    <a:lstStyle/>
                    <a:p>
                      <a:pPr algn="ctr">
                        <a:lnSpc>
                          <a:spcPct val="115000"/>
                        </a:lnSpc>
                        <a:spcBef>
                          <a:spcPts val="300"/>
                        </a:spcBef>
                        <a:spcAft>
                          <a:spcPts val="300"/>
                        </a:spcAft>
                      </a:pPr>
                      <a:r>
                        <a:rPr lang="en-GB" sz="2400" b="0" dirty="0" smtClean="0">
                          <a:solidFill>
                            <a:srgbClr val="FFFF00"/>
                          </a:solidFill>
                          <a:latin typeface="Myriad Pro Light" pitchFamily="34" charset="0"/>
                        </a:rPr>
                        <a:t>-+</a:t>
                      </a:r>
                      <a:endParaRPr lang="pt-PT" sz="2400" b="0" dirty="0">
                        <a:solidFill>
                          <a:srgbClr val="FFFF00"/>
                        </a:solidFill>
                        <a:latin typeface="Myriad Pro Light" pitchFamily="34" charset="0"/>
                        <a:ea typeface="Times New Roman"/>
                        <a:cs typeface="Times New Roman"/>
                      </a:endParaRPr>
                    </a:p>
                  </a:txBody>
                  <a:tcPr marL="68580" marR="68580" marT="0" marB="0" anchor="ctr">
                    <a:noFill/>
                  </a:tcPr>
                </a:tc>
                <a:tc>
                  <a:txBody>
                    <a:bodyPr/>
                    <a:lstStyle/>
                    <a:p>
                      <a:pPr algn="ctr">
                        <a:lnSpc>
                          <a:spcPct val="115000"/>
                        </a:lnSpc>
                        <a:spcBef>
                          <a:spcPts val="300"/>
                        </a:spcBef>
                        <a:spcAft>
                          <a:spcPts val="300"/>
                        </a:spcAft>
                      </a:pPr>
                      <a:r>
                        <a:rPr lang="en-GB" sz="2400" b="0" dirty="0" smtClean="0">
                          <a:solidFill>
                            <a:srgbClr val="FFFF00"/>
                          </a:solidFill>
                          <a:latin typeface="Myriad Pro Light" pitchFamily="34" charset="0"/>
                        </a:rPr>
                        <a:t>-+</a:t>
                      </a:r>
                      <a:endParaRPr lang="pt-PT" sz="2400" b="0" dirty="0">
                        <a:solidFill>
                          <a:srgbClr val="FFFF00"/>
                        </a:solidFill>
                        <a:latin typeface="Myriad Pro Light" pitchFamily="34" charset="0"/>
                        <a:ea typeface="Times New Roman"/>
                        <a:cs typeface="Times New Roman"/>
                      </a:endParaRPr>
                    </a:p>
                  </a:txBody>
                  <a:tcPr marL="68580" marR="68580" marT="0" marB="0" anchor="ctr">
                    <a:no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ixaDeTexto 5"/>
          <p:cNvSpPr txBox="1"/>
          <p:nvPr/>
        </p:nvSpPr>
        <p:spPr>
          <a:xfrm>
            <a:off x="357158" y="785794"/>
            <a:ext cx="8409946" cy="1200329"/>
          </a:xfrm>
          <a:prstGeom prst="rect">
            <a:avLst/>
          </a:prstGeom>
          <a:noFill/>
        </p:spPr>
        <p:txBody>
          <a:bodyPr wrap="square" rtlCol="0">
            <a:spAutoFit/>
          </a:bodyPr>
          <a:lstStyle/>
          <a:p>
            <a:pPr algn="ctr"/>
            <a:endParaRPr lang="en-US" sz="2400" dirty="0" smtClean="0">
              <a:latin typeface="Myriad Pro Light" pitchFamily="34" charset="0"/>
            </a:endParaRPr>
          </a:p>
          <a:p>
            <a:pPr algn="ctr"/>
            <a:endParaRPr lang="en-US" sz="2400" dirty="0" smtClean="0">
              <a:latin typeface="Myriad Pro Light" pitchFamily="34" charset="0"/>
            </a:endParaRPr>
          </a:p>
          <a:p>
            <a:pPr algn="ctr"/>
            <a:endParaRPr lang="it-IT" sz="2400" dirty="0" smtClean="0">
              <a:latin typeface="Myriad Pro Light" pitchFamily="34" charset="0"/>
            </a:endParaRPr>
          </a:p>
        </p:txBody>
      </p:sp>
      <p:sp>
        <p:nvSpPr>
          <p:cNvPr id="5" name="CaixaDeTexto 4"/>
          <p:cNvSpPr txBox="1"/>
          <p:nvPr/>
        </p:nvSpPr>
        <p:spPr>
          <a:xfrm>
            <a:off x="357158" y="785794"/>
            <a:ext cx="8409946" cy="1200329"/>
          </a:xfrm>
          <a:prstGeom prst="rect">
            <a:avLst/>
          </a:prstGeom>
          <a:noFill/>
        </p:spPr>
        <p:txBody>
          <a:bodyPr wrap="square" rtlCol="0">
            <a:spAutoFit/>
          </a:bodyPr>
          <a:lstStyle/>
          <a:p>
            <a:pPr algn="ctr"/>
            <a:r>
              <a:rPr lang="en-US" sz="2400" dirty="0" smtClean="0">
                <a:latin typeface="Myriad Pro Light" pitchFamily="34" charset="0"/>
              </a:rPr>
              <a:t>Findings</a:t>
            </a:r>
          </a:p>
          <a:p>
            <a:pPr algn="ctr"/>
            <a:endParaRPr lang="en-US" sz="2400" dirty="0" smtClean="0">
              <a:latin typeface="Myriad Pro Light" pitchFamily="34" charset="0"/>
            </a:endParaRPr>
          </a:p>
          <a:p>
            <a:pPr algn="ctr"/>
            <a:r>
              <a:rPr lang="en-US" sz="2400" dirty="0" smtClean="0">
                <a:solidFill>
                  <a:schemeClr val="bg2">
                    <a:lumMod val="40000"/>
                    <a:lumOff val="60000"/>
                  </a:schemeClr>
                </a:solidFill>
                <a:latin typeface="Myriad Pro Light" pitchFamily="34" charset="0"/>
              </a:rPr>
              <a:t>Patterns of learning and Adaptation in Policy-making</a:t>
            </a:r>
          </a:p>
        </p:txBody>
      </p:sp>
      <p:graphicFrame>
        <p:nvGraphicFramePr>
          <p:cNvPr id="7" name="Tabela 6"/>
          <p:cNvGraphicFramePr>
            <a:graphicFrameLocks noGrp="1"/>
          </p:cNvGraphicFramePr>
          <p:nvPr/>
        </p:nvGraphicFramePr>
        <p:xfrm>
          <a:off x="500034" y="2500306"/>
          <a:ext cx="8143931" cy="3101277"/>
        </p:xfrm>
        <a:graphic>
          <a:graphicData uri="http://schemas.openxmlformats.org/drawingml/2006/table">
            <a:tbl>
              <a:tblPr firstRow="1">
                <a:tableStyleId>{B301B821-A1FF-4177-AEE7-76D212191A09}</a:tableStyleId>
              </a:tblPr>
              <a:tblGrid>
                <a:gridCol w="903614"/>
                <a:gridCol w="3192789"/>
                <a:gridCol w="4047528"/>
              </a:tblGrid>
              <a:tr h="0">
                <a:tc>
                  <a:txBody>
                    <a:bodyPr/>
                    <a:lstStyle/>
                    <a:p>
                      <a:pPr>
                        <a:lnSpc>
                          <a:spcPct val="115000"/>
                        </a:lnSpc>
                        <a:spcBef>
                          <a:spcPts val="300"/>
                        </a:spcBef>
                        <a:spcAft>
                          <a:spcPts val="300"/>
                        </a:spcAft>
                      </a:pPr>
                      <a:endParaRPr lang="pt-PT" sz="1600" dirty="0">
                        <a:latin typeface="Myriad Pro Light" pitchFamily="34" charset="0"/>
                        <a:ea typeface="Times New Roman"/>
                        <a:cs typeface="Times New Roman"/>
                      </a:endParaRPr>
                    </a:p>
                  </a:txBody>
                  <a:tcPr marL="68580" marR="68580" marT="0" marB="0" anchor="ctr"/>
                </a:tc>
                <a:tc>
                  <a:txBody>
                    <a:bodyPr/>
                    <a:lstStyle/>
                    <a:p>
                      <a:pPr>
                        <a:lnSpc>
                          <a:spcPct val="115000"/>
                        </a:lnSpc>
                        <a:spcBef>
                          <a:spcPts val="300"/>
                        </a:spcBef>
                        <a:spcAft>
                          <a:spcPts val="300"/>
                        </a:spcAft>
                      </a:pPr>
                      <a:r>
                        <a:rPr lang="en-GB" sz="1800" b="0" dirty="0">
                          <a:latin typeface="Myriad Pro Light" pitchFamily="34" charset="0"/>
                        </a:rPr>
                        <a:t>Policy Learning </a:t>
                      </a:r>
                      <a:r>
                        <a:rPr lang="en-GB" sz="1800" b="0" dirty="0" smtClean="0">
                          <a:latin typeface="Myriad Pro Light" pitchFamily="34" charset="0"/>
                        </a:rPr>
                        <a:t>Capacity</a:t>
                      </a:r>
                      <a:endParaRPr lang="pt-PT" sz="1800" b="0" dirty="0">
                        <a:latin typeface="Myriad Pro Light" pitchFamily="34" charset="0"/>
                        <a:ea typeface="Times New Roman"/>
                        <a:cs typeface="Times New Roman"/>
                      </a:endParaRPr>
                    </a:p>
                  </a:txBody>
                  <a:tcPr marL="68580" marR="68580" marT="0" marB="0" anchor="ctr"/>
                </a:tc>
                <a:tc>
                  <a:txBody>
                    <a:bodyPr/>
                    <a:lstStyle/>
                    <a:p>
                      <a:pPr>
                        <a:lnSpc>
                          <a:spcPct val="115000"/>
                        </a:lnSpc>
                        <a:spcBef>
                          <a:spcPts val="300"/>
                        </a:spcBef>
                        <a:spcAft>
                          <a:spcPts val="300"/>
                        </a:spcAft>
                      </a:pPr>
                      <a:r>
                        <a:rPr lang="en-GB" sz="1800" b="0" dirty="0" smtClean="0">
                          <a:latin typeface="Myriad Pro Light" pitchFamily="34" charset="0"/>
                        </a:rPr>
                        <a:t>Patterns </a:t>
                      </a:r>
                      <a:r>
                        <a:rPr lang="en-GB" sz="1800" b="0" dirty="0">
                          <a:latin typeface="Myriad Pro Light" pitchFamily="34" charset="0"/>
                        </a:rPr>
                        <a:t>of Learning</a:t>
                      </a:r>
                      <a:endParaRPr lang="pt-PT" sz="1800" b="0" dirty="0">
                        <a:latin typeface="Myriad Pro Light" pitchFamily="34" charset="0"/>
                        <a:ea typeface="Times New Roman"/>
                        <a:cs typeface="Times New Roman"/>
                      </a:endParaRPr>
                    </a:p>
                  </a:txBody>
                  <a:tcPr marL="68580" marR="68580" marT="0" marB="0" anchor="ctr"/>
                </a:tc>
              </a:tr>
              <a:tr h="0">
                <a:tc>
                  <a:txBody>
                    <a:bodyPr/>
                    <a:lstStyle/>
                    <a:p>
                      <a:pPr>
                        <a:lnSpc>
                          <a:spcPct val="115000"/>
                        </a:lnSpc>
                        <a:spcBef>
                          <a:spcPts val="300"/>
                        </a:spcBef>
                        <a:spcAft>
                          <a:spcPts val="300"/>
                        </a:spcAft>
                      </a:pPr>
                      <a:r>
                        <a:rPr lang="en-GB" sz="1600" dirty="0">
                          <a:solidFill>
                            <a:schemeClr val="bg2">
                              <a:lumMod val="40000"/>
                              <a:lumOff val="60000"/>
                            </a:schemeClr>
                          </a:solidFill>
                          <a:latin typeface="Myriad Pro Light" pitchFamily="34" charset="0"/>
                        </a:rPr>
                        <a:t>Greece</a:t>
                      </a:r>
                      <a:endParaRPr lang="pt-PT" sz="1600" dirty="0">
                        <a:solidFill>
                          <a:schemeClr val="bg2">
                            <a:lumMod val="40000"/>
                            <a:lumOff val="60000"/>
                          </a:schemeClr>
                        </a:solidFill>
                        <a:latin typeface="Myriad Pro Light" pitchFamily="34" charset="0"/>
                        <a:ea typeface="Times New Roman"/>
                        <a:cs typeface="Times New Roman"/>
                      </a:endParaRPr>
                    </a:p>
                  </a:txBody>
                  <a:tcPr marL="68580" marR="68580" marT="0" marB="0" anchor="ctr">
                    <a:noFill/>
                  </a:tcPr>
                </a:tc>
                <a:tc>
                  <a:txBody>
                    <a:bodyPr/>
                    <a:lstStyle/>
                    <a:p>
                      <a:pPr>
                        <a:lnSpc>
                          <a:spcPct val="115000"/>
                        </a:lnSpc>
                        <a:spcBef>
                          <a:spcPts val="300"/>
                        </a:spcBef>
                        <a:spcAft>
                          <a:spcPts val="300"/>
                        </a:spcAft>
                      </a:pPr>
                      <a:r>
                        <a:rPr lang="en-GB" sz="1600" dirty="0">
                          <a:solidFill>
                            <a:schemeClr val="bg2">
                              <a:lumMod val="40000"/>
                              <a:lumOff val="60000"/>
                            </a:schemeClr>
                          </a:solidFill>
                          <a:latin typeface="Myriad Pro Light" pitchFamily="34" charset="0"/>
                        </a:rPr>
                        <a:t>Very poor; some positive albeit sporadic evidence since </a:t>
                      </a:r>
                      <a:r>
                        <a:rPr lang="en-GB" sz="1600" dirty="0" smtClean="0">
                          <a:solidFill>
                            <a:schemeClr val="bg2">
                              <a:lumMod val="40000"/>
                              <a:lumOff val="60000"/>
                            </a:schemeClr>
                          </a:solidFill>
                          <a:latin typeface="Myriad Pro Light" pitchFamily="34" charset="0"/>
                        </a:rPr>
                        <a:t>mid-1990s </a:t>
                      </a:r>
                      <a:endParaRPr lang="pt-PT" sz="1600" dirty="0">
                        <a:solidFill>
                          <a:schemeClr val="bg2">
                            <a:lumMod val="40000"/>
                            <a:lumOff val="60000"/>
                          </a:schemeClr>
                        </a:solidFill>
                        <a:latin typeface="Myriad Pro Light" pitchFamily="34" charset="0"/>
                        <a:ea typeface="Times New Roman"/>
                        <a:cs typeface="Times New Roman"/>
                      </a:endParaRPr>
                    </a:p>
                  </a:txBody>
                  <a:tcPr marL="68580" marR="68580" marT="0" marB="0" anchor="ctr">
                    <a:noFill/>
                  </a:tcPr>
                </a:tc>
                <a:tc>
                  <a:txBody>
                    <a:bodyPr/>
                    <a:lstStyle/>
                    <a:p>
                      <a:pPr>
                        <a:lnSpc>
                          <a:spcPct val="115000"/>
                        </a:lnSpc>
                        <a:spcBef>
                          <a:spcPts val="300"/>
                        </a:spcBef>
                        <a:spcAft>
                          <a:spcPts val="300"/>
                        </a:spcAft>
                      </a:pPr>
                      <a:r>
                        <a:rPr lang="en-GB" sz="1600" dirty="0">
                          <a:solidFill>
                            <a:schemeClr val="bg2">
                              <a:lumMod val="40000"/>
                              <a:lumOff val="60000"/>
                            </a:schemeClr>
                          </a:solidFill>
                          <a:latin typeface="Myriad Pro Light" pitchFamily="34" charset="0"/>
                        </a:rPr>
                        <a:t>Institution building as institutional creation in both policy areas; ‘single loop’ </a:t>
                      </a:r>
                      <a:r>
                        <a:rPr lang="en-GB" sz="1600" dirty="0" smtClean="0">
                          <a:solidFill>
                            <a:schemeClr val="bg2">
                              <a:lumMod val="40000"/>
                              <a:lumOff val="60000"/>
                            </a:schemeClr>
                          </a:solidFill>
                          <a:latin typeface="Myriad Pro Light" pitchFamily="34" charset="0"/>
                        </a:rPr>
                        <a:t>learning</a:t>
                      </a:r>
                      <a:endParaRPr lang="pt-PT" sz="1600" dirty="0">
                        <a:solidFill>
                          <a:schemeClr val="bg2">
                            <a:lumMod val="40000"/>
                            <a:lumOff val="60000"/>
                          </a:schemeClr>
                        </a:solidFill>
                        <a:latin typeface="Myriad Pro Light" pitchFamily="34" charset="0"/>
                        <a:ea typeface="Times New Roman"/>
                        <a:cs typeface="Times New Roman"/>
                      </a:endParaRPr>
                    </a:p>
                  </a:txBody>
                  <a:tcPr marL="68580" marR="68580" marT="0" marB="0" anchor="ctr">
                    <a:noFill/>
                  </a:tcPr>
                </a:tc>
              </a:tr>
              <a:tr h="0">
                <a:tc>
                  <a:txBody>
                    <a:bodyPr/>
                    <a:lstStyle/>
                    <a:p>
                      <a:pPr>
                        <a:lnSpc>
                          <a:spcPct val="115000"/>
                        </a:lnSpc>
                        <a:spcBef>
                          <a:spcPts val="300"/>
                        </a:spcBef>
                        <a:spcAft>
                          <a:spcPts val="300"/>
                        </a:spcAft>
                      </a:pPr>
                      <a:r>
                        <a:rPr lang="en-GB" sz="1600">
                          <a:solidFill>
                            <a:schemeClr val="bg2">
                              <a:lumMod val="40000"/>
                              <a:lumOff val="60000"/>
                            </a:schemeClr>
                          </a:solidFill>
                          <a:latin typeface="Myriad Pro Light" pitchFamily="34" charset="0"/>
                        </a:rPr>
                        <a:t>Ireland</a:t>
                      </a:r>
                      <a:endParaRPr lang="pt-PT" sz="1600">
                        <a:solidFill>
                          <a:schemeClr val="bg2">
                            <a:lumMod val="40000"/>
                            <a:lumOff val="60000"/>
                          </a:schemeClr>
                        </a:solidFill>
                        <a:latin typeface="Myriad Pro Light" pitchFamily="34" charset="0"/>
                        <a:ea typeface="Times New Roman"/>
                        <a:cs typeface="Times New Roman"/>
                      </a:endParaRPr>
                    </a:p>
                  </a:txBody>
                  <a:tcPr marL="68580" marR="68580" marT="0" marB="0" anchor="ctr">
                    <a:noFill/>
                  </a:tcPr>
                </a:tc>
                <a:tc>
                  <a:txBody>
                    <a:bodyPr/>
                    <a:lstStyle/>
                    <a:p>
                      <a:pPr>
                        <a:lnSpc>
                          <a:spcPct val="115000"/>
                        </a:lnSpc>
                        <a:spcBef>
                          <a:spcPts val="300"/>
                        </a:spcBef>
                        <a:spcAft>
                          <a:spcPts val="300"/>
                        </a:spcAft>
                      </a:pPr>
                      <a:r>
                        <a:rPr lang="en-GB" sz="1600" dirty="0">
                          <a:solidFill>
                            <a:schemeClr val="bg2">
                              <a:lumMod val="40000"/>
                              <a:lumOff val="60000"/>
                            </a:schemeClr>
                          </a:solidFill>
                          <a:latin typeface="Myriad Pro Light" pitchFamily="34" charset="0"/>
                        </a:rPr>
                        <a:t>Medium; Stands out vis-à-vis the other countries, but not </a:t>
                      </a:r>
                      <a:r>
                        <a:rPr lang="en-GB" sz="1600" dirty="0" smtClean="0">
                          <a:solidFill>
                            <a:schemeClr val="bg2">
                              <a:lumMod val="40000"/>
                              <a:lumOff val="60000"/>
                            </a:schemeClr>
                          </a:solidFill>
                          <a:latin typeface="Myriad Pro Light" pitchFamily="34" charset="0"/>
                        </a:rPr>
                        <a:t>ideal</a:t>
                      </a:r>
                      <a:endParaRPr lang="pt-PT" sz="1600" dirty="0">
                        <a:solidFill>
                          <a:schemeClr val="bg2">
                            <a:lumMod val="40000"/>
                            <a:lumOff val="60000"/>
                          </a:schemeClr>
                        </a:solidFill>
                        <a:latin typeface="Myriad Pro Light" pitchFamily="34" charset="0"/>
                        <a:ea typeface="Times New Roman"/>
                        <a:cs typeface="Times New Roman"/>
                      </a:endParaRPr>
                    </a:p>
                  </a:txBody>
                  <a:tcPr marL="68580" marR="68580" marT="0" marB="0" anchor="ctr">
                    <a:noFill/>
                  </a:tcPr>
                </a:tc>
                <a:tc>
                  <a:txBody>
                    <a:bodyPr/>
                    <a:lstStyle/>
                    <a:p>
                      <a:pPr>
                        <a:lnSpc>
                          <a:spcPct val="115000"/>
                        </a:lnSpc>
                        <a:spcBef>
                          <a:spcPts val="300"/>
                        </a:spcBef>
                        <a:spcAft>
                          <a:spcPts val="300"/>
                        </a:spcAft>
                      </a:pPr>
                      <a:r>
                        <a:rPr lang="en-GB" sz="1600" dirty="0">
                          <a:solidFill>
                            <a:schemeClr val="bg2">
                              <a:lumMod val="40000"/>
                              <a:lumOff val="60000"/>
                            </a:schemeClr>
                          </a:solidFill>
                          <a:latin typeface="Myriad Pro Light" pitchFamily="34" charset="0"/>
                        </a:rPr>
                        <a:t>Transformation/adaptation of the pre-existing institutional structures; ‘single loop’ </a:t>
                      </a:r>
                      <a:r>
                        <a:rPr lang="en-GB" sz="1600" dirty="0" smtClean="0">
                          <a:solidFill>
                            <a:schemeClr val="bg2">
                              <a:lumMod val="40000"/>
                              <a:lumOff val="60000"/>
                            </a:schemeClr>
                          </a:solidFill>
                          <a:latin typeface="Myriad Pro Light" pitchFamily="34" charset="0"/>
                        </a:rPr>
                        <a:t>learning</a:t>
                      </a:r>
                      <a:endParaRPr lang="pt-PT" sz="1600" dirty="0">
                        <a:solidFill>
                          <a:schemeClr val="bg2">
                            <a:lumMod val="40000"/>
                            <a:lumOff val="60000"/>
                          </a:schemeClr>
                        </a:solidFill>
                        <a:latin typeface="Myriad Pro Light" pitchFamily="34" charset="0"/>
                        <a:ea typeface="Times New Roman"/>
                        <a:cs typeface="Times New Roman"/>
                      </a:endParaRPr>
                    </a:p>
                  </a:txBody>
                  <a:tcPr marL="68580" marR="68580" marT="0" marB="0" anchor="ctr">
                    <a:noFill/>
                  </a:tcPr>
                </a:tc>
              </a:tr>
              <a:tr h="0">
                <a:tc>
                  <a:txBody>
                    <a:bodyPr/>
                    <a:lstStyle/>
                    <a:p>
                      <a:pPr>
                        <a:lnSpc>
                          <a:spcPct val="115000"/>
                        </a:lnSpc>
                        <a:spcBef>
                          <a:spcPts val="300"/>
                        </a:spcBef>
                        <a:spcAft>
                          <a:spcPts val="300"/>
                        </a:spcAft>
                      </a:pPr>
                      <a:r>
                        <a:rPr lang="en-GB" sz="1600" dirty="0">
                          <a:solidFill>
                            <a:schemeClr val="bg2">
                              <a:lumMod val="40000"/>
                              <a:lumOff val="60000"/>
                            </a:schemeClr>
                          </a:solidFill>
                          <a:latin typeface="Myriad Pro Light" pitchFamily="34" charset="0"/>
                        </a:rPr>
                        <a:t>Portugal</a:t>
                      </a:r>
                      <a:endParaRPr lang="pt-PT" sz="1600" dirty="0">
                        <a:solidFill>
                          <a:schemeClr val="bg2">
                            <a:lumMod val="40000"/>
                            <a:lumOff val="60000"/>
                          </a:schemeClr>
                        </a:solidFill>
                        <a:latin typeface="Myriad Pro Light" pitchFamily="34" charset="0"/>
                        <a:ea typeface="Times New Roman"/>
                        <a:cs typeface="Times New Roman"/>
                      </a:endParaRPr>
                    </a:p>
                  </a:txBody>
                  <a:tcPr marL="68580" marR="68580" marT="0" marB="0" anchor="ctr">
                    <a:noFill/>
                  </a:tcPr>
                </a:tc>
                <a:tc>
                  <a:txBody>
                    <a:bodyPr/>
                    <a:lstStyle/>
                    <a:p>
                      <a:pPr>
                        <a:lnSpc>
                          <a:spcPct val="115000"/>
                        </a:lnSpc>
                        <a:spcBef>
                          <a:spcPts val="300"/>
                        </a:spcBef>
                        <a:spcAft>
                          <a:spcPts val="300"/>
                        </a:spcAft>
                      </a:pPr>
                      <a:r>
                        <a:rPr lang="en-GB" sz="1600" dirty="0">
                          <a:solidFill>
                            <a:schemeClr val="bg2">
                              <a:lumMod val="40000"/>
                              <a:lumOff val="60000"/>
                            </a:schemeClr>
                          </a:solidFill>
                          <a:latin typeface="Myriad Pro Light" pitchFamily="34" charset="0"/>
                        </a:rPr>
                        <a:t>Medium to poor; Central state capacity but at a </a:t>
                      </a:r>
                      <a:r>
                        <a:rPr lang="en-GB" sz="1600" dirty="0" smtClean="0">
                          <a:solidFill>
                            <a:schemeClr val="bg2">
                              <a:lumMod val="40000"/>
                              <a:lumOff val="60000"/>
                            </a:schemeClr>
                          </a:solidFill>
                          <a:latin typeface="Myriad Pro Light" pitchFamily="34" charset="0"/>
                        </a:rPr>
                        <a:t>cost</a:t>
                      </a:r>
                      <a:endParaRPr lang="pt-PT" sz="1600" dirty="0">
                        <a:solidFill>
                          <a:schemeClr val="bg2">
                            <a:lumMod val="40000"/>
                            <a:lumOff val="60000"/>
                          </a:schemeClr>
                        </a:solidFill>
                        <a:latin typeface="Myriad Pro Light" pitchFamily="34" charset="0"/>
                        <a:ea typeface="Times New Roman"/>
                        <a:cs typeface="Times New Roman"/>
                      </a:endParaRPr>
                    </a:p>
                  </a:txBody>
                  <a:tcPr marL="68580" marR="68580" marT="0" marB="0" anchor="ctr">
                    <a:noFill/>
                  </a:tcPr>
                </a:tc>
                <a:tc>
                  <a:txBody>
                    <a:bodyPr/>
                    <a:lstStyle/>
                    <a:p>
                      <a:pPr>
                        <a:lnSpc>
                          <a:spcPct val="115000"/>
                        </a:lnSpc>
                        <a:spcBef>
                          <a:spcPts val="300"/>
                        </a:spcBef>
                        <a:spcAft>
                          <a:spcPts val="300"/>
                        </a:spcAft>
                      </a:pPr>
                      <a:r>
                        <a:rPr lang="en-GB" sz="1600" dirty="0">
                          <a:solidFill>
                            <a:schemeClr val="bg2">
                              <a:lumMod val="40000"/>
                              <a:lumOff val="60000"/>
                            </a:schemeClr>
                          </a:solidFill>
                          <a:latin typeface="Myriad Pro Light" pitchFamily="34" charset="0"/>
                        </a:rPr>
                        <a:t>Extensive institution building at central state level; ‘single loop’ </a:t>
                      </a:r>
                      <a:r>
                        <a:rPr lang="en-GB" sz="1600" dirty="0" smtClean="0">
                          <a:solidFill>
                            <a:schemeClr val="bg2">
                              <a:lumMod val="40000"/>
                              <a:lumOff val="60000"/>
                            </a:schemeClr>
                          </a:solidFill>
                          <a:latin typeface="Myriad Pro Light" pitchFamily="34" charset="0"/>
                        </a:rPr>
                        <a:t>learning</a:t>
                      </a:r>
                      <a:endParaRPr lang="pt-PT" sz="1600" dirty="0">
                        <a:solidFill>
                          <a:schemeClr val="bg2">
                            <a:lumMod val="40000"/>
                            <a:lumOff val="60000"/>
                          </a:schemeClr>
                        </a:solidFill>
                        <a:latin typeface="Myriad Pro Light" pitchFamily="34" charset="0"/>
                        <a:ea typeface="Times New Roman"/>
                        <a:cs typeface="Times New Roman"/>
                      </a:endParaRPr>
                    </a:p>
                  </a:txBody>
                  <a:tcPr marL="68580" marR="68580" marT="0" marB="0" anchor="ctr">
                    <a:noFill/>
                  </a:tcPr>
                </a:tc>
              </a:tr>
              <a:tr h="0">
                <a:tc>
                  <a:txBody>
                    <a:bodyPr/>
                    <a:lstStyle/>
                    <a:p>
                      <a:pPr>
                        <a:lnSpc>
                          <a:spcPct val="115000"/>
                        </a:lnSpc>
                        <a:spcBef>
                          <a:spcPts val="300"/>
                        </a:spcBef>
                        <a:spcAft>
                          <a:spcPts val="300"/>
                        </a:spcAft>
                      </a:pPr>
                      <a:r>
                        <a:rPr lang="en-GB" sz="1600">
                          <a:solidFill>
                            <a:schemeClr val="bg2">
                              <a:lumMod val="40000"/>
                              <a:lumOff val="60000"/>
                            </a:schemeClr>
                          </a:solidFill>
                          <a:latin typeface="Myriad Pro Light" pitchFamily="34" charset="0"/>
                        </a:rPr>
                        <a:t>Hungary</a:t>
                      </a:r>
                      <a:endParaRPr lang="pt-PT" sz="1600">
                        <a:solidFill>
                          <a:schemeClr val="bg2">
                            <a:lumMod val="40000"/>
                            <a:lumOff val="60000"/>
                          </a:schemeClr>
                        </a:solidFill>
                        <a:latin typeface="Myriad Pro Light" pitchFamily="34" charset="0"/>
                        <a:ea typeface="Times New Roman"/>
                        <a:cs typeface="Times New Roman"/>
                      </a:endParaRPr>
                    </a:p>
                  </a:txBody>
                  <a:tcPr marL="68580" marR="68580" marT="0" marB="0" anchor="ctr">
                    <a:noFill/>
                  </a:tcPr>
                </a:tc>
                <a:tc>
                  <a:txBody>
                    <a:bodyPr/>
                    <a:lstStyle/>
                    <a:p>
                      <a:pPr>
                        <a:lnSpc>
                          <a:spcPct val="115000"/>
                        </a:lnSpc>
                        <a:spcBef>
                          <a:spcPts val="300"/>
                        </a:spcBef>
                        <a:spcAft>
                          <a:spcPts val="300"/>
                        </a:spcAft>
                      </a:pPr>
                      <a:r>
                        <a:rPr lang="en-GB" sz="1600" dirty="0">
                          <a:solidFill>
                            <a:schemeClr val="bg2">
                              <a:lumMod val="40000"/>
                              <a:lumOff val="60000"/>
                            </a:schemeClr>
                          </a:solidFill>
                          <a:latin typeface="Myriad Pro Light" pitchFamily="34" charset="0"/>
                        </a:rPr>
                        <a:t>Poor to medium; ‘Western- style’ core </a:t>
                      </a:r>
                      <a:r>
                        <a:rPr lang="en-GB" sz="1600" dirty="0" smtClean="0">
                          <a:solidFill>
                            <a:schemeClr val="bg2">
                              <a:lumMod val="40000"/>
                              <a:lumOff val="60000"/>
                            </a:schemeClr>
                          </a:solidFill>
                          <a:latin typeface="Myriad Pro Light" pitchFamily="34" charset="0"/>
                        </a:rPr>
                        <a:t>executive</a:t>
                      </a:r>
                      <a:endParaRPr lang="pt-PT" sz="1600" dirty="0">
                        <a:solidFill>
                          <a:schemeClr val="bg2">
                            <a:lumMod val="40000"/>
                            <a:lumOff val="60000"/>
                          </a:schemeClr>
                        </a:solidFill>
                        <a:latin typeface="Myriad Pro Light" pitchFamily="34" charset="0"/>
                        <a:ea typeface="Times New Roman"/>
                        <a:cs typeface="Times New Roman"/>
                      </a:endParaRPr>
                    </a:p>
                  </a:txBody>
                  <a:tcPr marL="68580" marR="68580" marT="0" marB="0" anchor="ctr">
                    <a:noFill/>
                  </a:tcPr>
                </a:tc>
                <a:tc>
                  <a:txBody>
                    <a:bodyPr/>
                    <a:lstStyle/>
                    <a:p>
                      <a:pPr>
                        <a:lnSpc>
                          <a:spcPct val="115000"/>
                        </a:lnSpc>
                        <a:spcBef>
                          <a:spcPts val="300"/>
                        </a:spcBef>
                        <a:spcAft>
                          <a:spcPts val="300"/>
                        </a:spcAft>
                      </a:pPr>
                      <a:r>
                        <a:rPr lang="en-GB" sz="1600" dirty="0">
                          <a:solidFill>
                            <a:schemeClr val="bg2">
                              <a:lumMod val="40000"/>
                              <a:lumOff val="60000"/>
                            </a:schemeClr>
                          </a:solidFill>
                          <a:latin typeface="Myriad Pro Light" pitchFamily="34" charset="0"/>
                        </a:rPr>
                        <a:t>Institution building as a challenge; danger of limited ‘formal’ compliance; ‘single loop’ </a:t>
                      </a:r>
                      <a:r>
                        <a:rPr lang="en-GB" sz="1600" dirty="0" smtClean="0">
                          <a:solidFill>
                            <a:schemeClr val="bg2">
                              <a:lumMod val="40000"/>
                              <a:lumOff val="60000"/>
                            </a:schemeClr>
                          </a:solidFill>
                          <a:latin typeface="Myriad Pro Light" pitchFamily="34" charset="0"/>
                        </a:rPr>
                        <a:t>learning</a:t>
                      </a:r>
                      <a:endParaRPr lang="pt-PT" sz="1600" dirty="0">
                        <a:solidFill>
                          <a:schemeClr val="bg2">
                            <a:lumMod val="40000"/>
                            <a:lumOff val="60000"/>
                          </a:schemeClr>
                        </a:solidFill>
                        <a:latin typeface="Myriad Pro Light" pitchFamily="34" charset="0"/>
                        <a:ea typeface="Times New Roman"/>
                        <a:cs typeface="Times New Roman"/>
                      </a:endParaRPr>
                    </a:p>
                  </a:txBody>
                  <a:tcPr marL="68580" marR="68580" marT="0" marB="0" anchor="ctr">
                    <a:noFill/>
                  </a:tcPr>
                </a:tc>
              </a:tr>
              <a:tr h="0">
                <a:tc>
                  <a:txBody>
                    <a:bodyPr/>
                    <a:lstStyle/>
                    <a:p>
                      <a:pPr>
                        <a:lnSpc>
                          <a:spcPct val="115000"/>
                        </a:lnSpc>
                        <a:spcBef>
                          <a:spcPts val="300"/>
                        </a:spcBef>
                        <a:spcAft>
                          <a:spcPts val="300"/>
                        </a:spcAft>
                      </a:pPr>
                      <a:r>
                        <a:rPr lang="en-GB" sz="1600">
                          <a:solidFill>
                            <a:schemeClr val="bg2">
                              <a:lumMod val="40000"/>
                              <a:lumOff val="60000"/>
                            </a:schemeClr>
                          </a:solidFill>
                          <a:latin typeface="Myriad Pro Light" pitchFamily="34" charset="0"/>
                        </a:rPr>
                        <a:t>Poland</a:t>
                      </a:r>
                      <a:endParaRPr lang="pt-PT" sz="1600">
                        <a:solidFill>
                          <a:schemeClr val="bg2">
                            <a:lumMod val="40000"/>
                            <a:lumOff val="60000"/>
                          </a:schemeClr>
                        </a:solidFill>
                        <a:latin typeface="Myriad Pro Light" pitchFamily="34" charset="0"/>
                        <a:ea typeface="Times New Roman"/>
                        <a:cs typeface="Times New Roman"/>
                      </a:endParaRPr>
                    </a:p>
                  </a:txBody>
                  <a:tcPr marL="68580" marR="68580" marT="0" marB="0" anchor="ctr">
                    <a:noFill/>
                  </a:tcPr>
                </a:tc>
                <a:tc>
                  <a:txBody>
                    <a:bodyPr/>
                    <a:lstStyle/>
                    <a:p>
                      <a:pPr>
                        <a:lnSpc>
                          <a:spcPct val="115000"/>
                        </a:lnSpc>
                        <a:spcBef>
                          <a:spcPts val="300"/>
                        </a:spcBef>
                        <a:spcAft>
                          <a:spcPts val="300"/>
                        </a:spcAft>
                      </a:pPr>
                      <a:r>
                        <a:rPr lang="en-GB" sz="1600" dirty="0">
                          <a:solidFill>
                            <a:schemeClr val="bg2">
                              <a:lumMod val="40000"/>
                              <a:lumOff val="60000"/>
                            </a:schemeClr>
                          </a:solidFill>
                          <a:latin typeface="Myriad Pro Light" pitchFamily="34" charset="0"/>
                        </a:rPr>
                        <a:t>Poor; ‘Southern-style’ central </a:t>
                      </a:r>
                      <a:r>
                        <a:rPr lang="en-GB" sz="1600" dirty="0" smtClean="0">
                          <a:solidFill>
                            <a:schemeClr val="bg2">
                              <a:lumMod val="40000"/>
                              <a:lumOff val="60000"/>
                            </a:schemeClr>
                          </a:solidFill>
                          <a:latin typeface="Myriad Pro Light" pitchFamily="34" charset="0"/>
                        </a:rPr>
                        <a:t>administration</a:t>
                      </a:r>
                      <a:endParaRPr lang="pt-PT" sz="1600" dirty="0">
                        <a:solidFill>
                          <a:schemeClr val="bg2">
                            <a:lumMod val="40000"/>
                            <a:lumOff val="60000"/>
                          </a:schemeClr>
                        </a:solidFill>
                        <a:latin typeface="Myriad Pro Light" pitchFamily="34" charset="0"/>
                        <a:ea typeface="Times New Roman"/>
                        <a:cs typeface="Times New Roman"/>
                      </a:endParaRPr>
                    </a:p>
                  </a:txBody>
                  <a:tcPr marL="68580" marR="68580" marT="0" marB="0" anchor="ctr">
                    <a:noFill/>
                  </a:tcPr>
                </a:tc>
                <a:tc>
                  <a:txBody>
                    <a:bodyPr/>
                    <a:lstStyle/>
                    <a:p>
                      <a:pPr>
                        <a:lnSpc>
                          <a:spcPct val="115000"/>
                        </a:lnSpc>
                        <a:spcBef>
                          <a:spcPts val="300"/>
                        </a:spcBef>
                        <a:spcAft>
                          <a:spcPts val="300"/>
                        </a:spcAft>
                      </a:pPr>
                      <a:r>
                        <a:rPr lang="en-GB" sz="1600" dirty="0">
                          <a:solidFill>
                            <a:schemeClr val="bg2">
                              <a:lumMod val="40000"/>
                              <a:lumOff val="60000"/>
                            </a:schemeClr>
                          </a:solidFill>
                          <a:latin typeface="Myriad Pro Light" pitchFamily="34" charset="0"/>
                        </a:rPr>
                        <a:t>Institution building as a challenge; danger of limited ‘formal’ compliance; ‘single loop’ </a:t>
                      </a:r>
                      <a:r>
                        <a:rPr lang="en-GB" sz="1600" dirty="0" smtClean="0">
                          <a:solidFill>
                            <a:schemeClr val="bg2">
                              <a:lumMod val="40000"/>
                              <a:lumOff val="60000"/>
                            </a:schemeClr>
                          </a:solidFill>
                          <a:latin typeface="Myriad Pro Light" pitchFamily="34" charset="0"/>
                        </a:rPr>
                        <a:t>learning</a:t>
                      </a:r>
                      <a:endParaRPr lang="pt-PT" sz="1600" dirty="0">
                        <a:solidFill>
                          <a:schemeClr val="bg2">
                            <a:lumMod val="40000"/>
                            <a:lumOff val="60000"/>
                          </a:schemeClr>
                        </a:solidFill>
                        <a:latin typeface="Myriad Pro Light" pitchFamily="34" charset="0"/>
                        <a:ea typeface="Times New Roman"/>
                        <a:cs typeface="Times New Roman"/>
                      </a:endParaRPr>
                    </a:p>
                  </a:txBody>
                  <a:tcPr marL="68580" marR="68580" marT="0" marB="0" anchor="ctr">
                    <a:no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ixaDeTexto 5"/>
          <p:cNvSpPr txBox="1"/>
          <p:nvPr/>
        </p:nvSpPr>
        <p:spPr>
          <a:xfrm>
            <a:off x="357158" y="785794"/>
            <a:ext cx="8409946" cy="1200329"/>
          </a:xfrm>
          <a:prstGeom prst="rect">
            <a:avLst/>
          </a:prstGeom>
          <a:noFill/>
        </p:spPr>
        <p:txBody>
          <a:bodyPr wrap="square" rtlCol="0">
            <a:spAutoFit/>
          </a:bodyPr>
          <a:lstStyle/>
          <a:p>
            <a:pPr algn="ctr"/>
            <a:endParaRPr lang="en-US" sz="2400" dirty="0" smtClean="0">
              <a:latin typeface="Myriad Pro Light" pitchFamily="34" charset="0"/>
            </a:endParaRPr>
          </a:p>
          <a:p>
            <a:pPr algn="ctr"/>
            <a:endParaRPr lang="en-US" sz="2400" dirty="0" smtClean="0">
              <a:latin typeface="Myriad Pro Light" pitchFamily="34" charset="0"/>
            </a:endParaRPr>
          </a:p>
          <a:p>
            <a:pPr algn="ctr"/>
            <a:endParaRPr lang="it-IT" sz="2400" dirty="0" smtClean="0">
              <a:latin typeface="Myriad Pro Light" pitchFamily="34" charset="0"/>
            </a:endParaRPr>
          </a:p>
        </p:txBody>
      </p:sp>
      <p:sp>
        <p:nvSpPr>
          <p:cNvPr id="5" name="CaixaDeTexto 4"/>
          <p:cNvSpPr txBox="1"/>
          <p:nvPr/>
        </p:nvSpPr>
        <p:spPr>
          <a:xfrm>
            <a:off x="357158" y="785794"/>
            <a:ext cx="8409946" cy="3416320"/>
          </a:xfrm>
          <a:prstGeom prst="rect">
            <a:avLst/>
          </a:prstGeom>
          <a:noFill/>
        </p:spPr>
        <p:txBody>
          <a:bodyPr wrap="square" rtlCol="0">
            <a:spAutoFit/>
          </a:bodyPr>
          <a:lstStyle/>
          <a:p>
            <a:pPr algn="ctr"/>
            <a:r>
              <a:rPr lang="en-US" sz="2400" dirty="0" smtClean="0">
                <a:latin typeface="Myriad Pro Light" pitchFamily="34" charset="0"/>
              </a:rPr>
              <a:t>Research limitations</a:t>
            </a:r>
          </a:p>
          <a:p>
            <a:pPr algn="ctr"/>
            <a:endParaRPr lang="en-US" sz="2400" dirty="0" smtClean="0">
              <a:latin typeface="Myriad Pro Light" pitchFamily="34" charset="0"/>
            </a:endParaRPr>
          </a:p>
          <a:p>
            <a:pPr algn="ctr"/>
            <a:endParaRPr lang="en-US" sz="2400" dirty="0" smtClean="0">
              <a:latin typeface="Myriad Pro Light" pitchFamily="34" charset="0"/>
            </a:endParaRPr>
          </a:p>
          <a:p>
            <a:pPr algn="ctr"/>
            <a:endParaRPr lang="en-US" sz="2400" dirty="0" smtClean="0">
              <a:latin typeface="Myriad Pro Light" pitchFamily="34" charset="0"/>
            </a:endParaRPr>
          </a:p>
          <a:p>
            <a:pPr>
              <a:buFont typeface="Arial" pitchFamily="34" charset="0"/>
              <a:buChar char="•"/>
            </a:pPr>
            <a:r>
              <a:rPr lang="en-US" sz="2400" dirty="0" smtClean="0">
                <a:solidFill>
                  <a:schemeClr val="bg2">
                    <a:lumMod val="40000"/>
                    <a:lumOff val="60000"/>
                  </a:schemeClr>
                </a:solidFill>
                <a:latin typeface="Myriad Pro Light" pitchFamily="34" charset="0"/>
              </a:rPr>
              <a:t> Incomplete networks (missing actors)</a:t>
            </a:r>
          </a:p>
          <a:p>
            <a:pPr>
              <a:buFont typeface="Arial" pitchFamily="34" charset="0"/>
              <a:buChar char="•"/>
            </a:pPr>
            <a:endParaRPr lang="en-US" sz="2400" dirty="0" smtClean="0">
              <a:solidFill>
                <a:schemeClr val="bg2">
                  <a:lumMod val="40000"/>
                  <a:lumOff val="60000"/>
                </a:schemeClr>
              </a:solidFill>
              <a:latin typeface="Myriad Pro Light" pitchFamily="34" charset="0"/>
            </a:endParaRPr>
          </a:p>
          <a:p>
            <a:pPr>
              <a:buFont typeface="Arial" pitchFamily="34" charset="0"/>
              <a:buChar char="•"/>
            </a:pPr>
            <a:r>
              <a:rPr lang="en-US" sz="2400" dirty="0" smtClean="0">
                <a:solidFill>
                  <a:schemeClr val="bg2">
                    <a:lumMod val="40000"/>
                    <a:lumOff val="60000"/>
                  </a:schemeClr>
                </a:solidFill>
                <a:latin typeface="Myriad Pro Light" pitchFamily="34" charset="0"/>
              </a:rPr>
              <a:t> One-dimensional network (general interaction)</a:t>
            </a:r>
          </a:p>
          <a:p>
            <a:pPr>
              <a:buFont typeface="Arial" pitchFamily="34" charset="0"/>
              <a:buChar char="•"/>
            </a:pPr>
            <a:endParaRPr lang="en-US" sz="2400" dirty="0" smtClean="0">
              <a:solidFill>
                <a:schemeClr val="bg2">
                  <a:lumMod val="40000"/>
                  <a:lumOff val="60000"/>
                </a:schemeClr>
              </a:solidFill>
              <a:latin typeface="Myriad Pro Light" pitchFamily="34" charset="0"/>
            </a:endParaRPr>
          </a:p>
          <a:p>
            <a:pPr>
              <a:buFont typeface="Arial" pitchFamily="34" charset="0"/>
              <a:buChar char="•"/>
            </a:pPr>
            <a:r>
              <a:rPr lang="en-US" sz="2400" dirty="0" smtClean="0">
                <a:solidFill>
                  <a:schemeClr val="bg2">
                    <a:lumMod val="40000"/>
                    <a:lumOff val="60000"/>
                  </a:schemeClr>
                </a:solidFill>
                <a:latin typeface="Myriad Pro Light" pitchFamily="34" charset="0"/>
              </a:rPr>
              <a:t> Limited use of SNA methods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ixaDeTexto 5"/>
          <p:cNvSpPr txBox="1"/>
          <p:nvPr/>
        </p:nvSpPr>
        <p:spPr>
          <a:xfrm>
            <a:off x="357158" y="785794"/>
            <a:ext cx="8409946" cy="1200329"/>
          </a:xfrm>
          <a:prstGeom prst="rect">
            <a:avLst/>
          </a:prstGeom>
          <a:noFill/>
        </p:spPr>
        <p:txBody>
          <a:bodyPr wrap="square" rtlCol="0">
            <a:spAutoFit/>
          </a:bodyPr>
          <a:lstStyle/>
          <a:p>
            <a:pPr algn="ctr"/>
            <a:endParaRPr lang="en-US" sz="2400" dirty="0" smtClean="0">
              <a:latin typeface="Myriad Pro Light" pitchFamily="34" charset="0"/>
            </a:endParaRPr>
          </a:p>
          <a:p>
            <a:pPr algn="ctr"/>
            <a:endParaRPr lang="en-US" sz="2400" dirty="0" smtClean="0">
              <a:latin typeface="Myriad Pro Light" pitchFamily="34" charset="0"/>
            </a:endParaRPr>
          </a:p>
          <a:p>
            <a:pPr algn="ctr"/>
            <a:endParaRPr lang="it-IT" sz="2400" dirty="0" smtClean="0">
              <a:latin typeface="Myriad Pro Light" pitchFamily="34" charset="0"/>
            </a:endParaRPr>
          </a:p>
        </p:txBody>
      </p:sp>
      <p:sp>
        <p:nvSpPr>
          <p:cNvPr id="5" name="CaixaDeTexto 4"/>
          <p:cNvSpPr txBox="1"/>
          <p:nvPr/>
        </p:nvSpPr>
        <p:spPr>
          <a:xfrm>
            <a:off x="357158" y="785794"/>
            <a:ext cx="8409946" cy="4524315"/>
          </a:xfrm>
          <a:prstGeom prst="rect">
            <a:avLst/>
          </a:prstGeom>
          <a:noFill/>
        </p:spPr>
        <p:txBody>
          <a:bodyPr wrap="square" rtlCol="0">
            <a:spAutoFit/>
          </a:bodyPr>
          <a:lstStyle/>
          <a:p>
            <a:pPr algn="ctr"/>
            <a:r>
              <a:rPr lang="en-US" sz="2400" dirty="0" smtClean="0">
                <a:latin typeface="Myriad Pro Light" pitchFamily="34" charset="0"/>
              </a:rPr>
              <a:t>Future research</a:t>
            </a:r>
          </a:p>
          <a:p>
            <a:pPr algn="ctr"/>
            <a:endParaRPr lang="en-US" sz="2400" dirty="0" smtClean="0">
              <a:latin typeface="Myriad Pro Light" pitchFamily="34" charset="0"/>
            </a:endParaRPr>
          </a:p>
          <a:p>
            <a:pPr algn="ctr"/>
            <a:endParaRPr lang="en-US" sz="2400" dirty="0" smtClean="0">
              <a:latin typeface="Myriad Pro Light" pitchFamily="34" charset="0"/>
            </a:endParaRPr>
          </a:p>
          <a:p>
            <a:pPr algn="ctr"/>
            <a:endParaRPr lang="en-US" sz="2400" dirty="0" smtClean="0">
              <a:latin typeface="Myriad Pro Light" pitchFamily="34" charset="0"/>
            </a:endParaRPr>
          </a:p>
          <a:p>
            <a:r>
              <a:rPr lang="en-US" sz="2400" dirty="0" smtClean="0">
                <a:latin typeface="Myriad Pro Light" pitchFamily="34" charset="0"/>
              </a:rPr>
              <a:t>PhD Program</a:t>
            </a:r>
            <a:r>
              <a:rPr lang="en-US" sz="2400" dirty="0" smtClean="0">
                <a:solidFill>
                  <a:schemeClr val="bg2">
                    <a:lumMod val="40000"/>
                    <a:lumOff val="60000"/>
                  </a:schemeClr>
                </a:solidFill>
                <a:latin typeface="Myriad Pro Light" pitchFamily="34" charset="0"/>
              </a:rPr>
              <a:t>	Network Governance Arrangements and Dynamics </a:t>
            </a:r>
            <a:br>
              <a:rPr lang="en-US" sz="2400" dirty="0" smtClean="0">
                <a:solidFill>
                  <a:schemeClr val="bg2">
                    <a:lumMod val="40000"/>
                    <a:lumOff val="60000"/>
                  </a:schemeClr>
                </a:solidFill>
                <a:latin typeface="Myriad Pro Light" pitchFamily="34" charset="0"/>
              </a:rPr>
            </a:br>
            <a:r>
              <a:rPr lang="en-US" sz="2400" dirty="0" smtClean="0">
                <a:solidFill>
                  <a:schemeClr val="bg2">
                    <a:lumMod val="40000"/>
                    <a:lumOff val="60000"/>
                  </a:schemeClr>
                </a:solidFill>
                <a:latin typeface="Myriad Pro Light" pitchFamily="34" charset="0"/>
              </a:rPr>
              <a:t>		in Environmental Polity</a:t>
            </a:r>
          </a:p>
          <a:p>
            <a:pPr algn="ctr"/>
            <a:endParaRPr lang="en-US" sz="2400" dirty="0" smtClean="0">
              <a:latin typeface="Myriad Pro Light" pitchFamily="34" charset="0"/>
            </a:endParaRPr>
          </a:p>
          <a:p>
            <a:r>
              <a:rPr lang="en-US" sz="2400" dirty="0" smtClean="0">
                <a:latin typeface="Myriad Pro Light" pitchFamily="34" charset="0"/>
              </a:rPr>
              <a:t>Focus		</a:t>
            </a:r>
            <a:r>
              <a:rPr lang="en-US" sz="2400" dirty="0" smtClean="0">
                <a:solidFill>
                  <a:schemeClr val="bg2">
                    <a:lumMod val="40000"/>
                    <a:lumOff val="60000"/>
                  </a:schemeClr>
                </a:solidFill>
                <a:latin typeface="Myriad Pro Light" pitchFamily="34" charset="0"/>
              </a:rPr>
              <a:t>Institutional arrangements and social actors’ 			positioning within networks</a:t>
            </a:r>
          </a:p>
          <a:p>
            <a:r>
              <a:rPr lang="en-US" sz="2400" dirty="0" smtClean="0">
                <a:solidFill>
                  <a:schemeClr val="bg2">
                    <a:lumMod val="40000"/>
                    <a:lumOff val="60000"/>
                  </a:schemeClr>
                </a:solidFill>
                <a:latin typeface="Myriad Pro Light" pitchFamily="34" charset="0"/>
              </a:rPr>
              <a:t>		Interaction patterns and power relations</a:t>
            </a:r>
          </a:p>
          <a:p>
            <a:endParaRPr lang="en-US" sz="2400" dirty="0" smtClean="0">
              <a:latin typeface="Myriad Pro Light" pitchFamily="34" charset="0"/>
            </a:endParaRPr>
          </a:p>
          <a:p>
            <a:r>
              <a:rPr lang="en-US" sz="2400" dirty="0" smtClean="0">
                <a:latin typeface="Myriad Pro Light" pitchFamily="34" charset="0"/>
              </a:rPr>
              <a:t>Case studies	</a:t>
            </a:r>
            <a:r>
              <a:rPr lang="en-US" sz="2400" dirty="0" smtClean="0">
                <a:solidFill>
                  <a:schemeClr val="bg2">
                    <a:lumMod val="40000"/>
                    <a:lumOff val="60000"/>
                  </a:schemeClr>
                </a:solidFill>
                <a:latin typeface="Myriad Pro Light" pitchFamily="34" charset="0"/>
              </a:rPr>
              <a:t>Groundwater management in Portugal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ixaDeTexto 5"/>
          <p:cNvSpPr txBox="1"/>
          <p:nvPr/>
        </p:nvSpPr>
        <p:spPr>
          <a:xfrm>
            <a:off x="357158" y="785794"/>
            <a:ext cx="8409946" cy="1200329"/>
          </a:xfrm>
          <a:prstGeom prst="rect">
            <a:avLst/>
          </a:prstGeom>
          <a:noFill/>
        </p:spPr>
        <p:txBody>
          <a:bodyPr wrap="square" rtlCol="0">
            <a:spAutoFit/>
          </a:bodyPr>
          <a:lstStyle/>
          <a:p>
            <a:pPr algn="ctr"/>
            <a:endParaRPr lang="en-US" sz="2400" dirty="0" smtClean="0">
              <a:latin typeface="Myriad Pro Light" pitchFamily="34" charset="0"/>
            </a:endParaRPr>
          </a:p>
          <a:p>
            <a:pPr algn="ctr"/>
            <a:endParaRPr lang="en-US" sz="2400" dirty="0" smtClean="0">
              <a:latin typeface="Myriad Pro Light" pitchFamily="34" charset="0"/>
            </a:endParaRPr>
          </a:p>
          <a:p>
            <a:pPr algn="ctr"/>
            <a:endParaRPr lang="it-IT" sz="2400" dirty="0" smtClean="0">
              <a:latin typeface="Myriad Pro Light" pitchFamily="34" charset="0"/>
            </a:endParaRPr>
          </a:p>
        </p:txBody>
      </p:sp>
      <p:sp>
        <p:nvSpPr>
          <p:cNvPr id="5" name="CaixaDeTexto 4"/>
          <p:cNvSpPr txBox="1"/>
          <p:nvPr/>
        </p:nvSpPr>
        <p:spPr>
          <a:xfrm>
            <a:off x="357158" y="785794"/>
            <a:ext cx="8409946" cy="4524315"/>
          </a:xfrm>
          <a:prstGeom prst="rect">
            <a:avLst/>
          </a:prstGeom>
          <a:noFill/>
        </p:spPr>
        <p:txBody>
          <a:bodyPr wrap="square" rtlCol="0">
            <a:spAutoFit/>
          </a:bodyPr>
          <a:lstStyle/>
          <a:p>
            <a:pPr algn="ctr"/>
            <a:r>
              <a:rPr lang="en-US" sz="2400" dirty="0" smtClean="0">
                <a:latin typeface="Myriad Pro Light" pitchFamily="34" charset="0"/>
              </a:rPr>
              <a:t>Future research</a:t>
            </a:r>
          </a:p>
          <a:p>
            <a:pPr algn="ctr"/>
            <a:endParaRPr lang="en-US" sz="2400" dirty="0" smtClean="0">
              <a:latin typeface="Myriad Pro Light" pitchFamily="34" charset="0"/>
            </a:endParaRPr>
          </a:p>
          <a:p>
            <a:pPr algn="ctr"/>
            <a:r>
              <a:rPr lang="en-US" sz="2400" dirty="0" smtClean="0">
                <a:solidFill>
                  <a:schemeClr val="bg2">
                    <a:lumMod val="40000"/>
                    <a:lumOff val="60000"/>
                  </a:schemeClr>
                </a:solidFill>
                <a:latin typeface="Myriad Pro Light" pitchFamily="34" charset="0"/>
              </a:rPr>
              <a:t>Analytical dimensions</a:t>
            </a:r>
          </a:p>
          <a:p>
            <a:pPr algn="ctr"/>
            <a:endParaRPr lang="en-US" sz="2400" dirty="0" smtClean="0">
              <a:latin typeface="Myriad Pro Light" pitchFamily="34" charset="0"/>
            </a:endParaRPr>
          </a:p>
          <a:p>
            <a:endParaRPr lang="en-US" sz="2400" dirty="0" smtClean="0">
              <a:latin typeface="Myriad Pro Light" pitchFamily="34" charset="0"/>
            </a:endParaRPr>
          </a:p>
          <a:p>
            <a:r>
              <a:rPr lang="en-US" sz="2400" dirty="0" smtClean="0">
                <a:latin typeface="Myriad Pro Light" pitchFamily="34" charset="0"/>
              </a:rPr>
              <a:t>Network level		</a:t>
            </a:r>
            <a:r>
              <a:rPr lang="en-US" sz="2400" dirty="0" smtClean="0">
                <a:solidFill>
                  <a:schemeClr val="bg2">
                    <a:lumMod val="40000"/>
                    <a:lumOff val="60000"/>
                  </a:schemeClr>
                </a:solidFill>
                <a:latin typeface="Myriad Pro Light" pitchFamily="34" charset="0"/>
              </a:rPr>
              <a:t>Interaction patterns between actors</a:t>
            </a:r>
          </a:p>
          <a:p>
            <a:pPr lvl="4"/>
            <a:r>
              <a:rPr lang="en-US" sz="2400" dirty="0" smtClean="0">
                <a:solidFill>
                  <a:schemeClr val="bg2">
                    <a:lumMod val="40000"/>
                    <a:lumOff val="60000"/>
                  </a:schemeClr>
                </a:solidFill>
                <a:latin typeface="Myriad Pro Light" pitchFamily="34" charset="0"/>
              </a:rPr>
              <a:t>	Rules and processes in-use</a:t>
            </a:r>
          </a:p>
          <a:p>
            <a:pPr lvl="4"/>
            <a:r>
              <a:rPr lang="en-US" sz="2400" dirty="0" smtClean="0">
                <a:solidFill>
                  <a:schemeClr val="bg2">
                    <a:lumMod val="40000"/>
                    <a:lumOff val="60000"/>
                  </a:schemeClr>
                </a:solidFill>
                <a:latin typeface="Myriad Pro Light" pitchFamily="34" charset="0"/>
              </a:rPr>
              <a:t>	Diversity of represented interests</a:t>
            </a:r>
          </a:p>
          <a:p>
            <a:endParaRPr lang="en-US" sz="2400" dirty="0" smtClean="0">
              <a:solidFill>
                <a:schemeClr val="bg2">
                  <a:lumMod val="40000"/>
                  <a:lumOff val="60000"/>
                </a:schemeClr>
              </a:solidFill>
              <a:latin typeface="Myriad Pro Light" pitchFamily="34" charset="0"/>
            </a:endParaRPr>
          </a:p>
          <a:p>
            <a:r>
              <a:rPr lang="en-US" sz="2400" dirty="0" smtClean="0">
                <a:latin typeface="Myriad Pro Light" pitchFamily="34" charset="0"/>
              </a:rPr>
              <a:t>Actor level 		</a:t>
            </a:r>
            <a:r>
              <a:rPr lang="en-US" sz="2400" dirty="0" smtClean="0">
                <a:solidFill>
                  <a:schemeClr val="bg2">
                    <a:lumMod val="40000"/>
                    <a:lumOff val="60000"/>
                  </a:schemeClr>
                </a:solidFill>
                <a:latin typeface="Myriad Pro Light" pitchFamily="34" charset="0"/>
              </a:rPr>
              <a:t>Actor’s participation strategies</a:t>
            </a:r>
          </a:p>
          <a:p>
            <a:pPr lvl="4"/>
            <a:r>
              <a:rPr lang="en-US" sz="2400" dirty="0" smtClean="0">
                <a:solidFill>
                  <a:schemeClr val="bg2">
                    <a:lumMod val="40000"/>
                    <a:lumOff val="60000"/>
                  </a:schemeClr>
                </a:solidFill>
                <a:latin typeface="Myriad Pro Light" pitchFamily="34" charset="0"/>
              </a:rPr>
              <a:t>	Influence in decision-making process</a:t>
            </a:r>
          </a:p>
          <a:p>
            <a:pPr lvl="4"/>
            <a:r>
              <a:rPr lang="en-US" sz="2400" dirty="0" smtClean="0">
                <a:solidFill>
                  <a:schemeClr val="bg2">
                    <a:lumMod val="40000"/>
                    <a:lumOff val="60000"/>
                  </a:schemeClr>
                </a:solidFill>
                <a:latin typeface="Myriad Pro Light" pitchFamily="34" charset="0"/>
              </a:rPr>
              <a:t>	Autonomy from state actors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357158" y="785794"/>
            <a:ext cx="8409946" cy="461665"/>
          </a:xfrm>
          <a:prstGeom prst="rect">
            <a:avLst/>
          </a:prstGeom>
          <a:noFill/>
        </p:spPr>
        <p:txBody>
          <a:bodyPr wrap="square" rtlCol="0">
            <a:spAutoFit/>
          </a:bodyPr>
          <a:lstStyle/>
          <a:p>
            <a:pPr algn="ctr"/>
            <a:r>
              <a:rPr lang="en-US" sz="2400" dirty="0" smtClean="0">
                <a:latin typeface="Myriad Pro Light" pitchFamily="34" charset="0"/>
              </a:rPr>
              <a:t>Research Project</a:t>
            </a:r>
          </a:p>
        </p:txBody>
      </p:sp>
      <p:pic>
        <p:nvPicPr>
          <p:cNvPr id="1026" name="Picture 2" descr="Adapting to EU Multi-Level Governance"/>
          <p:cNvPicPr>
            <a:picLocks noChangeAspect="1" noChangeArrowheads="1"/>
          </p:cNvPicPr>
          <p:nvPr/>
        </p:nvPicPr>
        <p:blipFill>
          <a:blip r:embed="rId2" cstate="print"/>
          <a:stretch>
            <a:fillRect/>
          </a:stretch>
        </p:blipFill>
        <p:spPr bwMode="auto">
          <a:xfrm>
            <a:off x="785786" y="2285992"/>
            <a:ext cx="1619250" cy="2552700"/>
          </a:xfrm>
          <a:prstGeom prst="rect">
            <a:avLst/>
          </a:prstGeom>
          <a:noFill/>
          <a:ln>
            <a:noFill/>
          </a:ln>
          <a:effectLst>
            <a:reflection blurRad="6350" stA="50000" endA="300" endPos="38500" dist="50800" dir="5400000" sy="-100000" algn="bl" rotWithShape="0"/>
          </a:effectLst>
          <a:scene3d>
            <a:camera prst="orthographicFront">
              <a:rot lat="0" lon="0" rev="0"/>
            </a:camera>
            <a:lightRig rig="threePt" dir="t"/>
          </a:scene3d>
        </p:spPr>
      </p:pic>
      <p:sp>
        <p:nvSpPr>
          <p:cNvPr id="5" name="Rectângulo 4"/>
          <p:cNvSpPr/>
          <p:nvPr/>
        </p:nvSpPr>
        <p:spPr>
          <a:xfrm>
            <a:off x="2714612" y="1857364"/>
            <a:ext cx="6072230" cy="4339650"/>
          </a:xfrm>
          <a:prstGeom prst="rect">
            <a:avLst/>
          </a:prstGeom>
        </p:spPr>
        <p:txBody>
          <a:bodyPr wrap="square">
            <a:spAutoFit/>
          </a:bodyPr>
          <a:lstStyle/>
          <a:p>
            <a:r>
              <a:rPr lang="en-US" sz="2400" dirty="0" smtClean="0">
                <a:latin typeface="Myriad Pro Light" pitchFamily="34" charset="0"/>
              </a:rPr>
              <a:t>Cross-national research project</a:t>
            </a:r>
          </a:p>
          <a:p>
            <a:r>
              <a:rPr lang="en-US" sz="2400" dirty="0" smtClean="0">
                <a:solidFill>
                  <a:schemeClr val="accent1">
                    <a:lumMod val="60000"/>
                    <a:lumOff val="40000"/>
                  </a:schemeClr>
                </a:solidFill>
                <a:latin typeface="Myriad Pro Light" pitchFamily="34" charset="0"/>
              </a:rPr>
              <a:t>National institutional and policy-making adaptation to EU multi-level governance in regional and environmental policies</a:t>
            </a:r>
          </a:p>
          <a:p>
            <a:endParaRPr lang="en-US" sz="2400" dirty="0" smtClean="0">
              <a:solidFill>
                <a:schemeClr val="accent1">
                  <a:lumMod val="60000"/>
                  <a:lumOff val="40000"/>
                </a:schemeClr>
              </a:solidFill>
              <a:latin typeface="Myriad Pro Light" pitchFamily="34" charset="0"/>
            </a:endParaRPr>
          </a:p>
          <a:p>
            <a:pPr>
              <a:buFont typeface="Arial" pitchFamily="34" charset="0"/>
              <a:buChar char="•"/>
            </a:pPr>
            <a:r>
              <a:rPr lang="en-US" sz="2400" dirty="0" smtClean="0">
                <a:solidFill>
                  <a:schemeClr val="accent1">
                    <a:lumMod val="60000"/>
                    <a:lumOff val="40000"/>
                  </a:schemeClr>
                </a:solidFill>
                <a:latin typeface="Myriad Pro Light" pitchFamily="34" charset="0"/>
              </a:rPr>
              <a:t> Learning capacity of the pre-existing  </a:t>
            </a:r>
            <a:br>
              <a:rPr lang="en-US" sz="2400" dirty="0" smtClean="0">
                <a:solidFill>
                  <a:schemeClr val="accent1">
                    <a:lumMod val="60000"/>
                    <a:lumOff val="40000"/>
                  </a:schemeClr>
                </a:solidFill>
                <a:latin typeface="Myriad Pro Light" pitchFamily="34" charset="0"/>
              </a:rPr>
            </a:br>
            <a:r>
              <a:rPr lang="en-US" sz="2400" dirty="0" smtClean="0">
                <a:solidFill>
                  <a:schemeClr val="accent1">
                    <a:lumMod val="60000"/>
                    <a:lumOff val="40000"/>
                  </a:schemeClr>
                </a:solidFill>
                <a:latin typeface="Myriad Pro Light" pitchFamily="34" charset="0"/>
              </a:rPr>
              <a:t>   institutional infrastructure</a:t>
            </a:r>
          </a:p>
          <a:p>
            <a:pPr>
              <a:buFont typeface="Arial" pitchFamily="34" charset="0"/>
              <a:buChar char="•"/>
            </a:pPr>
            <a:r>
              <a:rPr lang="en-US" sz="2400" dirty="0" smtClean="0">
                <a:solidFill>
                  <a:schemeClr val="accent1">
                    <a:lumMod val="60000"/>
                    <a:lumOff val="40000"/>
                  </a:schemeClr>
                </a:solidFill>
                <a:latin typeface="Myriad Pro Light" pitchFamily="34" charset="0"/>
              </a:rPr>
              <a:t> Vertical and horizontal interaction</a:t>
            </a:r>
          </a:p>
          <a:p>
            <a:endParaRPr lang="en-US" sz="2400" dirty="0" smtClean="0">
              <a:solidFill>
                <a:schemeClr val="accent1">
                  <a:lumMod val="60000"/>
                  <a:lumOff val="40000"/>
                </a:schemeClr>
              </a:solidFill>
              <a:latin typeface="Myriad Pro Light" pitchFamily="34" charset="0"/>
            </a:endParaRPr>
          </a:p>
          <a:p>
            <a:r>
              <a:rPr lang="en-US" dirty="0" smtClean="0">
                <a:latin typeface="Myriad Pro Light" pitchFamily="34" charset="0"/>
              </a:rPr>
              <a:t>2001-2003</a:t>
            </a:r>
          </a:p>
          <a:p>
            <a:r>
              <a:rPr lang="en-US" dirty="0" smtClean="0">
                <a:latin typeface="Myriad Pro Light" pitchFamily="34" charset="0"/>
              </a:rPr>
              <a:t>Ireland, Portugal and Greece</a:t>
            </a:r>
          </a:p>
          <a:p>
            <a:r>
              <a:rPr lang="en-US" dirty="0" smtClean="0">
                <a:latin typeface="Myriad Pro Light" pitchFamily="34" charset="0"/>
              </a:rPr>
              <a:t>Hungary and Poland</a:t>
            </a:r>
            <a:endParaRPr lang="pt-P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357158" y="785794"/>
            <a:ext cx="8409946" cy="461665"/>
          </a:xfrm>
          <a:prstGeom prst="rect">
            <a:avLst/>
          </a:prstGeom>
          <a:noFill/>
        </p:spPr>
        <p:txBody>
          <a:bodyPr wrap="square" rtlCol="0">
            <a:spAutoFit/>
          </a:bodyPr>
          <a:lstStyle/>
          <a:p>
            <a:pPr algn="ctr"/>
            <a:r>
              <a:rPr lang="en-US" sz="2400" dirty="0" smtClean="0">
                <a:latin typeface="Myriad Pro Light" pitchFamily="34" charset="0"/>
              </a:rPr>
              <a:t>Research Project</a:t>
            </a:r>
          </a:p>
        </p:txBody>
      </p:sp>
      <p:pic>
        <p:nvPicPr>
          <p:cNvPr id="1026" name="Picture 2" descr="Adapting to EU Multi-Level Governance"/>
          <p:cNvPicPr>
            <a:picLocks noChangeAspect="1" noChangeArrowheads="1"/>
          </p:cNvPicPr>
          <p:nvPr/>
        </p:nvPicPr>
        <p:blipFill>
          <a:blip r:embed="rId2" cstate="print"/>
          <a:stretch>
            <a:fillRect/>
          </a:stretch>
        </p:blipFill>
        <p:spPr bwMode="auto">
          <a:xfrm>
            <a:off x="785786" y="2285992"/>
            <a:ext cx="1619250" cy="2552700"/>
          </a:xfrm>
          <a:prstGeom prst="rect">
            <a:avLst/>
          </a:prstGeom>
          <a:noFill/>
          <a:ln>
            <a:noFill/>
          </a:ln>
          <a:effectLst>
            <a:reflection blurRad="6350" stA="50000" endA="300" endPos="38500" dist="50800" dir="5400000" sy="-100000" algn="bl" rotWithShape="0"/>
          </a:effectLst>
          <a:scene3d>
            <a:camera prst="orthographicFront">
              <a:rot lat="0" lon="0" rev="0"/>
            </a:camera>
            <a:lightRig rig="threePt" dir="t"/>
          </a:scene3d>
        </p:spPr>
      </p:pic>
      <p:sp>
        <p:nvSpPr>
          <p:cNvPr id="5" name="Rectângulo 4"/>
          <p:cNvSpPr/>
          <p:nvPr/>
        </p:nvSpPr>
        <p:spPr>
          <a:xfrm>
            <a:off x="2714612" y="1857364"/>
            <a:ext cx="6072230" cy="461665"/>
          </a:xfrm>
          <a:prstGeom prst="rect">
            <a:avLst/>
          </a:prstGeom>
        </p:spPr>
        <p:txBody>
          <a:bodyPr wrap="square">
            <a:spAutoFit/>
          </a:bodyPr>
          <a:lstStyle/>
          <a:p>
            <a:r>
              <a:rPr lang="en-US" sz="2400" dirty="0" smtClean="0">
                <a:latin typeface="Myriad Pro Light" pitchFamily="34" charset="0"/>
              </a:rPr>
              <a:t>Cross-national research project</a:t>
            </a:r>
          </a:p>
        </p:txBody>
      </p:sp>
      <p:sp>
        <p:nvSpPr>
          <p:cNvPr id="6" name="Rectângulo 5"/>
          <p:cNvSpPr/>
          <p:nvPr/>
        </p:nvSpPr>
        <p:spPr>
          <a:xfrm>
            <a:off x="2714612" y="1857364"/>
            <a:ext cx="6072230" cy="3785652"/>
          </a:xfrm>
          <a:prstGeom prst="rect">
            <a:avLst/>
          </a:prstGeom>
        </p:spPr>
        <p:txBody>
          <a:bodyPr wrap="square">
            <a:spAutoFit/>
          </a:bodyPr>
          <a:lstStyle/>
          <a:p>
            <a:endParaRPr lang="en-US" sz="2400" dirty="0" smtClean="0">
              <a:latin typeface="Myriad Pro Light" pitchFamily="34" charset="0"/>
            </a:endParaRPr>
          </a:p>
          <a:p>
            <a:endParaRPr lang="en-US" sz="2400" dirty="0" smtClean="0">
              <a:solidFill>
                <a:schemeClr val="accent1">
                  <a:lumMod val="60000"/>
                  <a:lumOff val="40000"/>
                </a:schemeClr>
              </a:solidFill>
              <a:latin typeface="Myriad Pro Light" pitchFamily="34" charset="0"/>
            </a:endParaRPr>
          </a:p>
          <a:p>
            <a:pPr marL="457200" indent="-457200">
              <a:buAutoNum type="arabicPeriod"/>
            </a:pPr>
            <a:r>
              <a:rPr lang="en-US" sz="2400" dirty="0" smtClean="0">
                <a:solidFill>
                  <a:schemeClr val="accent1">
                    <a:lumMod val="60000"/>
                    <a:lumOff val="40000"/>
                  </a:schemeClr>
                </a:solidFill>
                <a:latin typeface="Myriad Pro Light" pitchFamily="34" charset="0"/>
              </a:rPr>
              <a:t>Central state policy-making structures</a:t>
            </a:r>
          </a:p>
          <a:p>
            <a:pPr marL="457200" indent="-457200">
              <a:buAutoNum type="arabicPeriod"/>
            </a:pPr>
            <a:r>
              <a:rPr lang="en-US" sz="2400" dirty="0" smtClean="0">
                <a:solidFill>
                  <a:schemeClr val="accent1">
                    <a:lumMod val="60000"/>
                    <a:lumOff val="40000"/>
                  </a:schemeClr>
                </a:solidFill>
                <a:latin typeface="Myriad Pro Light" pitchFamily="34" charset="0"/>
              </a:rPr>
              <a:t>Patterns of interest intermediation/ representation and veto points</a:t>
            </a:r>
          </a:p>
          <a:p>
            <a:pPr marL="457200" indent="-457200">
              <a:buAutoNum type="arabicPeriod"/>
            </a:pPr>
            <a:r>
              <a:rPr lang="en-US" sz="2400" dirty="0" smtClean="0">
                <a:solidFill>
                  <a:schemeClr val="accent1">
                    <a:lumMod val="60000"/>
                    <a:lumOff val="40000"/>
                  </a:schemeClr>
                </a:solidFill>
                <a:latin typeface="Myriad Pro Light" pitchFamily="34" charset="0"/>
              </a:rPr>
              <a:t>Relevant forms of governance</a:t>
            </a:r>
          </a:p>
          <a:p>
            <a:pPr marL="457200" indent="-457200">
              <a:buAutoNum type="arabicPeriod"/>
            </a:pPr>
            <a:r>
              <a:rPr lang="en-US" sz="2400" dirty="0" smtClean="0">
                <a:solidFill>
                  <a:schemeClr val="accent1">
                    <a:lumMod val="60000"/>
                    <a:lumOff val="40000"/>
                  </a:schemeClr>
                </a:solidFill>
                <a:latin typeface="Myriad Pro Light" pitchFamily="34" charset="0"/>
              </a:rPr>
              <a:t>Social capital</a:t>
            </a:r>
          </a:p>
          <a:p>
            <a:pPr marL="457200" indent="-457200">
              <a:buAutoNum type="arabicPeriod"/>
            </a:pPr>
            <a:endParaRPr lang="en-US" sz="2400" dirty="0" smtClean="0">
              <a:solidFill>
                <a:schemeClr val="accent1">
                  <a:lumMod val="60000"/>
                  <a:lumOff val="40000"/>
                </a:schemeClr>
              </a:solidFill>
              <a:latin typeface="Myriad Pro Light" pitchFamily="34" charset="0"/>
            </a:endParaRPr>
          </a:p>
          <a:p>
            <a:pPr marL="457200" indent="-457200"/>
            <a:r>
              <a:rPr lang="en-US" sz="2400" dirty="0" smtClean="0">
                <a:solidFill>
                  <a:schemeClr val="accent1">
                    <a:lumMod val="60000"/>
                    <a:lumOff val="40000"/>
                  </a:schemeClr>
                </a:solidFill>
                <a:latin typeface="Myriad Pro Light" pitchFamily="34" charset="0"/>
              </a:rPr>
              <a:t>Comparative public policy research methods</a:t>
            </a:r>
          </a:p>
          <a:p>
            <a:pPr marL="457200" indent="-457200"/>
            <a:r>
              <a:rPr lang="en-US" sz="2400" dirty="0" smtClean="0">
                <a:solidFill>
                  <a:schemeClr val="accent1">
                    <a:lumMod val="60000"/>
                    <a:lumOff val="40000"/>
                  </a:schemeClr>
                </a:solidFill>
                <a:latin typeface="Myriad Pro Light" pitchFamily="34" charset="0"/>
              </a:rPr>
              <a:t>Social Network Analysis procedures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357158" y="785794"/>
            <a:ext cx="8409946" cy="4893647"/>
          </a:xfrm>
          <a:prstGeom prst="rect">
            <a:avLst/>
          </a:prstGeom>
          <a:noFill/>
        </p:spPr>
        <p:txBody>
          <a:bodyPr wrap="square" rtlCol="0">
            <a:spAutoFit/>
          </a:bodyPr>
          <a:lstStyle/>
          <a:p>
            <a:pPr algn="ctr"/>
            <a:r>
              <a:rPr lang="en-US" sz="2400" dirty="0" smtClean="0">
                <a:latin typeface="Myriad Pro Light" pitchFamily="34" charset="0"/>
              </a:rPr>
              <a:t>Governance in the EU</a:t>
            </a:r>
          </a:p>
          <a:p>
            <a:pPr algn="ctr"/>
            <a:endParaRPr lang="en-US" sz="2400" dirty="0" smtClean="0">
              <a:latin typeface="Myriad Pro Light" pitchFamily="34" charset="0"/>
            </a:endParaRPr>
          </a:p>
          <a:p>
            <a:pPr algn="ctr"/>
            <a:endParaRPr lang="en-US" sz="2400" dirty="0" smtClean="0">
              <a:latin typeface="Myriad Pro Light" pitchFamily="34" charset="0"/>
            </a:endParaRPr>
          </a:p>
          <a:p>
            <a:r>
              <a:rPr lang="en-US" sz="2400" dirty="0" smtClean="0">
                <a:latin typeface="Myriad Pro Light" pitchFamily="34" charset="0"/>
              </a:rPr>
              <a:t>Governance 	</a:t>
            </a:r>
            <a:r>
              <a:rPr lang="en-US" sz="2400" dirty="0" smtClean="0">
                <a:solidFill>
                  <a:schemeClr val="accent1">
                    <a:lumMod val="60000"/>
                    <a:lumOff val="40000"/>
                  </a:schemeClr>
                </a:solidFill>
                <a:latin typeface="Myriad Pro Light" pitchFamily="34" charset="0"/>
              </a:rPr>
              <a:t>”is about the structured ways and means in which 		the divergent preferences of interdependent actors 		are translated into policy choices ‘to allocate values’, 		so that the plurality of interests is transformed into 		co-</a:t>
            </a:r>
            <a:r>
              <a:rPr lang="en-US" sz="2400" dirty="0" err="1" smtClean="0">
                <a:solidFill>
                  <a:schemeClr val="accent1">
                    <a:lumMod val="60000"/>
                    <a:lumOff val="40000"/>
                  </a:schemeClr>
                </a:solidFill>
                <a:latin typeface="Myriad Pro Light" pitchFamily="34" charset="0"/>
              </a:rPr>
              <a:t>ordinated</a:t>
            </a:r>
            <a:r>
              <a:rPr lang="en-US" sz="2400" dirty="0" smtClean="0">
                <a:solidFill>
                  <a:schemeClr val="accent1">
                    <a:lumMod val="60000"/>
                    <a:lumOff val="40000"/>
                  </a:schemeClr>
                </a:solidFill>
                <a:latin typeface="Myriad Pro Light" pitchFamily="34" charset="0"/>
              </a:rPr>
              <a:t> action and the compliance of actors is 		achieved” </a:t>
            </a:r>
            <a:r>
              <a:rPr lang="en-US" sz="2400" dirty="0" smtClean="0">
                <a:solidFill>
                  <a:schemeClr val="accent1">
                    <a:lumMod val="75000"/>
                  </a:schemeClr>
                </a:solidFill>
                <a:latin typeface="Myriad Pro Light" pitchFamily="34" charset="0"/>
              </a:rPr>
              <a:t>(Kohler-Koch and Eising, 1999)</a:t>
            </a:r>
          </a:p>
          <a:p>
            <a:endParaRPr lang="en-US" sz="2400" dirty="0" smtClean="0">
              <a:solidFill>
                <a:schemeClr val="accent1">
                  <a:lumMod val="60000"/>
                  <a:lumOff val="40000"/>
                </a:schemeClr>
              </a:solidFill>
              <a:latin typeface="Myriad Pro Light" pitchFamily="34" charset="0"/>
            </a:endParaRPr>
          </a:p>
          <a:p>
            <a:r>
              <a:rPr lang="en-US" sz="2400" dirty="0" smtClean="0">
                <a:latin typeface="Myriad Pro Light" pitchFamily="34" charset="0"/>
              </a:rPr>
              <a:t>EU polity	</a:t>
            </a:r>
            <a:r>
              <a:rPr lang="en-US" sz="2400" dirty="0" smtClean="0">
                <a:solidFill>
                  <a:schemeClr val="accent1">
                    <a:lumMod val="60000"/>
                    <a:lumOff val="40000"/>
                  </a:schemeClr>
                </a:solidFill>
                <a:latin typeface="Myriad Pro Light" pitchFamily="34" charset="0"/>
              </a:rPr>
              <a:t>Fragmented and legalist perspective &gt; Network</a:t>
            </a:r>
          </a:p>
          <a:p>
            <a:pPr lvl="4"/>
            <a:r>
              <a:rPr lang="en-US" sz="2400" dirty="0" smtClean="0">
                <a:solidFill>
                  <a:schemeClr val="accent1">
                    <a:lumMod val="60000"/>
                    <a:lumOff val="40000"/>
                  </a:schemeClr>
                </a:solidFill>
                <a:latin typeface="Myriad Pro Light" pitchFamily="34" charset="0"/>
              </a:rPr>
              <a:t>National scope &gt; Supra-national</a:t>
            </a:r>
          </a:p>
          <a:p>
            <a:r>
              <a:rPr lang="en-US" sz="2400" dirty="0" smtClean="0">
                <a:solidFill>
                  <a:schemeClr val="accent1">
                    <a:lumMod val="60000"/>
                    <a:lumOff val="40000"/>
                  </a:schemeClr>
                </a:solidFill>
                <a:latin typeface="Myriad Pro Light" pitchFamily="34" charset="0"/>
              </a:rPr>
              <a:t>		Policy integration and learning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357158" y="785794"/>
            <a:ext cx="8409946" cy="461665"/>
          </a:xfrm>
          <a:prstGeom prst="rect">
            <a:avLst/>
          </a:prstGeom>
          <a:noFill/>
        </p:spPr>
        <p:txBody>
          <a:bodyPr wrap="square" rtlCol="0">
            <a:spAutoFit/>
          </a:bodyPr>
          <a:lstStyle/>
          <a:p>
            <a:pPr algn="ctr"/>
            <a:r>
              <a:rPr lang="en-US" sz="2400" dirty="0" smtClean="0">
                <a:latin typeface="Myriad Pro Light" pitchFamily="34" charset="0"/>
              </a:rPr>
              <a:t>Social Network Analysis</a:t>
            </a:r>
          </a:p>
        </p:txBody>
      </p:sp>
      <p:sp>
        <p:nvSpPr>
          <p:cNvPr id="6" name="CaixaDeTexto 5"/>
          <p:cNvSpPr txBox="1"/>
          <p:nvPr/>
        </p:nvSpPr>
        <p:spPr>
          <a:xfrm>
            <a:off x="357158" y="787770"/>
            <a:ext cx="8409946" cy="4524315"/>
          </a:xfrm>
          <a:prstGeom prst="rect">
            <a:avLst/>
          </a:prstGeom>
          <a:noFill/>
        </p:spPr>
        <p:txBody>
          <a:bodyPr wrap="square" rtlCol="0">
            <a:spAutoFit/>
          </a:bodyPr>
          <a:lstStyle/>
          <a:p>
            <a:pPr algn="ctr"/>
            <a:endParaRPr lang="en-US" sz="2400" dirty="0" smtClean="0">
              <a:latin typeface="Myriad Pro Light" pitchFamily="34" charset="0"/>
            </a:endParaRPr>
          </a:p>
          <a:p>
            <a:pPr algn="ctr"/>
            <a:endParaRPr lang="en-US" sz="2400" dirty="0" smtClean="0">
              <a:latin typeface="Myriad Pro Light" pitchFamily="34" charset="0"/>
            </a:endParaRPr>
          </a:p>
          <a:p>
            <a:pPr algn="ctr"/>
            <a:r>
              <a:rPr lang="it-IT" sz="2400" dirty="0" smtClean="0">
                <a:solidFill>
                  <a:schemeClr val="bg2">
                    <a:lumMod val="40000"/>
                    <a:lumOff val="60000"/>
                  </a:schemeClr>
                </a:solidFill>
                <a:latin typeface="Myriad Pro Light" pitchFamily="34" charset="0"/>
              </a:rPr>
              <a:t>Interviewed Actors</a:t>
            </a:r>
          </a:p>
          <a:p>
            <a:pPr algn="ctr"/>
            <a:endParaRPr lang="it-IT" sz="2400" dirty="0" smtClean="0">
              <a:solidFill>
                <a:schemeClr val="bg2">
                  <a:lumMod val="40000"/>
                  <a:lumOff val="60000"/>
                </a:schemeClr>
              </a:solidFill>
              <a:latin typeface="Myriad Pro Light" pitchFamily="34" charset="0"/>
            </a:endParaRPr>
          </a:p>
          <a:p>
            <a:r>
              <a:rPr lang="it-IT" sz="2400" dirty="0" smtClean="0">
                <a:latin typeface="Myriad Pro Light" pitchFamily="34" charset="0"/>
              </a:rPr>
              <a:t>Region delimited</a:t>
            </a:r>
          </a:p>
          <a:p>
            <a:endParaRPr lang="it-IT" sz="2400" dirty="0" smtClean="0">
              <a:latin typeface="Myriad Pro Light" pitchFamily="34" charset="0"/>
            </a:endParaRPr>
          </a:p>
          <a:p>
            <a:r>
              <a:rPr lang="it-IT" sz="2400" dirty="0" smtClean="0">
                <a:latin typeface="Myriad Pro Light" pitchFamily="34" charset="0"/>
              </a:rPr>
              <a:t>Policy specific		</a:t>
            </a:r>
            <a:r>
              <a:rPr lang="it-IT" sz="2400" dirty="0" smtClean="0">
                <a:solidFill>
                  <a:schemeClr val="bg2">
                    <a:lumMod val="40000"/>
                    <a:lumOff val="60000"/>
                  </a:schemeClr>
                </a:solidFill>
                <a:latin typeface="Myriad Pro Light" pitchFamily="34" charset="0"/>
              </a:rPr>
              <a:t>Regional development</a:t>
            </a:r>
          </a:p>
          <a:p>
            <a:r>
              <a:rPr lang="it-IT" sz="2400" dirty="0" smtClean="0">
                <a:solidFill>
                  <a:schemeClr val="bg2">
                    <a:lumMod val="40000"/>
                    <a:lumOff val="60000"/>
                  </a:schemeClr>
                </a:solidFill>
                <a:latin typeface="Myriad Pro Light" pitchFamily="34" charset="0"/>
              </a:rPr>
              <a:t>			Urban waste management</a:t>
            </a:r>
          </a:p>
          <a:p>
            <a:endParaRPr lang="it-IT" sz="2400" dirty="0" smtClean="0">
              <a:solidFill>
                <a:schemeClr val="bg2">
                  <a:lumMod val="40000"/>
                  <a:lumOff val="60000"/>
                </a:schemeClr>
              </a:solidFill>
              <a:latin typeface="Myriad Pro Light" pitchFamily="34" charset="0"/>
            </a:endParaRPr>
          </a:p>
          <a:p>
            <a:r>
              <a:rPr lang="en-US" sz="2400" dirty="0" smtClean="0">
                <a:latin typeface="Myriad Pro Light" pitchFamily="34" charset="0"/>
              </a:rPr>
              <a:t>Vertical levels		</a:t>
            </a:r>
            <a:r>
              <a:rPr lang="en-US" sz="2400" dirty="0" smtClean="0">
                <a:solidFill>
                  <a:schemeClr val="accent1">
                    <a:lumMod val="60000"/>
                    <a:lumOff val="40000"/>
                  </a:schemeClr>
                </a:solidFill>
                <a:latin typeface="Myriad Pro Light" pitchFamily="34" charset="0"/>
              </a:rPr>
              <a:t>National / Regional / Local</a:t>
            </a:r>
          </a:p>
          <a:p>
            <a:endParaRPr lang="it-IT" sz="2400" dirty="0" smtClean="0">
              <a:solidFill>
                <a:schemeClr val="bg2">
                  <a:lumMod val="40000"/>
                  <a:lumOff val="60000"/>
                </a:schemeClr>
              </a:solidFill>
              <a:latin typeface="Myriad Pro Light" pitchFamily="34" charset="0"/>
            </a:endParaRPr>
          </a:p>
          <a:p>
            <a:r>
              <a:rPr lang="en-US" sz="2400" dirty="0" smtClean="0">
                <a:latin typeface="Myriad Pro Light" pitchFamily="34" charset="0"/>
              </a:rPr>
              <a:t>Horizontal levels	</a:t>
            </a:r>
            <a:r>
              <a:rPr lang="en-US" sz="2400" dirty="0" smtClean="0">
                <a:solidFill>
                  <a:schemeClr val="accent1">
                    <a:lumMod val="60000"/>
                    <a:lumOff val="40000"/>
                  </a:schemeClr>
                </a:solidFill>
                <a:latin typeface="Myriad Pro Light" pitchFamily="34" charset="0"/>
              </a:rPr>
              <a:t>Public / Private / NGOs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357158" y="785794"/>
            <a:ext cx="8409946" cy="461665"/>
          </a:xfrm>
          <a:prstGeom prst="rect">
            <a:avLst/>
          </a:prstGeom>
          <a:noFill/>
        </p:spPr>
        <p:txBody>
          <a:bodyPr wrap="square" rtlCol="0">
            <a:spAutoFit/>
          </a:bodyPr>
          <a:lstStyle/>
          <a:p>
            <a:pPr algn="ctr"/>
            <a:r>
              <a:rPr lang="en-US" sz="2400" dirty="0" smtClean="0">
                <a:latin typeface="Myriad Pro Light" pitchFamily="34" charset="0"/>
              </a:rPr>
              <a:t>Social Network Analysis</a:t>
            </a:r>
          </a:p>
        </p:txBody>
      </p:sp>
      <p:sp>
        <p:nvSpPr>
          <p:cNvPr id="6" name="CaixaDeTexto 5"/>
          <p:cNvSpPr txBox="1"/>
          <p:nvPr/>
        </p:nvSpPr>
        <p:spPr>
          <a:xfrm>
            <a:off x="357158" y="785794"/>
            <a:ext cx="8409946" cy="1200329"/>
          </a:xfrm>
          <a:prstGeom prst="rect">
            <a:avLst/>
          </a:prstGeom>
          <a:noFill/>
        </p:spPr>
        <p:txBody>
          <a:bodyPr wrap="square" rtlCol="0">
            <a:spAutoFit/>
          </a:bodyPr>
          <a:lstStyle/>
          <a:p>
            <a:pPr algn="ctr"/>
            <a:endParaRPr lang="en-US" sz="2400" dirty="0" smtClean="0">
              <a:latin typeface="Myriad Pro Light" pitchFamily="34" charset="0"/>
            </a:endParaRPr>
          </a:p>
          <a:p>
            <a:pPr algn="ctr"/>
            <a:endParaRPr lang="en-US" sz="2400" dirty="0" smtClean="0">
              <a:latin typeface="Myriad Pro Light" pitchFamily="34" charset="0"/>
            </a:endParaRPr>
          </a:p>
          <a:p>
            <a:pPr algn="ctr"/>
            <a:r>
              <a:rPr lang="en-US" sz="2400" dirty="0" smtClean="0">
                <a:solidFill>
                  <a:schemeClr val="bg2">
                    <a:lumMod val="40000"/>
                    <a:lumOff val="60000"/>
                  </a:schemeClr>
                </a:solidFill>
                <a:latin typeface="Myriad Pro Light" pitchFamily="34" charset="0"/>
              </a:rPr>
              <a:t>Structure of networks</a:t>
            </a:r>
          </a:p>
        </p:txBody>
      </p:sp>
      <p:graphicFrame>
        <p:nvGraphicFramePr>
          <p:cNvPr id="7" name="Tabela 6"/>
          <p:cNvGraphicFramePr>
            <a:graphicFrameLocks noGrp="1"/>
          </p:cNvGraphicFramePr>
          <p:nvPr/>
        </p:nvGraphicFramePr>
        <p:xfrm>
          <a:off x="214279" y="2786058"/>
          <a:ext cx="8644000" cy="2682240"/>
        </p:xfrm>
        <a:graphic>
          <a:graphicData uri="http://schemas.openxmlformats.org/drawingml/2006/table">
            <a:tbl>
              <a:tblPr firstRow="1" bandRow="1">
                <a:tableStyleId>{69012ECD-51FC-41F1-AA8D-1B2483CD663E}</a:tableStyleId>
              </a:tblPr>
              <a:tblGrid>
                <a:gridCol w="1214449"/>
                <a:gridCol w="1643074"/>
                <a:gridCol w="1143008"/>
                <a:gridCol w="500066"/>
                <a:gridCol w="1285884"/>
                <a:gridCol w="1643074"/>
                <a:gridCol w="1214445"/>
              </a:tblGrid>
              <a:tr h="370840">
                <a:tc>
                  <a:txBody>
                    <a:bodyPr/>
                    <a:lstStyle/>
                    <a:p>
                      <a:pPr algn="l"/>
                      <a:r>
                        <a:rPr lang="pt-PT" sz="2000" b="0" kern="1200" baseline="0" dirty="0" err="1" smtClean="0">
                          <a:solidFill>
                            <a:schemeClr val="tx1"/>
                          </a:solidFill>
                          <a:latin typeface="Myriad Pro Light" pitchFamily="34" charset="0"/>
                          <a:ea typeface="+mn-ea"/>
                          <a:cs typeface="+mn-cs"/>
                        </a:rPr>
                        <a:t>Network</a:t>
                      </a:r>
                      <a:endParaRPr lang="pt-PT" sz="2000" b="0" kern="1200" baseline="0" dirty="0" smtClean="0">
                        <a:solidFill>
                          <a:schemeClr val="tx1"/>
                        </a:solidFill>
                        <a:latin typeface="Myriad Pro Light" pitchFamily="34" charset="0"/>
                        <a:ea typeface="+mn-ea"/>
                        <a:cs typeface="+mn-cs"/>
                      </a:endParaRPr>
                    </a:p>
                  </a:txBody>
                  <a:tcPr anchor="ct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r"/>
                      <a:r>
                        <a:rPr lang="pt-PT" sz="2000" b="0" kern="1200" baseline="0" dirty="0" err="1" smtClean="0">
                          <a:solidFill>
                            <a:schemeClr val="tx1"/>
                          </a:solidFill>
                          <a:latin typeface="Myriad Pro Light" pitchFamily="34" charset="0"/>
                          <a:ea typeface="+mn-ea"/>
                          <a:cs typeface="+mn-cs"/>
                        </a:rPr>
                        <a:t>Centralization</a:t>
                      </a:r>
                      <a:endParaRPr lang="pt-PT" sz="2000" b="0" kern="1200" baseline="0" dirty="0">
                        <a:solidFill>
                          <a:schemeClr val="tx1"/>
                        </a:solidFill>
                        <a:latin typeface="Myriad Pro Light" pitchFamily="34" charset="0"/>
                        <a:ea typeface="+mn-ea"/>
                        <a:cs typeface="+mn-cs"/>
                      </a:endParaRPr>
                    </a:p>
                  </a:txBody>
                  <a:tcP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algn="r"/>
                      <a:r>
                        <a:rPr lang="pt-PT" sz="2000" b="0" kern="1200" baseline="0" dirty="0" err="1" smtClean="0">
                          <a:solidFill>
                            <a:schemeClr val="tx1"/>
                          </a:solidFill>
                          <a:latin typeface="Myriad Pro Light" pitchFamily="34" charset="0"/>
                          <a:ea typeface="+mn-ea"/>
                          <a:cs typeface="+mn-cs"/>
                        </a:rPr>
                        <a:t>Density</a:t>
                      </a:r>
                      <a:endParaRPr lang="pt-PT" sz="2000" b="0" kern="1200" baseline="0" dirty="0">
                        <a:solidFill>
                          <a:schemeClr val="tx1"/>
                        </a:solidFill>
                        <a:latin typeface="Myriad Pro Light" pitchFamily="34" charset="0"/>
                        <a:ea typeface="+mn-ea"/>
                        <a:cs typeface="+mn-cs"/>
                      </a:endParaRPr>
                    </a:p>
                  </a:txBody>
                  <a:tcPr>
                    <a:lnR w="12700" cap="flat" cmpd="sng" algn="ctr">
                      <a:solidFill>
                        <a:schemeClr val="bg2">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algn="l"/>
                      <a:endParaRPr lang="pt-PT" sz="2000" b="0" kern="1200" baseline="0" dirty="0" smtClean="0">
                        <a:solidFill>
                          <a:schemeClr val="tx1"/>
                        </a:solidFill>
                        <a:latin typeface="Myriad Pro Light" pitchFamily="34" charset="0"/>
                        <a:ea typeface="+mn-ea"/>
                        <a:cs typeface="+mn-cs"/>
                      </a:endParaRPr>
                    </a:p>
                  </a:txBody>
                  <a:tcPr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pt-PT" sz="2000" b="0" kern="1200" baseline="0" dirty="0" err="1" smtClean="0">
                          <a:solidFill>
                            <a:schemeClr val="tx1"/>
                          </a:solidFill>
                          <a:latin typeface="Myriad Pro Light" pitchFamily="34" charset="0"/>
                          <a:ea typeface="+mn-ea"/>
                          <a:cs typeface="+mn-cs"/>
                        </a:rPr>
                        <a:t>Network</a:t>
                      </a:r>
                      <a:endParaRPr lang="pt-PT" sz="2000" b="0" kern="1200" baseline="0" dirty="0" smtClean="0">
                        <a:solidFill>
                          <a:schemeClr val="tx1"/>
                        </a:solidFill>
                        <a:latin typeface="Myriad Pro Light" pitchFamily="34" charset="0"/>
                        <a:ea typeface="+mn-ea"/>
                        <a:cs typeface="+mn-cs"/>
                      </a:endParaRPr>
                    </a:p>
                  </a:txBody>
                  <a:tcPr anchor="ctr">
                    <a:lnL w="12700" cap="flat" cmpd="sng" algn="ctr">
                      <a:solidFill>
                        <a:schemeClr val="accent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r"/>
                      <a:r>
                        <a:rPr lang="pt-PT" sz="2000" b="0" kern="1200" baseline="0" dirty="0" err="1" smtClean="0">
                          <a:solidFill>
                            <a:schemeClr val="tx1"/>
                          </a:solidFill>
                          <a:latin typeface="Myriad Pro Light" pitchFamily="34" charset="0"/>
                          <a:ea typeface="+mn-ea"/>
                          <a:cs typeface="+mn-cs"/>
                        </a:rPr>
                        <a:t>Centralization</a:t>
                      </a:r>
                      <a:endParaRPr lang="pt-PT" sz="2000" b="0" kern="1200" baseline="0" dirty="0">
                        <a:solidFill>
                          <a:schemeClr val="tx1"/>
                        </a:solidFill>
                        <a:latin typeface="Myriad Pro Light" pitchFamily="34" charset="0"/>
                        <a:ea typeface="+mn-ea"/>
                        <a:cs typeface="+mn-cs"/>
                      </a:endParaRPr>
                    </a:p>
                  </a:txBody>
                  <a:tcP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algn="r"/>
                      <a:r>
                        <a:rPr lang="pt-PT" sz="2000" b="0" kern="1200" baseline="0" dirty="0" err="1" smtClean="0">
                          <a:solidFill>
                            <a:schemeClr val="tx1"/>
                          </a:solidFill>
                          <a:latin typeface="Myriad Pro Light" pitchFamily="34" charset="0"/>
                          <a:ea typeface="+mn-ea"/>
                          <a:cs typeface="+mn-cs"/>
                        </a:rPr>
                        <a:t>Density</a:t>
                      </a:r>
                      <a:endParaRPr lang="pt-PT" sz="2000" b="0" kern="1200" baseline="0" dirty="0">
                        <a:solidFill>
                          <a:schemeClr val="tx1"/>
                        </a:solidFill>
                        <a:latin typeface="Myriad Pro Light" pitchFamily="34" charset="0"/>
                        <a:ea typeface="+mn-ea"/>
                        <a:cs typeface="+mn-cs"/>
                      </a:endParaRPr>
                    </a:p>
                  </a:txBody>
                  <a:tcPr>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r>
              <a:tr h="370840">
                <a:tc>
                  <a:txBody>
                    <a:bodyPr/>
                    <a:lstStyle/>
                    <a:p>
                      <a:r>
                        <a:rPr lang="pt-PT" sz="2000" dirty="0" err="1" smtClean="0">
                          <a:solidFill>
                            <a:schemeClr val="bg2">
                              <a:lumMod val="40000"/>
                              <a:lumOff val="60000"/>
                            </a:schemeClr>
                          </a:solidFill>
                          <a:latin typeface="Myriad Pro Light" pitchFamily="34" charset="0"/>
                        </a:rPr>
                        <a:t>Ireland</a:t>
                      </a:r>
                      <a:endParaRPr lang="pt-PT" sz="2000" kern="1200" baseline="0" dirty="0" smtClean="0">
                        <a:solidFill>
                          <a:schemeClr val="bg2"/>
                        </a:solidFill>
                        <a:latin typeface="Myriad Pro Light" pitchFamily="34" charset="0"/>
                        <a:ea typeface="+mn-ea"/>
                        <a:cs typeface="+mn-cs"/>
                      </a:endParaRPr>
                    </a:p>
                  </a:txBody>
                  <a:tcPr>
                    <a:lnT w="12700" cap="flat" cmpd="sng" algn="ctr">
                      <a:solidFill>
                        <a:schemeClr val="accent1"/>
                      </a:solidFill>
                      <a:prstDash val="solid"/>
                      <a:round/>
                      <a:headEnd type="none" w="med" len="med"/>
                      <a:tailEnd type="none" w="med" len="med"/>
                    </a:lnT>
                  </a:tcPr>
                </a:tc>
                <a:tc>
                  <a:txBody>
                    <a:bodyPr/>
                    <a:lstStyle/>
                    <a:p>
                      <a:pPr algn="r"/>
                      <a:r>
                        <a:rPr lang="pt-PT" sz="2000" dirty="0" smtClean="0">
                          <a:solidFill>
                            <a:schemeClr val="bg2">
                              <a:lumMod val="40000"/>
                              <a:lumOff val="60000"/>
                            </a:schemeClr>
                          </a:solidFill>
                          <a:latin typeface="Myriad Pro Light" pitchFamily="34" charset="0"/>
                        </a:rPr>
                        <a:t>137.09</a:t>
                      </a:r>
                      <a:endParaRPr lang="pt-PT" sz="2000" dirty="0">
                        <a:solidFill>
                          <a:schemeClr val="bg2">
                            <a:lumMod val="40000"/>
                            <a:lumOff val="60000"/>
                          </a:schemeClr>
                        </a:solidFill>
                        <a:latin typeface="Myriad Pro Light" pitchFamily="34" charset="0"/>
                      </a:endParaRPr>
                    </a:p>
                  </a:txBody>
                  <a:tcPr>
                    <a:lnT w="12700" cap="flat" cmpd="sng" algn="ctr">
                      <a:solidFill>
                        <a:schemeClr val="accent1"/>
                      </a:solidFill>
                      <a:prstDash val="solid"/>
                      <a:round/>
                      <a:headEnd type="none" w="med" len="med"/>
                      <a:tailEnd type="none" w="med" len="med"/>
                    </a:lnT>
                  </a:tcPr>
                </a:tc>
                <a:tc>
                  <a:txBody>
                    <a:bodyPr/>
                    <a:lstStyle/>
                    <a:p>
                      <a:pPr algn="r"/>
                      <a:r>
                        <a:rPr lang="pt-PT" sz="2000" dirty="0" smtClean="0">
                          <a:solidFill>
                            <a:schemeClr val="bg2">
                              <a:lumMod val="40000"/>
                              <a:lumOff val="60000"/>
                            </a:schemeClr>
                          </a:solidFill>
                          <a:latin typeface="Myriad Pro Light" pitchFamily="34" charset="0"/>
                        </a:rPr>
                        <a:t>1.76</a:t>
                      </a:r>
                      <a:endParaRPr lang="pt-PT" sz="2000" dirty="0">
                        <a:solidFill>
                          <a:schemeClr val="bg2">
                            <a:lumMod val="40000"/>
                            <a:lumOff val="60000"/>
                          </a:schemeClr>
                        </a:solidFill>
                        <a:latin typeface="Myriad Pro Light" pitchFamily="34" charset="0"/>
                      </a:endParaRPr>
                    </a:p>
                  </a:txBody>
                  <a:tcP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tcPr>
                </a:tc>
                <a:tc>
                  <a:txBody>
                    <a:bodyPr/>
                    <a:lstStyle/>
                    <a:p>
                      <a:endParaRPr lang="pt-PT" sz="2000" kern="1200" baseline="0" dirty="0" smtClean="0">
                        <a:solidFill>
                          <a:schemeClr val="bg2"/>
                        </a:solidFill>
                        <a:latin typeface="Myriad Pro Light" pitchFamily="34" charset="0"/>
                        <a:ea typeface="+mn-ea"/>
                        <a:cs typeface="+mn-cs"/>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r>
                        <a:rPr lang="pt-PT" sz="2000" dirty="0" err="1" smtClean="0">
                          <a:solidFill>
                            <a:schemeClr val="bg2">
                              <a:lumMod val="40000"/>
                              <a:lumOff val="60000"/>
                            </a:schemeClr>
                          </a:solidFill>
                          <a:latin typeface="Myriad Pro Light" pitchFamily="34" charset="0"/>
                        </a:rPr>
                        <a:t>Poland</a:t>
                      </a:r>
                      <a:endParaRPr lang="pt-PT" sz="2000" kern="1200" baseline="0" dirty="0" smtClean="0">
                        <a:solidFill>
                          <a:schemeClr val="bg2"/>
                        </a:solidFill>
                        <a:latin typeface="Myriad Pro Light" pitchFamily="34" charset="0"/>
                        <a:ea typeface="+mn-ea"/>
                        <a:cs typeface="+mn-cs"/>
                      </a:endParaRPr>
                    </a:p>
                  </a:txBody>
                  <a:tcP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tcPr>
                </a:tc>
                <a:tc>
                  <a:txBody>
                    <a:bodyPr/>
                    <a:lstStyle/>
                    <a:p>
                      <a:pPr algn="r"/>
                      <a:r>
                        <a:rPr lang="pt-PT" sz="2000" dirty="0" smtClean="0">
                          <a:solidFill>
                            <a:schemeClr val="bg2">
                              <a:lumMod val="40000"/>
                              <a:lumOff val="60000"/>
                            </a:schemeClr>
                          </a:solidFill>
                          <a:latin typeface="Myriad Pro Light" pitchFamily="34" charset="0"/>
                        </a:rPr>
                        <a:t>195.86</a:t>
                      </a:r>
                      <a:endParaRPr lang="pt-PT" sz="2000" dirty="0">
                        <a:solidFill>
                          <a:schemeClr val="bg2">
                            <a:lumMod val="40000"/>
                            <a:lumOff val="60000"/>
                          </a:schemeClr>
                        </a:solidFill>
                        <a:latin typeface="Myriad Pro Light" pitchFamily="34" charset="0"/>
                      </a:endParaRPr>
                    </a:p>
                  </a:txBody>
                  <a:tcPr>
                    <a:lnT w="12700" cap="flat" cmpd="sng" algn="ctr">
                      <a:solidFill>
                        <a:schemeClr val="accent1"/>
                      </a:solidFill>
                      <a:prstDash val="solid"/>
                      <a:round/>
                      <a:headEnd type="none" w="med" len="med"/>
                      <a:tailEnd type="none" w="med" len="med"/>
                    </a:lnT>
                  </a:tcPr>
                </a:tc>
                <a:tc>
                  <a:txBody>
                    <a:bodyPr/>
                    <a:lstStyle/>
                    <a:p>
                      <a:pPr algn="r"/>
                      <a:r>
                        <a:rPr lang="pt-PT" sz="2000" dirty="0" smtClean="0">
                          <a:solidFill>
                            <a:schemeClr val="bg2">
                              <a:lumMod val="40000"/>
                              <a:lumOff val="60000"/>
                            </a:schemeClr>
                          </a:solidFill>
                          <a:latin typeface="Myriad Pro Light" pitchFamily="34" charset="0"/>
                        </a:rPr>
                        <a:t>1.10</a:t>
                      </a:r>
                      <a:endParaRPr lang="pt-PT" sz="2000" dirty="0">
                        <a:solidFill>
                          <a:schemeClr val="bg2">
                            <a:lumMod val="40000"/>
                            <a:lumOff val="60000"/>
                          </a:schemeClr>
                        </a:solidFill>
                        <a:latin typeface="Myriad Pro Light" pitchFamily="34" charset="0"/>
                      </a:endParaRPr>
                    </a:p>
                  </a:txBody>
                  <a:tcPr>
                    <a:lnT w="12700" cap="flat" cmpd="sng" algn="ctr">
                      <a:solidFill>
                        <a:schemeClr val="accent1"/>
                      </a:solidFill>
                      <a:prstDash val="solid"/>
                      <a:round/>
                      <a:headEnd type="none" w="med" len="med"/>
                      <a:tailEnd type="none" w="med" len="med"/>
                    </a:lnT>
                  </a:tcPr>
                </a:tc>
              </a:tr>
              <a:tr h="370840">
                <a:tc>
                  <a:txBody>
                    <a:bodyPr/>
                    <a:lstStyle/>
                    <a:p>
                      <a:r>
                        <a:rPr lang="pt-PT" sz="2000" dirty="0" err="1" smtClean="0">
                          <a:solidFill>
                            <a:schemeClr val="bg2">
                              <a:lumMod val="40000"/>
                              <a:lumOff val="60000"/>
                            </a:schemeClr>
                          </a:solidFill>
                          <a:latin typeface="Myriad Pro Light" pitchFamily="34" charset="0"/>
                        </a:rPr>
                        <a:t>Poland</a:t>
                      </a:r>
                      <a:endParaRPr lang="pt-PT" sz="2000" kern="1200" baseline="0" dirty="0" smtClean="0">
                        <a:solidFill>
                          <a:schemeClr val="bg2"/>
                        </a:solidFill>
                        <a:latin typeface="Myriad Pro Light" pitchFamily="34" charset="0"/>
                        <a:ea typeface="+mn-ea"/>
                        <a:cs typeface="+mn-cs"/>
                      </a:endParaRPr>
                    </a:p>
                  </a:txBody>
                  <a:tcPr/>
                </a:tc>
                <a:tc>
                  <a:txBody>
                    <a:bodyPr/>
                    <a:lstStyle/>
                    <a:p>
                      <a:pPr algn="r"/>
                      <a:r>
                        <a:rPr lang="pt-PT" sz="2000" dirty="0" smtClean="0">
                          <a:solidFill>
                            <a:schemeClr val="bg2">
                              <a:lumMod val="40000"/>
                              <a:lumOff val="60000"/>
                            </a:schemeClr>
                          </a:solidFill>
                          <a:latin typeface="Myriad Pro Light" pitchFamily="34" charset="0"/>
                        </a:rPr>
                        <a:t>106.40</a:t>
                      </a:r>
                      <a:endParaRPr lang="pt-PT" sz="2000" dirty="0">
                        <a:solidFill>
                          <a:schemeClr val="bg2">
                            <a:lumMod val="40000"/>
                            <a:lumOff val="60000"/>
                          </a:schemeClr>
                        </a:solidFill>
                        <a:latin typeface="Myriad Pro Light" pitchFamily="34" charset="0"/>
                      </a:endParaRPr>
                    </a:p>
                  </a:txBody>
                  <a:tcPr/>
                </a:tc>
                <a:tc>
                  <a:txBody>
                    <a:bodyPr/>
                    <a:lstStyle/>
                    <a:p>
                      <a:pPr algn="r"/>
                      <a:r>
                        <a:rPr lang="pt-PT" sz="2000" dirty="0" smtClean="0">
                          <a:solidFill>
                            <a:schemeClr val="bg2">
                              <a:lumMod val="40000"/>
                              <a:lumOff val="60000"/>
                            </a:schemeClr>
                          </a:solidFill>
                          <a:latin typeface="Myriad Pro Light" pitchFamily="34" charset="0"/>
                        </a:rPr>
                        <a:t>1.46</a:t>
                      </a:r>
                      <a:endParaRPr lang="pt-PT" sz="2000" dirty="0">
                        <a:solidFill>
                          <a:schemeClr val="bg2">
                            <a:lumMod val="40000"/>
                            <a:lumOff val="60000"/>
                          </a:schemeClr>
                        </a:solidFill>
                        <a:latin typeface="Myriad Pro Light" pitchFamily="34" charset="0"/>
                      </a:endParaRPr>
                    </a:p>
                  </a:txBody>
                  <a:tcPr>
                    <a:lnR w="12700" cap="flat" cmpd="sng" algn="ctr">
                      <a:solidFill>
                        <a:schemeClr val="accent1"/>
                      </a:solidFill>
                      <a:prstDash val="solid"/>
                      <a:round/>
                      <a:headEnd type="none" w="med" len="med"/>
                      <a:tailEnd type="none" w="med" len="med"/>
                    </a:lnR>
                  </a:tcPr>
                </a:tc>
                <a:tc>
                  <a:txBody>
                    <a:bodyPr/>
                    <a:lstStyle/>
                    <a:p>
                      <a:endParaRPr lang="pt-PT" sz="2000" kern="1200" baseline="0" dirty="0" smtClean="0">
                        <a:solidFill>
                          <a:schemeClr val="bg2"/>
                        </a:solidFill>
                        <a:latin typeface="Myriad Pro Light" pitchFamily="34" charset="0"/>
                        <a:ea typeface="+mn-ea"/>
                        <a:cs typeface="+mn-cs"/>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r>
                        <a:rPr lang="pt-PT" sz="2000" dirty="0" err="1" smtClean="0">
                          <a:solidFill>
                            <a:schemeClr val="bg2">
                              <a:lumMod val="40000"/>
                              <a:lumOff val="60000"/>
                            </a:schemeClr>
                          </a:solidFill>
                          <a:latin typeface="Myriad Pro Light" pitchFamily="34" charset="0"/>
                        </a:rPr>
                        <a:t>Ireland</a:t>
                      </a:r>
                      <a:endParaRPr lang="pt-PT" sz="2000" kern="1200" baseline="0" dirty="0" smtClean="0">
                        <a:solidFill>
                          <a:schemeClr val="bg2"/>
                        </a:solidFill>
                        <a:latin typeface="Myriad Pro Light" pitchFamily="34" charset="0"/>
                        <a:ea typeface="+mn-ea"/>
                        <a:cs typeface="+mn-cs"/>
                      </a:endParaRPr>
                    </a:p>
                  </a:txBody>
                  <a:tcPr>
                    <a:lnL w="12700" cap="flat" cmpd="sng" algn="ctr">
                      <a:solidFill>
                        <a:schemeClr val="accent1"/>
                      </a:solidFill>
                      <a:prstDash val="solid"/>
                      <a:round/>
                      <a:headEnd type="none" w="med" len="med"/>
                      <a:tailEnd type="none" w="med" len="med"/>
                    </a:lnL>
                  </a:tcPr>
                </a:tc>
                <a:tc>
                  <a:txBody>
                    <a:bodyPr/>
                    <a:lstStyle/>
                    <a:p>
                      <a:pPr algn="r"/>
                      <a:r>
                        <a:rPr lang="pt-PT" sz="2000" dirty="0" smtClean="0">
                          <a:solidFill>
                            <a:schemeClr val="bg2">
                              <a:lumMod val="40000"/>
                              <a:lumOff val="60000"/>
                            </a:schemeClr>
                          </a:solidFill>
                          <a:latin typeface="Myriad Pro Light" pitchFamily="34" charset="0"/>
                        </a:rPr>
                        <a:t>121.43</a:t>
                      </a:r>
                      <a:endParaRPr lang="pt-PT" sz="2000" dirty="0">
                        <a:solidFill>
                          <a:schemeClr val="bg2">
                            <a:lumMod val="40000"/>
                            <a:lumOff val="60000"/>
                          </a:schemeClr>
                        </a:solidFill>
                        <a:latin typeface="Myriad Pro Light" pitchFamily="34" charset="0"/>
                      </a:endParaRPr>
                    </a:p>
                  </a:txBody>
                  <a:tcPr/>
                </a:tc>
                <a:tc>
                  <a:txBody>
                    <a:bodyPr/>
                    <a:lstStyle/>
                    <a:p>
                      <a:pPr algn="r"/>
                      <a:r>
                        <a:rPr lang="pt-PT" sz="2000" dirty="0" smtClean="0">
                          <a:solidFill>
                            <a:schemeClr val="bg2">
                              <a:lumMod val="40000"/>
                              <a:lumOff val="60000"/>
                            </a:schemeClr>
                          </a:solidFill>
                          <a:latin typeface="Myriad Pro Light" pitchFamily="34" charset="0"/>
                        </a:rPr>
                        <a:t>1.65</a:t>
                      </a:r>
                      <a:endParaRPr lang="pt-PT" sz="2000" dirty="0">
                        <a:solidFill>
                          <a:schemeClr val="bg2">
                            <a:lumMod val="40000"/>
                            <a:lumOff val="60000"/>
                          </a:schemeClr>
                        </a:solidFill>
                        <a:latin typeface="Myriad Pro Light" pitchFamily="34" charset="0"/>
                      </a:endParaRPr>
                    </a:p>
                  </a:txBody>
                  <a:tcPr/>
                </a:tc>
              </a:tr>
              <a:tr h="370840">
                <a:tc>
                  <a:txBody>
                    <a:bodyPr/>
                    <a:lstStyle/>
                    <a:p>
                      <a:r>
                        <a:rPr lang="pt-PT" sz="2000" dirty="0" smtClean="0">
                          <a:solidFill>
                            <a:schemeClr val="bg2">
                              <a:lumMod val="40000"/>
                              <a:lumOff val="60000"/>
                            </a:schemeClr>
                          </a:solidFill>
                          <a:latin typeface="Myriad Pro Light" pitchFamily="34" charset="0"/>
                        </a:rPr>
                        <a:t>Portugal</a:t>
                      </a:r>
                      <a:endParaRPr lang="pt-PT" sz="2000" kern="1200" baseline="0" dirty="0" smtClean="0">
                        <a:solidFill>
                          <a:schemeClr val="bg2"/>
                        </a:solidFill>
                        <a:latin typeface="Myriad Pro Light" pitchFamily="34" charset="0"/>
                        <a:ea typeface="+mn-ea"/>
                        <a:cs typeface="+mn-cs"/>
                      </a:endParaRPr>
                    </a:p>
                  </a:txBody>
                  <a:tcPr/>
                </a:tc>
                <a:tc>
                  <a:txBody>
                    <a:bodyPr/>
                    <a:lstStyle/>
                    <a:p>
                      <a:pPr algn="r"/>
                      <a:r>
                        <a:rPr lang="pt-PT" sz="2000" dirty="0" smtClean="0">
                          <a:solidFill>
                            <a:schemeClr val="bg2">
                              <a:lumMod val="40000"/>
                              <a:lumOff val="60000"/>
                            </a:schemeClr>
                          </a:solidFill>
                          <a:latin typeface="Myriad Pro Light" pitchFamily="34" charset="0"/>
                        </a:rPr>
                        <a:t>105.56</a:t>
                      </a:r>
                      <a:endParaRPr lang="pt-PT" sz="2000" dirty="0">
                        <a:solidFill>
                          <a:schemeClr val="bg2">
                            <a:lumMod val="40000"/>
                            <a:lumOff val="60000"/>
                          </a:schemeClr>
                        </a:solidFill>
                        <a:latin typeface="Myriad Pro Light" pitchFamily="34" charset="0"/>
                      </a:endParaRPr>
                    </a:p>
                  </a:txBody>
                  <a:tcPr/>
                </a:tc>
                <a:tc>
                  <a:txBody>
                    <a:bodyPr/>
                    <a:lstStyle/>
                    <a:p>
                      <a:pPr algn="r"/>
                      <a:r>
                        <a:rPr lang="pt-PT" sz="2000" dirty="0" smtClean="0">
                          <a:solidFill>
                            <a:schemeClr val="bg2">
                              <a:lumMod val="40000"/>
                              <a:lumOff val="60000"/>
                            </a:schemeClr>
                          </a:solidFill>
                          <a:latin typeface="Myriad Pro Light" pitchFamily="34" charset="0"/>
                        </a:rPr>
                        <a:t>1.24</a:t>
                      </a:r>
                      <a:endParaRPr lang="pt-PT" sz="2000" dirty="0">
                        <a:solidFill>
                          <a:schemeClr val="bg2">
                            <a:lumMod val="40000"/>
                            <a:lumOff val="60000"/>
                          </a:schemeClr>
                        </a:solidFill>
                        <a:latin typeface="Myriad Pro Light" pitchFamily="34" charset="0"/>
                      </a:endParaRPr>
                    </a:p>
                  </a:txBody>
                  <a:tcPr>
                    <a:lnR w="12700" cap="flat" cmpd="sng" algn="ctr">
                      <a:solidFill>
                        <a:schemeClr val="accent1"/>
                      </a:solidFill>
                      <a:prstDash val="solid"/>
                      <a:round/>
                      <a:headEnd type="none" w="med" len="med"/>
                      <a:tailEnd type="none" w="med" len="med"/>
                    </a:lnR>
                  </a:tcPr>
                </a:tc>
                <a:tc>
                  <a:txBody>
                    <a:bodyPr/>
                    <a:lstStyle/>
                    <a:p>
                      <a:endParaRPr lang="pt-PT" sz="2000" kern="1200" baseline="0" dirty="0" smtClean="0">
                        <a:solidFill>
                          <a:schemeClr val="bg2"/>
                        </a:solidFill>
                        <a:latin typeface="Myriad Pro Light" pitchFamily="34" charset="0"/>
                        <a:ea typeface="+mn-ea"/>
                        <a:cs typeface="+mn-cs"/>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r>
                        <a:rPr lang="pt-PT" sz="2000" dirty="0" err="1" smtClean="0">
                          <a:solidFill>
                            <a:schemeClr val="bg2">
                              <a:lumMod val="40000"/>
                              <a:lumOff val="60000"/>
                            </a:schemeClr>
                          </a:solidFill>
                          <a:latin typeface="Myriad Pro Light" pitchFamily="34" charset="0"/>
                        </a:rPr>
                        <a:t>Hungary</a:t>
                      </a:r>
                      <a:endParaRPr lang="pt-PT" sz="2000" kern="1200" baseline="0" dirty="0" smtClean="0">
                        <a:solidFill>
                          <a:schemeClr val="bg2"/>
                        </a:solidFill>
                        <a:latin typeface="Myriad Pro Light" pitchFamily="34" charset="0"/>
                        <a:ea typeface="+mn-ea"/>
                        <a:cs typeface="+mn-cs"/>
                      </a:endParaRPr>
                    </a:p>
                  </a:txBody>
                  <a:tcPr>
                    <a:lnL w="12700" cap="flat" cmpd="sng" algn="ctr">
                      <a:solidFill>
                        <a:schemeClr val="accent1"/>
                      </a:solidFill>
                      <a:prstDash val="solid"/>
                      <a:round/>
                      <a:headEnd type="none" w="med" len="med"/>
                      <a:tailEnd type="none" w="med" len="med"/>
                    </a:lnL>
                  </a:tcPr>
                </a:tc>
                <a:tc>
                  <a:txBody>
                    <a:bodyPr/>
                    <a:lstStyle/>
                    <a:p>
                      <a:pPr algn="r"/>
                      <a:r>
                        <a:rPr lang="pt-PT" sz="2000" dirty="0" smtClean="0">
                          <a:solidFill>
                            <a:schemeClr val="bg2">
                              <a:lumMod val="40000"/>
                              <a:lumOff val="60000"/>
                            </a:schemeClr>
                          </a:solidFill>
                          <a:latin typeface="Myriad Pro Light" pitchFamily="34" charset="0"/>
                        </a:rPr>
                        <a:t>110.54</a:t>
                      </a:r>
                      <a:endParaRPr lang="pt-PT" sz="2000" dirty="0">
                        <a:solidFill>
                          <a:schemeClr val="bg2">
                            <a:lumMod val="40000"/>
                            <a:lumOff val="60000"/>
                          </a:schemeClr>
                        </a:solidFill>
                        <a:latin typeface="Myriad Pro Light" pitchFamily="34" charset="0"/>
                      </a:endParaRPr>
                    </a:p>
                  </a:txBody>
                  <a:tcPr/>
                </a:tc>
                <a:tc>
                  <a:txBody>
                    <a:bodyPr/>
                    <a:lstStyle/>
                    <a:p>
                      <a:pPr algn="r"/>
                      <a:r>
                        <a:rPr lang="pt-PT" sz="2000" dirty="0" smtClean="0">
                          <a:solidFill>
                            <a:schemeClr val="bg2">
                              <a:lumMod val="40000"/>
                              <a:lumOff val="60000"/>
                            </a:schemeClr>
                          </a:solidFill>
                          <a:latin typeface="Myriad Pro Light" pitchFamily="34" charset="0"/>
                        </a:rPr>
                        <a:t>0.45</a:t>
                      </a:r>
                      <a:endParaRPr lang="pt-PT" sz="2000" dirty="0">
                        <a:solidFill>
                          <a:schemeClr val="bg2">
                            <a:lumMod val="40000"/>
                            <a:lumOff val="60000"/>
                          </a:schemeClr>
                        </a:solidFill>
                        <a:latin typeface="Myriad Pro Light" pitchFamily="34" charset="0"/>
                      </a:endParaRPr>
                    </a:p>
                  </a:txBody>
                  <a:tcPr/>
                </a:tc>
              </a:tr>
              <a:tr h="370840">
                <a:tc>
                  <a:txBody>
                    <a:bodyPr/>
                    <a:lstStyle/>
                    <a:p>
                      <a:r>
                        <a:rPr lang="pt-PT" sz="2000" dirty="0" err="1" smtClean="0">
                          <a:solidFill>
                            <a:schemeClr val="bg2">
                              <a:lumMod val="40000"/>
                              <a:lumOff val="60000"/>
                            </a:schemeClr>
                          </a:solidFill>
                          <a:latin typeface="Myriad Pro Light" pitchFamily="34" charset="0"/>
                        </a:rPr>
                        <a:t>Greece</a:t>
                      </a:r>
                      <a:endParaRPr lang="pt-PT" sz="2000" dirty="0">
                        <a:solidFill>
                          <a:schemeClr val="bg2"/>
                        </a:solidFill>
                        <a:latin typeface="Myriad Pro Light" pitchFamily="34" charset="0"/>
                      </a:endParaRPr>
                    </a:p>
                  </a:txBody>
                  <a:tcPr/>
                </a:tc>
                <a:tc>
                  <a:txBody>
                    <a:bodyPr/>
                    <a:lstStyle/>
                    <a:p>
                      <a:pPr algn="r"/>
                      <a:r>
                        <a:rPr lang="pt-PT" sz="2000" dirty="0" smtClean="0">
                          <a:solidFill>
                            <a:schemeClr val="bg2">
                              <a:lumMod val="40000"/>
                              <a:lumOff val="60000"/>
                            </a:schemeClr>
                          </a:solidFill>
                          <a:latin typeface="Myriad Pro Light" pitchFamily="34" charset="0"/>
                        </a:rPr>
                        <a:t>61.58</a:t>
                      </a:r>
                      <a:endParaRPr lang="pt-PT" sz="2000" dirty="0">
                        <a:solidFill>
                          <a:schemeClr val="bg2">
                            <a:lumMod val="40000"/>
                            <a:lumOff val="60000"/>
                          </a:schemeClr>
                        </a:solidFill>
                        <a:latin typeface="Myriad Pro Light" pitchFamily="34" charset="0"/>
                      </a:endParaRPr>
                    </a:p>
                  </a:txBody>
                  <a:tcPr/>
                </a:tc>
                <a:tc>
                  <a:txBody>
                    <a:bodyPr/>
                    <a:lstStyle/>
                    <a:p>
                      <a:pPr algn="r"/>
                      <a:r>
                        <a:rPr lang="pt-PT" sz="2000" dirty="0" smtClean="0">
                          <a:solidFill>
                            <a:schemeClr val="bg2">
                              <a:lumMod val="40000"/>
                              <a:lumOff val="60000"/>
                            </a:schemeClr>
                          </a:solidFill>
                          <a:latin typeface="Myriad Pro Light" pitchFamily="34" charset="0"/>
                        </a:rPr>
                        <a:t>1.14</a:t>
                      </a:r>
                      <a:endParaRPr lang="pt-PT" sz="2000" dirty="0">
                        <a:solidFill>
                          <a:schemeClr val="bg2">
                            <a:lumMod val="40000"/>
                            <a:lumOff val="60000"/>
                          </a:schemeClr>
                        </a:solidFill>
                        <a:latin typeface="Myriad Pro Light" pitchFamily="34" charset="0"/>
                      </a:endParaRPr>
                    </a:p>
                  </a:txBody>
                  <a:tcPr>
                    <a:lnR w="12700" cap="flat" cmpd="sng" algn="ctr">
                      <a:solidFill>
                        <a:schemeClr val="accent1"/>
                      </a:solidFill>
                      <a:prstDash val="solid"/>
                      <a:round/>
                      <a:headEnd type="none" w="med" len="med"/>
                      <a:tailEnd type="none" w="med" len="med"/>
                    </a:lnR>
                  </a:tcPr>
                </a:tc>
                <a:tc>
                  <a:txBody>
                    <a:bodyPr/>
                    <a:lstStyle/>
                    <a:p>
                      <a:endParaRPr lang="pt-PT" sz="2000" kern="1200" baseline="0" dirty="0" smtClean="0">
                        <a:solidFill>
                          <a:schemeClr val="bg2"/>
                        </a:solidFill>
                        <a:latin typeface="Myriad Pro Light" pitchFamily="34" charset="0"/>
                        <a:ea typeface="+mn-ea"/>
                        <a:cs typeface="+mn-cs"/>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r>
                        <a:rPr lang="pt-PT" sz="2000" dirty="0" err="1" smtClean="0">
                          <a:solidFill>
                            <a:schemeClr val="bg2">
                              <a:lumMod val="40000"/>
                              <a:lumOff val="60000"/>
                            </a:schemeClr>
                          </a:solidFill>
                          <a:latin typeface="Myriad Pro Light" pitchFamily="34" charset="0"/>
                        </a:rPr>
                        <a:t>Greece</a:t>
                      </a:r>
                      <a:endParaRPr lang="pt-PT" sz="2000" dirty="0">
                        <a:solidFill>
                          <a:schemeClr val="bg2"/>
                        </a:solidFill>
                        <a:latin typeface="Myriad Pro Light" pitchFamily="34" charset="0"/>
                      </a:endParaRPr>
                    </a:p>
                  </a:txBody>
                  <a:tcPr>
                    <a:lnL w="12700" cap="flat" cmpd="sng" algn="ctr">
                      <a:solidFill>
                        <a:schemeClr val="accent1"/>
                      </a:solidFill>
                      <a:prstDash val="solid"/>
                      <a:round/>
                      <a:headEnd type="none" w="med" len="med"/>
                      <a:tailEnd type="none" w="med" len="med"/>
                    </a:lnL>
                  </a:tcPr>
                </a:tc>
                <a:tc>
                  <a:txBody>
                    <a:bodyPr/>
                    <a:lstStyle/>
                    <a:p>
                      <a:pPr algn="r"/>
                      <a:r>
                        <a:rPr lang="pt-PT" sz="2000" dirty="0" smtClean="0">
                          <a:solidFill>
                            <a:schemeClr val="bg2">
                              <a:lumMod val="40000"/>
                              <a:lumOff val="60000"/>
                            </a:schemeClr>
                          </a:solidFill>
                          <a:latin typeface="Myriad Pro Light" pitchFamily="34" charset="0"/>
                        </a:rPr>
                        <a:t>99.26</a:t>
                      </a:r>
                      <a:endParaRPr lang="pt-PT" sz="2000" dirty="0">
                        <a:solidFill>
                          <a:schemeClr val="bg2">
                            <a:lumMod val="40000"/>
                            <a:lumOff val="60000"/>
                          </a:schemeClr>
                        </a:solidFill>
                        <a:latin typeface="Myriad Pro Light" pitchFamily="34" charset="0"/>
                      </a:endParaRPr>
                    </a:p>
                  </a:txBody>
                  <a:tcPr/>
                </a:tc>
                <a:tc>
                  <a:txBody>
                    <a:bodyPr/>
                    <a:lstStyle/>
                    <a:p>
                      <a:pPr algn="r"/>
                      <a:r>
                        <a:rPr lang="pt-PT" sz="2000" dirty="0" smtClean="0">
                          <a:solidFill>
                            <a:schemeClr val="bg2">
                              <a:lumMod val="40000"/>
                              <a:lumOff val="60000"/>
                            </a:schemeClr>
                          </a:solidFill>
                          <a:latin typeface="Myriad Pro Light" pitchFamily="34" charset="0"/>
                        </a:rPr>
                        <a:t>0.70</a:t>
                      </a:r>
                      <a:endParaRPr lang="pt-PT" sz="2000" dirty="0">
                        <a:solidFill>
                          <a:schemeClr val="bg2">
                            <a:lumMod val="40000"/>
                            <a:lumOff val="60000"/>
                          </a:schemeClr>
                        </a:solidFill>
                        <a:latin typeface="Myriad Pro Light" pitchFamily="34" charset="0"/>
                      </a:endParaRPr>
                    </a:p>
                  </a:txBody>
                  <a:tcPr/>
                </a:tc>
              </a:tr>
              <a:tr h="370840">
                <a:tc>
                  <a:txBody>
                    <a:bodyPr/>
                    <a:lstStyle/>
                    <a:p>
                      <a:r>
                        <a:rPr lang="pt-PT" sz="2000" dirty="0" err="1" smtClean="0">
                          <a:solidFill>
                            <a:schemeClr val="bg2">
                              <a:lumMod val="40000"/>
                              <a:lumOff val="60000"/>
                            </a:schemeClr>
                          </a:solidFill>
                          <a:latin typeface="Myriad Pro Light" pitchFamily="34" charset="0"/>
                        </a:rPr>
                        <a:t>Hungary</a:t>
                      </a:r>
                      <a:endParaRPr lang="pt-PT" sz="2000" kern="1200" baseline="0" dirty="0" smtClean="0">
                        <a:solidFill>
                          <a:schemeClr val="bg2"/>
                        </a:solidFill>
                        <a:latin typeface="Myriad Pro Light" pitchFamily="34" charset="0"/>
                        <a:ea typeface="+mn-ea"/>
                        <a:cs typeface="+mn-cs"/>
                      </a:endParaRPr>
                    </a:p>
                  </a:txBody>
                  <a:tcPr/>
                </a:tc>
                <a:tc>
                  <a:txBody>
                    <a:bodyPr/>
                    <a:lstStyle/>
                    <a:p>
                      <a:pPr algn="r"/>
                      <a:r>
                        <a:rPr lang="pt-PT" sz="2000" dirty="0" smtClean="0">
                          <a:solidFill>
                            <a:schemeClr val="bg2">
                              <a:lumMod val="40000"/>
                              <a:lumOff val="60000"/>
                            </a:schemeClr>
                          </a:solidFill>
                          <a:latin typeface="Myriad Pro Light" pitchFamily="34" charset="0"/>
                        </a:rPr>
                        <a:t>56.10</a:t>
                      </a:r>
                      <a:endParaRPr lang="pt-PT" sz="2000" dirty="0">
                        <a:solidFill>
                          <a:schemeClr val="bg2">
                            <a:lumMod val="40000"/>
                            <a:lumOff val="60000"/>
                          </a:schemeClr>
                        </a:solidFill>
                        <a:latin typeface="Myriad Pro Light" pitchFamily="34" charset="0"/>
                      </a:endParaRPr>
                    </a:p>
                  </a:txBody>
                  <a:tcPr/>
                </a:tc>
                <a:tc>
                  <a:txBody>
                    <a:bodyPr/>
                    <a:lstStyle/>
                    <a:p>
                      <a:pPr algn="r"/>
                      <a:r>
                        <a:rPr lang="pt-PT" sz="2000" dirty="0" smtClean="0">
                          <a:solidFill>
                            <a:schemeClr val="bg2">
                              <a:lumMod val="40000"/>
                              <a:lumOff val="60000"/>
                            </a:schemeClr>
                          </a:solidFill>
                          <a:latin typeface="Myriad Pro Light" pitchFamily="34" charset="0"/>
                        </a:rPr>
                        <a:t>0.41</a:t>
                      </a:r>
                      <a:endParaRPr lang="pt-PT" sz="2000" dirty="0">
                        <a:solidFill>
                          <a:schemeClr val="bg2">
                            <a:lumMod val="40000"/>
                            <a:lumOff val="60000"/>
                          </a:schemeClr>
                        </a:solidFill>
                        <a:latin typeface="Myriad Pro Light" pitchFamily="34" charset="0"/>
                      </a:endParaRPr>
                    </a:p>
                  </a:txBody>
                  <a:tcPr>
                    <a:lnR w="12700" cap="flat" cmpd="sng" algn="ctr">
                      <a:solidFill>
                        <a:schemeClr val="accent1"/>
                      </a:solidFill>
                      <a:prstDash val="solid"/>
                      <a:round/>
                      <a:headEnd type="none" w="med" len="med"/>
                      <a:tailEnd type="none" w="med" len="med"/>
                    </a:lnR>
                  </a:tcPr>
                </a:tc>
                <a:tc>
                  <a:txBody>
                    <a:bodyPr/>
                    <a:lstStyle/>
                    <a:p>
                      <a:endParaRPr lang="pt-PT" sz="2000" dirty="0">
                        <a:solidFill>
                          <a:schemeClr val="bg2"/>
                        </a:solidFill>
                        <a:latin typeface="Myriad Pro Light" pitchFamily="34" charset="0"/>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r>
                        <a:rPr lang="pt-PT" sz="2000" dirty="0" smtClean="0">
                          <a:solidFill>
                            <a:schemeClr val="bg2">
                              <a:lumMod val="40000"/>
                              <a:lumOff val="60000"/>
                            </a:schemeClr>
                          </a:solidFill>
                          <a:latin typeface="Myriad Pro Light" pitchFamily="34" charset="0"/>
                        </a:rPr>
                        <a:t>Portugal</a:t>
                      </a:r>
                      <a:endParaRPr lang="pt-PT" sz="2000" kern="1200" baseline="0" dirty="0" smtClean="0">
                        <a:solidFill>
                          <a:schemeClr val="bg2"/>
                        </a:solidFill>
                        <a:latin typeface="Myriad Pro Light" pitchFamily="34" charset="0"/>
                        <a:ea typeface="+mn-ea"/>
                        <a:cs typeface="+mn-cs"/>
                      </a:endParaRPr>
                    </a:p>
                  </a:txBody>
                  <a:tcPr>
                    <a:lnL w="12700" cap="flat" cmpd="sng" algn="ctr">
                      <a:solidFill>
                        <a:schemeClr val="accent1"/>
                      </a:solidFill>
                      <a:prstDash val="solid"/>
                      <a:round/>
                      <a:headEnd type="none" w="med" len="med"/>
                      <a:tailEnd type="none" w="med" len="med"/>
                    </a:lnL>
                  </a:tcPr>
                </a:tc>
                <a:tc>
                  <a:txBody>
                    <a:bodyPr/>
                    <a:lstStyle/>
                    <a:p>
                      <a:pPr algn="r"/>
                      <a:r>
                        <a:rPr lang="pt-PT" sz="2000" dirty="0" smtClean="0">
                          <a:solidFill>
                            <a:schemeClr val="bg2">
                              <a:lumMod val="40000"/>
                              <a:lumOff val="60000"/>
                            </a:schemeClr>
                          </a:solidFill>
                          <a:latin typeface="Myriad Pro Light" pitchFamily="34" charset="0"/>
                        </a:rPr>
                        <a:t>81.90</a:t>
                      </a:r>
                      <a:endParaRPr lang="pt-PT" sz="2000" dirty="0">
                        <a:solidFill>
                          <a:schemeClr val="bg2">
                            <a:lumMod val="40000"/>
                            <a:lumOff val="60000"/>
                          </a:schemeClr>
                        </a:solidFill>
                        <a:latin typeface="Myriad Pro Light" pitchFamily="34" charset="0"/>
                      </a:endParaRPr>
                    </a:p>
                  </a:txBody>
                  <a:tcPr/>
                </a:tc>
                <a:tc>
                  <a:txBody>
                    <a:bodyPr/>
                    <a:lstStyle/>
                    <a:p>
                      <a:pPr algn="r"/>
                      <a:r>
                        <a:rPr lang="pt-PT" sz="2000" dirty="0" smtClean="0">
                          <a:solidFill>
                            <a:schemeClr val="bg2">
                              <a:lumMod val="40000"/>
                              <a:lumOff val="60000"/>
                            </a:schemeClr>
                          </a:solidFill>
                          <a:latin typeface="Myriad Pro Light" pitchFamily="34" charset="0"/>
                        </a:rPr>
                        <a:t>1.15</a:t>
                      </a:r>
                      <a:endParaRPr lang="pt-PT" sz="2000" dirty="0">
                        <a:solidFill>
                          <a:schemeClr val="bg2">
                            <a:lumMod val="40000"/>
                            <a:lumOff val="60000"/>
                          </a:schemeClr>
                        </a:solidFill>
                        <a:latin typeface="Myriad Pro Light" pitchFamily="34" charset="0"/>
                      </a:endParaRPr>
                    </a:p>
                  </a:txBody>
                  <a:tcPr/>
                </a:tc>
              </a:tr>
            </a:tbl>
          </a:graphicData>
        </a:graphic>
      </p:graphicFrame>
      <p:sp>
        <p:nvSpPr>
          <p:cNvPr id="5" name="Rectângulo 4"/>
          <p:cNvSpPr/>
          <p:nvPr/>
        </p:nvSpPr>
        <p:spPr>
          <a:xfrm>
            <a:off x="1161403" y="2324393"/>
            <a:ext cx="2037866" cy="461665"/>
          </a:xfrm>
          <a:prstGeom prst="rect">
            <a:avLst/>
          </a:prstGeom>
        </p:spPr>
        <p:txBody>
          <a:bodyPr wrap="none">
            <a:spAutoFit/>
          </a:bodyPr>
          <a:lstStyle/>
          <a:p>
            <a:pPr algn="ctr"/>
            <a:r>
              <a:rPr lang="en-US" sz="2400" dirty="0" smtClean="0">
                <a:latin typeface="Myriad Pro Light" pitchFamily="34" charset="0"/>
              </a:rPr>
              <a:t>Regional Policy</a:t>
            </a:r>
            <a:endParaRPr lang="pt-PT" sz="2400" dirty="0" smtClean="0">
              <a:latin typeface="Myriad Pro Light" pitchFamily="34" charset="0"/>
            </a:endParaRPr>
          </a:p>
        </p:txBody>
      </p:sp>
      <p:sp>
        <p:nvSpPr>
          <p:cNvPr id="8" name="Rectângulo 7"/>
          <p:cNvSpPr/>
          <p:nvPr/>
        </p:nvSpPr>
        <p:spPr>
          <a:xfrm>
            <a:off x="5513551" y="2324393"/>
            <a:ext cx="2760051" cy="461665"/>
          </a:xfrm>
          <a:prstGeom prst="rect">
            <a:avLst/>
          </a:prstGeom>
        </p:spPr>
        <p:txBody>
          <a:bodyPr wrap="none">
            <a:spAutoFit/>
          </a:bodyPr>
          <a:lstStyle/>
          <a:p>
            <a:pPr algn="ctr"/>
            <a:r>
              <a:rPr lang="en-US" sz="2400" dirty="0" smtClean="0">
                <a:latin typeface="Myriad Pro Light" pitchFamily="34" charset="0"/>
              </a:rPr>
              <a:t>Environmental Policy</a:t>
            </a:r>
            <a:endParaRPr lang="pt-PT" sz="2400" dirty="0" smtClean="0">
              <a:latin typeface="Myriad Pro Light"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ixaDeTexto 5"/>
          <p:cNvSpPr txBox="1"/>
          <p:nvPr/>
        </p:nvSpPr>
        <p:spPr>
          <a:xfrm>
            <a:off x="357158" y="785794"/>
            <a:ext cx="8409946" cy="1569660"/>
          </a:xfrm>
          <a:prstGeom prst="rect">
            <a:avLst/>
          </a:prstGeom>
          <a:noFill/>
        </p:spPr>
        <p:txBody>
          <a:bodyPr wrap="square" rtlCol="0">
            <a:spAutoFit/>
          </a:bodyPr>
          <a:lstStyle/>
          <a:p>
            <a:pPr algn="ctr"/>
            <a:endParaRPr lang="en-US" sz="2400" dirty="0" smtClean="0">
              <a:latin typeface="Myriad Pro Light" pitchFamily="34" charset="0"/>
            </a:endParaRPr>
          </a:p>
          <a:p>
            <a:pPr algn="ctr"/>
            <a:endParaRPr lang="en-US" sz="2400" dirty="0" smtClean="0">
              <a:latin typeface="Myriad Pro Light" pitchFamily="34" charset="0"/>
            </a:endParaRPr>
          </a:p>
          <a:p>
            <a:pPr algn="ctr"/>
            <a:r>
              <a:rPr lang="it-IT" sz="2400" dirty="0" smtClean="0">
                <a:latin typeface="Myriad Pro Light" pitchFamily="34" charset="0"/>
              </a:rPr>
              <a:t>Freeman’s Degree Centrality</a:t>
            </a:r>
            <a:br>
              <a:rPr lang="it-IT" sz="2400" dirty="0" smtClean="0">
                <a:latin typeface="Myriad Pro Light" pitchFamily="34" charset="0"/>
              </a:rPr>
            </a:br>
            <a:r>
              <a:rPr lang="en-US" sz="2400" dirty="0" smtClean="0">
                <a:solidFill>
                  <a:schemeClr val="bg2">
                    <a:lumMod val="40000"/>
                    <a:lumOff val="60000"/>
                  </a:schemeClr>
                </a:solidFill>
                <a:latin typeface="Myriad Pro Light" pitchFamily="34" charset="0"/>
              </a:rPr>
              <a:t>Portugal</a:t>
            </a:r>
            <a:r>
              <a:rPr lang="en-US" sz="2400" dirty="0" smtClean="0">
                <a:latin typeface="Myriad Pro Light" pitchFamily="34" charset="0"/>
              </a:rPr>
              <a:t> </a:t>
            </a:r>
            <a:r>
              <a:rPr lang="en-US" sz="2400" dirty="0" smtClean="0">
                <a:solidFill>
                  <a:schemeClr val="bg2"/>
                </a:solidFill>
                <a:latin typeface="Myriad Pro Light" pitchFamily="34" charset="0"/>
              </a:rPr>
              <a:t>Regional Policy</a:t>
            </a:r>
          </a:p>
        </p:txBody>
      </p:sp>
      <p:sp>
        <p:nvSpPr>
          <p:cNvPr id="5" name="CaixaDeTexto 4"/>
          <p:cNvSpPr txBox="1"/>
          <p:nvPr/>
        </p:nvSpPr>
        <p:spPr>
          <a:xfrm>
            <a:off x="357158" y="785794"/>
            <a:ext cx="8409946" cy="461665"/>
          </a:xfrm>
          <a:prstGeom prst="rect">
            <a:avLst/>
          </a:prstGeom>
          <a:noFill/>
        </p:spPr>
        <p:txBody>
          <a:bodyPr wrap="square" rtlCol="0">
            <a:spAutoFit/>
          </a:bodyPr>
          <a:lstStyle/>
          <a:p>
            <a:pPr algn="ctr"/>
            <a:r>
              <a:rPr lang="en-US" sz="2400" dirty="0" smtClean="0">
                <a:latin typeface="Myriad Pro Light" pitchFamily="34" charset="0"/>
              </a:rPr>
              <a:t>Social Network Analysis</a:t>
            </a:r>
          </a:p>
        </p:txBody>
      </p:sp>
      <p:graphicFrame>
        <p:nvGraphicFramePr>
          <p:cNvPr id="7" name="Tabela 6"/>
          <p:cNvGraphicFramePr>
            <a:graphicFrameLocks noGrp="1"/>
          </p:cNvGraphicFramePr>
          <p:nvPr/>
        </p:nvGraphicFramePr>
        <p:xfrm>
          <a:off x="1500166" y="2714620"/>
          <a:ext cx="6143668" cy="3566160"/>
        </p:xfrm>
        <a:graphic>
          <a:graphicData uri="http://schemas.openxmlformats.org/drawingml/2006/table">
            <a:tbl>
              <a:tblPr firstRow="1" bandRow="1">
                <a:tableStyleId>{69012ECD-51FC-41F1-AA8D-1B2483CD663E}</a:tableStyleId>
              </a:tblPr>
              <a:tblGrid>
                <a:gridCol w="642942"/>
                <a:gridCol w="3571899"/>
                <a:gridCol w="785818"/>
                <a:gridCol w="1143009"/>
              </a:tblGrid>
              <a:tr h="253280">
                <a:tc>
                  <a:txBody>
                    <a:bodyPr/>
                    <a:lstStyle/>
                    <a:p>
                      <a:pPr algn="l"/>
                      <a:endParaRPr lang="pt-PT" sz="1400" b="0" kern="1200" baseline="0" dirty="0">
                        <a:solidFill>
                          <a:schemeClr val="tx1"/>
                        </a:solidFill>
                        <a:latin typeface="Myriad Pro Light" pitchFamily="34" charset="0"/>
                        <a:ea typeface="+mn-ea"/>
                        <a:cs typeface="+mn-cs"/>
                      </a:endParaRPr>
                    </a:p>
                  </a:txBody>
                  <a:tcPr/>
                </a:tc>
                <a:tc>
                  <a:txBody>
                    <a:bodyPr/>
                    <a:lstStyle/>
                    <a:p>
                      <a:pPr algn="l"/>
                      <a:r>
                        <a:rPr lang="pt-PT" sz="1400" b="0" kern="1200" baseline="0" dirty="0" smtClean="0">
                          <a:solidFill>
                            <a:schemeClr val="tx1"/>
                          </a:solidFill>
                          <a:latin typeface="Myriad Pro Light" pitchFamily="34" charset="0"/>
                        </a:rPr>
                        <a:t>Actor</a:t>
                      </a:r>
                      <a:endParaRPr lang="pt-PT" sz="1400" b="0" kern="1200" baseline="0" dirty="0">
                        <a:solidFill>
                          <a:schemeClr val="tx1"/>
                        </a:solidFill>
                        <a:latin typeface="Myriad Pro Light" pitchFamily="34" charset="0"/>
                        <a:ea typeface="+mn-ea"/>
                        <a:cs typeface="+mn-cs"/>
                      </a:endParaRPr>
                    </a:p>
                  </a:txBody>
                  <a:tcPr/>
                </a:tc>
                <a:tc>
                  <a:txBody>
                    <a:bodyPr/>
                    <a:lstStyle/>
                    <a:p>
                      <a:pPr algn="r"/>
                      <a:r>
                        <a:rPr lang="pt-PT" sz="1400" b="0" kern="1200" baseline="0" dirty="0" err="1" smtClean="0">
                          <a:solidFill>
                            <a:schemeClr val="tx1"/>
                          </a:solidFill>
                          <a:latin typeface="Myriad Pro Light" pitchFamily="34" charset="0"/>
                        </a:rPr>
                        <a:t>Degree</a:t>
                      </a:r>
                      <a:endParaRPr lang="pt-PT" sz="1400" b="0" kern="1200" baseline="0" dirty="0">
                        <a:solidFill>
                          <a:schemeClr val="tx1"/>
                        </a:solidFill>
                        <a:latin typeface="Myriad Pro Light" pitchFamily="34" charset="0"/>
                        <a:ea typeface="+mn-ea"/>
                        <a:cs typeface="+mn-cs"/>
                      </a:endParaRPr>
                    </a:p>
                  </a:txBody>
                  <a:tcPr/>
                </a:tc>
                <a:tc>
                  <a:txBody>
                    <a:bodyPr/>
                    <a:lstStyle/>
                    <a:p>
                      <a:pPr algn="r"/>
                      <a:r>
                        <a:rPr lang="pt-PT" sz="1400" b="0" kern="1200" baseline="0" dirty="0" err="1" smtClean="0">
                          <a:solidFill>
                            <a:schemeClr val="tx1"/>
                          </a:solidFill>
                          <a:latin typeface="Myriad Pro Light" pitchFamily="34" charset="0"/>
                        </a:rPr>
                        <a:t>NrmDegree</a:t>
                      </a:r>
                      <a:endParaRPr lang="pt-PT" sz="1400" b="0" kern="1200" baseline="0" dirty="0" smtClean="0">
                        <a:solidFill>
                          <a:schemeClr val="tx1"/>
                        </a:solidFill>
                        <a:latin typeface="Myriad Pro Light" pitchFamily="34" charset="0"/>
                        <a:ea typeface="+mn-ea"/>
                        <a:cs typeface="+mn-cs"/>
                      </a:endParaRPr>
                    </a:p>
                  </a:txBody>
                  <a:tcPr anchor="ctr"/>
                </a:tc>
              </a:tr>
              <a:tr h="253280">
                <a:tc>
                  <a:txBody>
                    <a:bodyPr/>
                    <a:lstStyle/>
                    <a:p>
                      <a:pPr algn="l"/>
                      <a:r>
                        <a:rPr lang="pt-PT" sz="1400" dirty="0" smtClean="0">
                          <a:solidFill>
                            <a:schemeClr val="bg2">
                              <a:lumMod val="40000"/>
                              <a:lumOff val="60000"/>
                            </a:schemeClr>
                          </a:solidFill>
                          <a:latin typeface="Myriad Pro Light" pitchFamily="34" charset="0"/>
                        </a:rPr>
                        <a:t>N </a:t>
                      </a:r>
                      <a:r>
                        <a:rPr lang="pt-PT" sz="1400" dirty="0" err="1" smtClean="0">
                          <a:solidFill>
                            <a:schemeClr val="bg2">
                              <a:lumMod val="40000"/>
                              <a:lumOff val="60000"/>
                            </a:schemeClr>
                          </a:solidFill>
                          <a:latin typeface="Myriad Pro Light" pitchFamily="34" charset="0"/>
                        </a:rPr>
                        <a:t>Pu</a:t>
                      </a:r>
                      <a:endParaRPr lang="pt-PT" sz="1400" dirty="0">
                        <a:solidFill>
                          <a:schemeClr val="bg2">
                            <a:lumMod val="40000"/>
                            <a:lumOff val="60000"/>
                          </a:schemeClr>
                        </a:solidFill>
                        <a:latin typeface="Myriad Pro Light" pitchFamily="34" charset="0"/>
                      </a:endParaRPr>
                    </a:p>
                  </a:txBody>
                  <a:tcPr/>
                </a:tc>
                <a:tc>
                  <a:txBody>
                    <a:bodyPr/>
                    <a:lstStyle/>
                    <a:p>
                      <a:pPr algn="l"/>
                      <a:r>
                        <a:rPr lang="pt-PT" sz="1400" dirty="0" err="1" smtClean="0">
                          <a:solidFill>
                            <a:schemeClr val="bg2">
                              <a:lumMod val="40000"/>
                              <a:lumOff val="60000"/>
                            </a:schemeClr>
                          </a:solidFill>
                          <a:latin typeface="Myriad Pro Light" pitchFamily="34" charset="0"/>
                        </a:rPr>
                        <a:t>Ministry</a:t>
                      </a:r>
                      <a:r>
                        <a:rPr lang="pt-PT" sz="1400" dirty="0" smtClean="0">
                          <a:solidFill>
                            <a:schemeClr val="bg2">
                              <a:lumMod val="40000"/>
                              <a:lumOff val="60000"/>
                            </a:schemeClr>
                          </a:solidFill>
                          <a:latin typeface="Myriad Pro Light" pitchFamily="34" charset="0"/>
                        </a:rPr>
                        <a:t> </a:t>
                      </a:r>
                      <a:r>
                        <a:rPr lang="pt-PT" sz="1400" dirty="0" err="1" smtClean="0">
                          <a:solidFill>
                            <a:schemeClr val="bg2">
                              <a:lumMod val="40000"/>
                              <a:lumOff val="60000"/>
                            </a:schemeClr>
                          </a:solidFill>
                          <a:latin typeface="Myriad Pro Light" pitchFamily="34" charset="0"/>
                        </a:rPr>
                        <a:t>of</a:t>
                      </a:r>
                      <a:r>
                        <a:rPr lang="pt-PT" sz="1400" dirty="0" smtClean="0">
                          <a:solidFill>
                            <a:schemeClr val="bg2">
                              <a:lumMod val="40000"/>
                              <a:lumOff val="60000"/>
                            </a:schemeClr>
                          </a:solidFill>
                          <a:latin typeface="Myriad Pro Light" pitchFamily="34" charset="0"/>
                        </a:rPr>
                        <a:t> </a:t>
                      </a:r>
                      <a:r>
                        <a:rPr lang="pt-PT" sz="1400" dirty="0" err="1" smtClean="0">
                          <a:solidFill>
                            <a:schemeClr val="bg2">
                              <a:lumMod val="40000"/>
                              <a:lumOff val="60000"/>
                            </a:schemeClr>
                          </a:solidFill>
                          <a:latin typeface="Myriad Pro Light" pitchFamily="34" charset="0"/>
                        </a:rPr>
                        <a:t>Planning</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dirty="0" smtClean="0">
                          <a:solidFill>
                            <a:schemeClr val="bg2">
                              <a:lumMod val="40000"/>
                              <a:lumOff val="60000"/>
                            </a:schemeClr>
                          </a:solidFill>
                          <a:latin typeface="Myriad Pro Light" pitchFamily="34" charset="0"/>
                        </a:rPr>
                        <a:t>19</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kern="1200" baseline="0" dirty="0" smtClean="0">
                          <a:solidFill>
                            <a:schemeClr val="bg2">
                              <a:lumMod val="40000"/>
                              <a:lumOff val="60000"/>
                            </a:schemeClr>
                          </a:solidFill>
                          <a:latin typeface="Myriad Pro Light" pitchFamily="34" charset="0"/>
                        </a:rPr>
                        <a:t>211.11</a:t>
                      </a:r>
                      <a:endParaRPr lang="pt-PT" sz="1400" kern="1200" baseline="0" dirty="0" smtClean="0">
                        <a:solidFill>
                          <a:schemeClr val="bg2">
                            <a:lumMod val="40000"/>
                            <a:lumOff val="60000"/>
                          </a:schemeClr>
                        </a:solidFill>
                        <a:latin typeface="Myriad Pro Light" pitchFamily="34" charset="0"/>
                        <a:ea typeface="+mn-ea"/>
                        <a:cs typeface="+mn-cs"/>
                      </a:endParaRPr>
                    </a:p>
                  </a:txBody>
                  <a:tcPr/>
                </a:tc>
              </a:tr>
              <a:tr h="253280">
                <a:tc>
                  <a:txBody>
                    <a:bodyPr/>
                    <a:lstStyle/>
                    <a:p>
                      <a:pPr algn="l"/>
                      <a:r>
                        <a:rPr lang="pt-PT" sz="1400" dirty="0" smtClean="0">
                          <a:solidFill>
                            <a:schemeClr val="bg2">
                              <a:lumMod val="40000"/>
                              <a:lumOff val="60000"/>
                            </a:schemeClr>
                          </a:solidFill>
                          <a:latin typeface="Myriad Pro Light" pitchFamily="34" charset="0"/>
                        </a:rPr>
                        <a:t>N </a:t>
                      </a:r>
                      <a:r>
                        <a:rPr lang="pt-PT" sz="1400" dirty="0" err="1" smtClean="0">
                          <a:solidFill>
                            <a:schemeClr val="bg2">
                              <a:lumMod val="40000"/>
                              <a:lumOff val="60000"/>
                            </a:schemeClr>
                          </a:solidFill>
                          <a:latin typeface="Myriad Pro Light" pitchFamily="34" charset="0"/>
                        </a:rPr>
                        <a:t>Pu</a:t>
                      </a:r>
                      <a:endParaRPr lang="pt-PT" sz="1400" dirty="0">
                        <a:solidFill>
                          <a:schemeClr val="bg2">
                            <a:lumMod val="40000"/>
                            <a:lumOff val="60000"/>
                          </a:schemeClr>
                        </a:solidFill>
                        <a:latin typeface="Myriad Pro Light" pitchFamily="34" charset="0"/>
                      </a:endParaRPr>
                    </a:p>
                  </a:txBody>
                  <a:tcPr/>
                </a:tc>
                <a:tc>
                  <a:txBody>
                    <a:bodyPr/>
                    <a:lstStyle/>
                    <a:p>
                      <a:pPr algn="l"/>
                      <a:r>
                        <a:rPr lang="pt-PT" sz="1400" dirty="0" err="1" smtClean="0">
                          <a:solidFill>
                            <a:schemeClr val="bg2">
                              <a:lumMod val="40000"/>
                              <a:lumOff val="60000"/>
                            </a:schemeClr>
                          </a:solidFill>
                          <a:latin typeface="Myriad Pro Light" pitchFamily="34" charset="0"/>
                        </a:rPr>
                        <a:t>Directorate-General</a:t>
                      </a:r>
                      <a:r>
                        <a:rPr lang="pt-PT" sz="1400" baseline="0" dirty="0" smtClean="0">
                          <a:solidFill>
                            <a:schemeClr val="bg2">
                              <a:lumMod val="40000"/>
                              <a:lumOff val="60000"/>
                            </a:schemeClr>
                          </a:solidFill>
                          <a:latin typeface="Myriad Pro Light" pitchFamily="34" charset="0"/>
                        </a:rPr>
                        <a:t> </a:t>
                      </a:r>
                      <a:r>
                        <a:rPr lang="pt-PT" sz="1400" baseline="0" dirty="0" err="1" smtClean="0">
                          <a:solidFill>
                            <a:schemeClr val="bg2">
                              <a:lumMod val="40000"/>
                              <a:lumOff val="60000"/>
                            </a:schemeClr>
                          </a:solidFill>
                          <a:latin typeface="Myriad Pro Light" pitchFamily="34" charset="0"/>
                        </a:rPr>
                        <a:t>of</a:t>
                      </a:r>
                      <a:r>
                        <a:rPr lang="pt-PT" sz="1400" baseline="0" dirty="0" smtClean="0">
                          <a:solidFill>
                            <a:schemeClr val="bg2">
                              <a:lumMod val="40000"/>
                              <a:lumOff val="60000"/>
                            </a:schemeClr>
                          </a:solidFill>
                          <a:latin typeface="Myriad Pro Light" pitchFamily="34" charset="0"/>
                        </a:rPr>
                        <a:t> Regional </a:t>
                      </a:r>
                      <a:r>
                        <a:rPr lang="pt-PT" sz="1400" baseline="0" dirty="0" err="1" smtClean="0">
                          <a:solidFill>
                            <a:schemeClr val="bg2">
                              <a:lumMod val="40000"/>
                              <a:lumOff val="60000"/>
                            </a:schemeClr>
                          </a:solidFill>
                          <a:latin typeface="Myriad Pro Light" pitchFamily="34" charset="0"/>
                        </a:rPr>
                        <a:t>Development</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dirty="0" smtClean="0">
                          <a:solidFill>
                            <a:schemeClr val="bg2">
                              <a:lumMod val="40000"/>
                              <a:lumOff val="60000"/>
                            </a:schemeClr>
                          </a:solidFill>
                          <a:latin typeface="Myriad Pro Light" pitchFamily="34" charset="0"/>
                        </a:rPr>
                        <a:t>16</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kern="1200" baseline="0" dirty="0" smtClean="0">
                          <a:solidFill>
                            <a:schemeClr val="bg2">
                              <a:lumMod val="40000"/>
                              <a:lumOff val="60000"/>
                            </a:schemeClr>
                          </a:solidFill>
                          <a:latin typeface="Myriad Pro Light" pitchFamily="34" charset="0"/>
                        </a:rPr>
                        <a:t>177.78</a:t>
                      </a:r>
                      <a:endParaRPr lang="pt-PT" sz="1400" kern="1200" baseline="0" dirty="0" smtClean="0">
                        <a:solidFill>
                          <a:schemeClr val="bg2">
                            <a:lumMod val="40000"/>
                            <a:lumOff val="60000"/>
                          </a:schemeClr>
                        </a:solidFill>
                        <a:latin typeface="Myriad Pro Light" pitchFamily="34" charset="0"/>
                        <a:ea typeface="+mn-ea"/>
                        <a:cs typeface="+mn-cs"/>
                      </a:endParaRPr>
                    </a:p>
                  </a:txBody>
                  <a:tcPr/>
                </a:tc>
              </a:tr>
              <a:tr h="253280">
                <a:tc>
                  <a:txBody>
                    <a:bodyPr/>
                    <a:lstStyle/>
                    <a:p>
                      <a:pPr algn="l"/>
                      <a:r>
                        <a:rPr lang="pt-PT" sz="1400" dirty="0" smtClean="0">
                          <a:solidFill>
                            <a:schemeClr val="bg2">
                              <a:lumMod val="40000"/>
                              <a:lumOff val="60000"/>
                            </a:schemeClr>
                          </a:solidFill>
                          <a:latin typeface="Myriad Pro Light" pitchFamily="34" charset="0"/>
                        </a:rPr>
                        <a:t>R </a:t>
                      </a:r>
                      <a:r>
                        <a:rPr lang="pt-PT" sz="1400" dirty="0" err="1" smtClean="0">
                          <a:solidFill>
                            <a:schemeClr val="bg2">
                              <a:lumMod val="40000"/>
                              <a:lumOff val="60000"/>
                            </a:schemeClr>
                          </a:solidFill>
                          <a:latin typeface="Myriad Pro Light" pitchFamily="34" charset="0"/>
                        </a:rPr>
                        <a:t>Pu</a:t>
                      </a:r>
                      <a:endParaRPr lang="pt-PT" sz="1400" dirty="0">
                        <a:solidFill>
                          <a:schemeClr val="bg2">
                            <a:lumMod val="40000"/>
                            <a:lumOff val="60000"/>
                          </a:schemeClr>
                        </a:solidFill>
                        <a:latin typeface="Myriad Pro Light" pitchFamily="34" charset="0"/>
                      </a:endParaRPr>
                    </a:p>
                  </a:txBody>
                  <a:tcPr/>
                </a:tc>
                <a:tc>
                  <a:txBody>
                    <a:bodyPr/>
                    <a:lstStyle/>
                    <a:p>
                      <a:pPr algn="l"/>
                      <a:r>
                        <a:rPr lang="pt-PT" sz="1400" dirty="0" smtClean="0">
                          <a:solidFill>
                            <a:schemeClr val="bg2">
                              <a:lumMod val="40000"/>
                              <a:lumOff val="60000"/>
                            </a:schemeClr>
                          </a:solidFill>
                          <a:latin typeface="Myriad Pro Light" pitchFamily="34" charset="0"/>
                        </a:rPr>
                        <a:t>LTV Regional </a:t>
                      </a:r>
                      <a:r>
                        <a:rPr lang="pt-PT" sz="1400" dirty="0" err="1" smtClean="0">
                          <a:solidFill>
                            <a:schemeClr val="bg2">
                              <a:lumMod val="40000"/>
                              <a:lumOff val="60000"/>
                            </a:schemeClr>
                          </a:solidFill>
                          <a:latin typeface="Myriad Pro Light" pitchFamily="34" charset="0"/>
                        </a:rPr>
                        <a:t>Coordination</a:t>
                      </a:r>
                      <a:r>
                        <a:rPr lang="pt-PT" sz="1400" dirty="0" smtClean="0">
                          <a:solidFill>
                            <a:schemeClr val="bg2">
                              <a:lumMod val="40000"/>
                              <a:lumOff val="60000"/>
                            </a:schemeClr>
                          </a:solidFill>
                          <a:latin typeface="Myriad Pro Light" pitchFamily="34" charset="0"/>
                        </a:rPr>
                        <a:t> </a:t>
                      </a:r>
                      <a:r>
                        <a:rPr lang="pt-PT" sz="1400" dirty="0" err="1" smtClean="0">
                          <a:solidFill>
                            <a:schemeClr val="bg2">
                              <a:lumMod val="40000"/>
                              <a:lumOff val="60000"/>
                            </a:schemeClr>
                          </a:solidFill>
                          <a:latin typeface="Myriad Pro Light" pitchFamily="34" charset="0"/>
                        </a:rPr>
                        <a:t>Commission</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dirty="0" smtClean="0">
                          <a:solidFill>
                            <a:schemeClr val="bg2">
                              <a:lumMod val="40000"/>
                              <a:lumOff val="60000"/>
                            </a:schemeClr>
                          </a:solidFill>
                          <a:latin typeface="Myriad Pro Light" pitchFamily="34" charset="0"/>
                        </a:rPr>
                        <a:t>15</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kern="1200" baseline="0" dirty="0" smtClean="0">
                          <a:solidFill>
                            <a:schemeClr val="bg2">
                              <a:lumMod val="40000"/>
                              <a:lumOff val="60000"/>
                            </a:schemeClr>
                          </a:solidFill>
                          <a:latin typeface="Myriad Pro Light" pitchFamily="34" charset="0"/>
                        </a:rPr>
                        <a:t>166.67</a:t>
                      </a:r>
                      <a:endParaRPr lang="pt-PT" sz="1400" kern="1200" baseline="0" dirty="0" smtClean="0">
                        <a:solidFill>
                          <a:schemeClr val="bg2">
                            <a:lumMod val="40000"/>
                            <a:lumOff val="60000"/>
                          </a:schemeClr>
                        </a:solidFill>
                        <a:latin typeface="Myriad Pro Light" pitchFamily="34" charset="0"/>
                        <a:ea typeface="+mn-ea"/>
                        <a:cs typeface="+mn-cs"/>
                      </a:endParaRPr>
                    </a:p>
                  </a:txBody>
                  <a:tcPr/>
                </a:tc>
              </a:tr>
              <a:tr h="253280">
                <a:tc>
                  <a:txBody>
                    <a:bodyPr/>
                    <a:lstStyle/>
                    <a:p>
                      <a:pPr algn="l"/>
                      <a:r>
                        <a:rPr lang="pt-PT" sz="1400" dirty="0" smtClean="0">
                          <a:solidFill>
                            <a:schemeClr val="bg2">
                              <a:lumMod val="40000"/>
                              <a:lumOff val="60000"/>
                            </a:schemeClr>
                          </a:solidFill>
                          <a:latin typeface="Myriad Pro Light" pitchFamily="34" charset="0"/>
                        </a:rPr>
                        <a:t>R </a:t>
                      </a:r>
                      <a:r>
                        <a:rPr lang="pt-PT" sz="1400" dirty="0" err="1" smtClean="0">
                          <a:solidFill>
                            <a:schemeClr val="bg2">
                              <a:lumMod val="40000"/>
                              <a:lumOff val="60000"/>
                            </a:schemeClr>
                          </a:solidFill>
                          <a:latin typeface="Myriad Pro Light" pitchFamily="34" charset="0"/>
                        </a:rPr>
                        <a:t>Pu</a:t>
                      </a:r>
                      <a:endParaRPr lang="pt-PT" sz="1400" dirty="0">
                        <a:solidFill>
                          <a:schemeClr val="bg2">
                            <a:lumMod val="40000"/>
                            <a:lumOff val="60000"/>
                          </a:schemeClr>
                        </a:solidFill>
                        <a:latin typeface="Myriad Pro Light" pitchFamily="34" charset="0"/>
                      </a:endParaRPr>
                    </a:p>
                  </a:txBody>
                  <a:tcPr/>
                </a:tc>
                <a:tc>
                  <a:txBody>
                    <a:bodyPr/>
                    <a:lstStyle/>
                    <a:p>
                      <a:pPr algn="l"/>
                      <a:r>
                        <a:rPr lang="pt-PT" sz="1400" dirty="0" smtClean="0">
                          <a:solidFill>
                            <a:schemeClr val="bg2">
                              <a:lumMod val="40000"/>
                              <a:lumOff val="60000"/>
                            </a:schemeClr>
                          </a:solidFill>
                          <a:latin typeface="Myriad Pro Light" pitchFamily="34" charset="0"/>
                        </a:rPr>
                        <a:t>Lezíria do Tejo </a:t>
                      </a:r>
                      <a:r>
                        <a:rPr lang="pt-PT" sz="1400" dirty="0" err="1" smtClean="0">
                          <a:solidFill>
                            <a:schemeClr val="bg2">
                              <a:lumMod val="40000"/>
                              <a:lumOff val="60000"/>
                            </a:schemeClr>
                          </a:solidFill>
                          <a:latin typeface="Myriad Pro Light" pitchFamily="34" charset="0"/>
                        </a:rPr>
                        <a:t>Muinicipality</a:t>
                      </a:r>
                      <a:r>
                        <a:rPr lang="pt-PT" sz="1400" dirty="0" smtClean="0">
                          <a:solidFill>
                            <a:schemeClr val="bg2">
                              <a:lumMod val="40000"/>
                              <a:lumOff val="60000"/>
                            </a:schemeClr>
                          </a:solidFill>
                          <a:latin typeface="Myriad Pro Light" pitchFamily="34" charset="0"/>
                        </a:rPr>
                        <a:t> </a:t>
                      </a:r>
                      <a:r>
                        <a:rPr lang="pt-PT" sz="1400" dirty="0" err="1" smtClean="0">
                          <a:solidFill>
                            <a:schemeClr val="bg2">
                              <a:lumMod val="40000"/>
                              <a:lumOff val="60000"/>
                            </a:schemeClr>
                          </a:solidFill>
                          <a:latin typeface="Myriad Pro Light" pitchFamily="34" charset="0"/>
                        </a:rPr>
                        <a:t>Association</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dirty="0" smtClean="0">
                          <a:solidFill>
                            <a:schemeClr val="bg2">
                              <a:lumMod val="40000"/>
                              <a:lumOff val="60000"/>
                            </a:schemeClr>
                          </a:solidFill>
                          <a:latin typeface="Myriad Pro Light" pitchFamily="34" charset="0"/>
                        </a:rPr>
                        <a:t>12</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dirty="0" smtClean="0">
                          <a:solidFill>
                            <a:schemeClr val="bg2">
                              <a:lumMod val="40000"/>
                              <a:lumOff val="60000"/>
                            </a:schemeClr>
                          </a:solidFill>
                          <a:latin typeface="Myriad Pro Light" pitchFamily="34" charset="0"/>
                        </a:rPr>
                        <a:t>133.33</a:t>
                      </a:r>
                      <a:endParaRPr lang="pt-PT" sz="1400" dirty="0">
                        <a:solidFill>
                          <a:schemeClr val="bg2">
                            <a:lumMod val="40000"/>
                            <a:lumOff val="60000"/>
                          </a:schemeClr>
                        </a:solidFill>
                        <a:latin typeface="Myriad Pro Light" pitchFamily="34" charset="0"/>
                      </a:endParaRPr>
                    </a:p>
                  </a:txBody>
                  <a:tcPr/>
                </a:tc>
              </a:tr>
              <a:tr h="253280">
                <a:tc>
                  <a:txBody>
                    <a:bodyPr/>
                    <a:lstStyle/>
                    <a:p>
                      <a:pPr algn="l"/>
                      <a:r>
                        <a:rPr lang="pt-PT" sz="1400" dirty="0" smtClean="0">
                          <a:solidFill>
                            <a:schemeClr val="bg2">
                              <a:lumMod val="40000"/>
                              <a:lumOff val="60000"/>
                            </a:schemeClr>
                          </a:solidFill>
                          <a:latin typeface="Myriad Pro Light" pitchFamily="34" charset="0"/>
                        </a:rPr>
                        <a:t>L </a:t>
                      </a:r>
                      <a:r>
                        <a:rPr lang="pt-PT" sz="1400" dirty="0" err="1" smtClean="0">
                          <a:solidFill>
                            <a:schemeClr val="bg2">
                              <a:lumMod val="40000"/>
                              <a:lumOff val="60000"/>
                            </a:schemeClr>
                          </a:solidFill>
                          <a:latin typeface="Myriad Pro Light" pitchFamily="34" charset="0"/>
                        </a:rPr>
                        <a:t>Pu</a:t>
                      </a:r>
                      <a:endParaRPr lang="pt-PT" sz="1400" dirty="0">
                        <a:solidFill>
                          <a:schemeClr val="bg2">
                            <a:lumMod val="40000"/>
                            <a:lumOff val="60000"/>
                          </a:schemeClr>
                        </a:solidFill>
                        <a:latin typeface="Myriad Pro Light" pitchFamily="34" charset="0"/>
                      </a:endParaRPr>
                    </a:p>
                  </a:txBody>
                  <a:tcPr/>
                </a:tc>
                <a:tc>
                  <a:txBody>
                    <a:bodyPr/>
                    <a:lstStyle/>
                    <a:p>
                      <a:pPr algn="l"/>
                      <a:r>
                        <a:rPr lang="pt-PT" sz="1400" dirty="0" smtClean="0">
                          <a:solidFill>
                            <a:schemeClr val="bg2">
                              <a:lumMod val="40000"/>
                              <a:lumOff val="60000"/>
                            </a:schemeClr>
                          </a:solidFill>
                          <a:latin typeface="Myriad Pro Light" pitchFamily="34" charset="0"/>
                        </a:rPr>
                        <a:t>Abrantes </a:t>
                      </a:r>
                      <a:r>
                        <a:rPr lang="pt-PT" sz="1400" dirty="0" err="1" smtClean="0">
                          <a:solidFill>
                            <a:schemeClr val="bg2">
                              <a:lumMod val="40000"/>
                              <a:lumOff val="60000"/>
                            </a:schemeClr>
                          </a:solidFill>
                          <a:latin typeface="Myriad Pro Light" pitchFamily="34" charset="0"/>
                        </a:rPr>
                        <a:t>Municipality</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dirty="0" smtClean="0">
                          <a:solidFill>
                            <a:schemeClr val="bg2">
                              <a:lumMod val="40000"/>
                              <a:lumOff val="60000"/>
                            </a:schemeClr>
                          </a:solidFill>
                          <a:latin typeface="Myriad Pro Light" pitchFamily="34" charset="0"/>
                        </a:rPr>
                        <a:t>12</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kern="1200" baseline="0" dirty="0" smtClean="0">
                          <a:solidFill>
                            <a:schemeClr val="bg2">
                              <a:lumMod val="40000"/>
                              <a:lumOff val="60000"/>
                            </a:schemeClr>
                          </a:solidFill>
                          <a:latin typeface="Myriad Pro Light" pitchFamily="34" charset="0"/>
                        </a:rPr>
                        <a:t>133.33</a:t>
                      </a:r>
                      <a:endParaRPr lang="pt-PT" sz="1400" kern="1200" baseline="0" dirty="0" smtClean="0">
                        <a:solidFill>
                          <a:schemeClr val="bg2">
                            <a:lumMod val="40000"/>
                            <a:lumOff val="60000"/>
                          </a:schemeClr>
                        </a:solidFill>
                        <a:latin typeface="Myriad Pro Light" pitchFamily="34" charset="0"/>
                        <a:ea typeface="+mn-ea"/>
                        <a:cs typeface="+mn-cs"/>
                      </a:endParaRPr>
                    </a:p>
                  </a:txBody>
                  <a:tcPr/>
                </a:tc>
              </a:tr>
              <a:tr h="253280">
                <a:tc>
                  <a:txBody>
                    <a:bodyPr/>
                    <a:lstStyle/>
                    <a:p>
                      <a:pPr algn="l"/>
                      <a:r>
                        <a:rPr lang="pt-PT" sz="1400" dirty="0" smtClean="0">
                          <a:solidFill>
                            <a:schemeClr val="bg2">
                              <a:lumMod val="40000"/>
                              <a:lumOff val="60000"/>
                            </a:schemeClr>
                          </a:solidFill>
                          <a:latin typeface="Myriad Pro Light" pitchFamily="34" charset="0"/>
                        </a:rPr>
                        <a:t>L </a:t>
                      </a:r>
                      <a:r>
                        <a:rPr lang="pt-PT" sz="1400" dirty="0" err="1" smtClean="0">
                          <a:solidFill>
                            <a:schemeClr val="bg2">
                              <a:lumMod val="40000"/>
                              <a:lumOff val="60000"/>
                            </a:schemeClr>
                          </a:solidFill>
                          <a:latin typeface="Myriad Pro Light" pitchFamily="34" charset="0"/>
                        </a:rPr>
                        <a:t>Pu</a:t>
                      </a:r>
                      <a:endParaRPr lang="pt-PT" sz="1400" dirty="0">
                        <a:solidFill>
                          <a:schemeClr val="bg2">
                            <a:lumMod val="40000"/>
                            <a:lumOff val="60000"/>
                          </a:schemeClr>
                        </a:solidFill>
                        <a:latin typeface="Myriad Pro Light" pitchFamily="34" charset="0"/>
                      </a:endParaRPr>
                    </a:p>
                  </a:txBody>
                  <a:tcPr/>
                </a:tc>
                <a:tc>
                  <a:txBody>
                    <a:bodyPr/>
                    <a:lstStyle/>
                    <a:p>
                      <a:pPr algn="l"/>
                      <a:r>
                        <a:rPr lang="pt-PT" sz="1400" dirty="0" smtClean="0">
                          <a:solidFill>
                            <a:schemeClr val="bg2">
                              <a:lumMod val="40000"/>
                              <a:lumOff val="60000"/>
                            </a:schemeClr>
                          </a:solidFill>
                          <a:latin typeface="Myriad Pro Light" pitchFamily="34" charset="0"/>
                        </a:rPr>
                        <a:t>Ourém </a:t>
                      </a:r>
                      <a:r>
                        <a:rPr lang="pt-PT" sz="1400" dirty="0" err="1" smtClean="0">
                          <a:solidFill>
                            <a:schemeClr val="bg2">
                              <a:lumMod val="40000"/>
                              <a:lumOff val="60000"/>
                            </a:schemeClr>
                          </a:solidFill>
                          <a:latin typeface="Myriad Pro Light" pitchFamily="34" charset="0"/>
                        </a:rPr>
                        <a:t>Municipality</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dirty="0" smtClean="0">
                          <a:solidFill>
                            <a:schemeClr val="bg2">
                              <a:lumMod val="40000"/>
                              <a:lumOff val="60000"/>
                            </a:schemeClr>
                          </a:solidFill>
                          <a:latin typeface="Myriad Pro Light" pitchFamily="34" charset="0"/>
                        </a:rPr>
                        <a:t>10</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kern="1200" baseline="0" dirty="0" smtClean="0">
                          <a:solidFill>
                            <a:schemeClr val="bg2">
                              <a:lumMod val="40000"/>
                              <a:lumOff val="60000"/>
                            </a:schemeClr>
                          </a:solidFill>
                          <a:latin typeface="Myriad Pro Light" pitchFamily="34" charset="0"/>
                        </a:rPr>
                        <a:t>111.11</a:t>
                      </a:r>
                      <a:endParaRPr lang="pt-PT" sz="1400" kern="1200" baseline="0" dirty="0" smtClean="0">
                        <a:solidFill>
                          <a:schemeClr val="bg2">
                            <a:lumMod val="40000"/>
                            <a:lumOff val="60000"/>
                          </a:schemeClr>
                        </a:solidFill>
                        <a:latin typeface="Myriad Pro Light" pitchFamily="34" charset="0"/>
                        <a:ea typeface="+mn-ea"/>
                        <a:cs typeface="+mn-cs"/>
                      </a:endParaRPr>
                    </a:p>
                  </a:txBody>
                  <a:tcPr/>
                </a:tc>
              </a:tr>
              <a:tr h="253280">
                <a:tc>
                  <a:txBody>
                    <a:bodyPr/>
                    <a:lstStyle/>
                    <a:p>
                      <a:pPr algn="l"/>
                      <a:r>
                        <a:rPr lang="pt-PT" sz="1400" dirty="0" smtClean="0">
                          <a:solidFill>
                            <a:schemeClr val="bg2">
                              <a:lumMod val="40000"/>
                              <a:lumOff val="60000"/>
                            </a:schemeClr>
                          </a:solidFill>
                          <a:latin typeface="Myriad Pro Light" pitchFamily="34" charset="0"/>
                        </a:rPr>
                        <a:t>R </a:t>
                      </a:r>
                      <a:r>
                        <a:rPr lang="pt-PT" sz="1400" dirty="0" err="1" smtClean="0">
                          <a:solidFill>
                            <a:schemeClr val="bg2">
                              <a:lumMod val="40000"/>
                              <a:lumOff val="60000"/>
                            </a:schemeClr>
                          </a:solidFill>
                          <a:latin typeface="Myriad Pro Light" pitchFamily="34" charset="0"/>
                        </a:rPr>
                        <a:t>Pu</a:t>
                      </a:r>
                      <a:endParaRPr lang="pt-PT" sz="1400" dirty="0">
                        <a:solidFill>
                          <a:schemeClr val="bg2">
                            <a:lumMod val="40000"/>
                            <a:lumOff val="60000"/>
                          </a:schemeClr>
                        </a:solidFill>
                        <a:latin typeface="Myriad Pro Light" pitchFamily="34" charset="0"/>
                      </a:endParaRPr>
                    </a:p>
                  </a:txBody>
                  <a:tcPr/>
                </a:tc>
                <a:tc>
                  <a:txBody>
                    <a:bodyPr/>
                    <a:lstStyle/>
                    <a:p>
                      <a:pPr algn="l"/>
                      <a:r>
                        <a:rPr lang="pt-PT" sz="1400" dirty="0" err="1" smtClean="0">
                          <a:solidFill>
                            <a:schemeClr val="bg2">
                              <a:lumMod val="40000"/>
                              <a:lumOff val="60000"/>
                            </a:schemeClr>
                          </a:solidFill>
                          <a:latin typeface="Myriad Pro Light" pitchFamily="34" charset="0"/>
                        </a:rPr>
                        <a:t>Lisbon</a:t>
                      </a:r>
                      <a:r>
                        <a:rPr lang="pt-PT" sz="1400" dirty="0" smtClean="0">
                          <a:solidFill>
                            <a:schemeClr val="bg2">
                              <a:lumMod val="40000"/>
                              <a:lumOff val="60000"/>
                            </a:schemeClr>
                          </a:solidFill>
                          <a:latin typeface="Myriad Pro Light" pitchFamily="34" charset="0"/>
                        </a:rPr>
                        <a:t> </a:t>
                      </a:r>
                      <a:r>
                        <a:rPr lang="pt-PT" sz="1400" dirty="0" err="1" smtClean="0">
                          <a:solidFill>
                            <a:schemeClr val="bg2">
                              <a:lumMod val="40000"/>
                              <a:lumOff val="60000"/>
                            </a:schemeClr>
                          </a:solidFill>
                          <a:latin typeface="Myriad Pro Light" pitchFamily="34" charset="0"/>
                        </a:rPr>
                        <a:t>Metropolitan</a:t>
                      </a:r>
                      <a:r>
                        <a:rPr lang="pt-PT" sz="1400" dirty="0" smtClean="0">
                          <a:solidFill>
                            <a:schemeClr val="bg2">
                              <a:lumMod val="40000"/>
                              <a:lumOff val="60000"/>
                            </a:schemeClr>
                          </a:solidFill>
                          <a:latin typeface="Myriad Pro Light" pitchFamily="34" charset="0"/>
                        </a:rPr>
                        <a:t> </a:t>
                      </a:r>
                      <a:r>
                        <a:rPr lang="pt-PT" sz="1400" dirty="0" err="1" smtClean="0">
                          <a:solidFill>
                            <a:schemeClr val="bg2">
                              <a:lumMod val="40000"/>
                              <a:lumOff val="60000"/>
                            </a:schemeClr>
                          </a:solidFill>
                          <a:latin typeface="Myriad Pro Light" pitchFamily="34" charset="0"/>
                        </a:rPr>
                        <a:t>Area</a:t>
                      </a:r>
                      <a:r>
                        <a:rPr lang="pt-PT" sz="1400" dirty="0" smtClean="0">
                          <a:solidFill>
                            <a:schemeClr val="bg2">
                              <a:lumMod val="40000"/>
                              <a:lumOff val="60000"/>
                            </a:schemeClr>
                          </a:solidFill>
                          <a:latin typeface="Myriad Pro Light" pitchFamily="34" charset="0"/>
                        </a:rPr>
                        <a:t> </a:t>
                      </a:r>
                      <a:r>
                        <a:rPr lang="pt-PT" sz="1400" dirty="0" err="1" smtClean="0">
                          <a:solidFill>
                            <a:schemeClr val="bg2">
                              <a:lumMod val="40000"/>
                              <a:lumOff val="60000"/>
                            </a:schemeClr>
                          </a:solidFill>
                          <a:latin typeface="Myriad Pro Light" pitchFamily="34" charset="0"/>
                        </a:rPr>
                        <a:t>Authority</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dirty="0" smtClean="0">
                          <a:solidFill>
                            <a:schemeClr val="bg2">
                              <a:lumMod val="40000"/>
                              <a:lumOff val="60000"/>
                            </a:schemeClr>
                          </a:solidFill>
                          <a:latin typeface="Myriad Pro Light" pitchFamily="34" charset="0"/>
                        </a:rPr>
                        <a:t>8</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kern="1200" baseline="0" dirty="0" smtClean="0">
                          <a:solidFill>
                            <a:schemeClr val="bg2">
                              <a:lumMod val="40000"/>
                              <a:lumOff val="60000"/>
                            </a:schemeClr>
                          </a:solidFill>
                          <a:latin typeface="Myriad Pro Light" pitchFamily="34" charset="0"/>
                        </a:rPr>
                        <a:t>88.89</a:t>
                      </a:r>
                      <a:endParaRPr lang="pt-PT" sz="1400" kern="1200" baseline="0" dirty="0" smtClean="0">
                        <a:solidFill>
                          <a:schemeClr val="bg2">
                            <a:lumMod val="40000"/>
                            <a:lumOff val="60000"/>
                          </a:schemeClr>
                        </a:solidFill>
                        <a:latin typeface="Myriad Pro Light" pitchFamily="34" charset="0"/>
                        <a:ea typeface="+mn-ea"/>
                        <a:cs typeface="+mn-cs"/>
                      </a:endParaRPr>
                    </a:p>
                  </a:txBody>
                  <a:tcPr/>
                </a:tc>
              </a:tr>
              <a:tr h="253280">
                <a:tc>
                  <a:txBody>
                    <a:bodyPr/>
                    <a:lstStyle/>
                    <a:p>
                      <a:pPr algn="l"/>
                      <a:r>
                        <a:rPr lang="pt-PT" sz="1400" dirty="0" smtClean="0">
                          <a:solidFill>
                            <a:schemeClr val="bg2">
                              <a:lumMod val="40000"/>
                              <a:lumOff val="60000"/>
                            </a:schemeClr>
                          </a:solidFill>
                          <a:latin typeface="Myriad Pro Light" pitchFamily="34" charset="0"/>
                        </a:rPr>
                        <a:t>R </a:t>
                      </a:r>
                      <a:r>
                        <a:rPr lang="pt-PT" sz="1400" dirty="0" err="1" smtClean="0">
                          <a:solidFill>
                            <a:schemeClr val="bg2">
                              <a:lumMod val="40000"/>
                              <a:lumOff val="60000"/>
                            </a:schemeClr>
                          </a:solidFill>
                          <a:latin typeface="Myriad Pro Light" pitchFamily="34" charset="0"/>
                        </a:rPr>
                        <a:t>Pr</a:t>
                      </a:r>
                      <a:endParaRPr lang="pt-PT" sz="1400" dirty="0">
                        <a:solidFill>
                          <a:schemeClr val="bg2">
                            <a:lumMod val="40000"/>
                            <a:lumOff val="60000"/>
                          </a:schemeClr>
                        </a:solidFill>
                        <a:latin typeface="Myriad Pro Light" pitchFamily="34" charset="0"/>
                      </a:endParaRPr>
                    </a:p>
                  </a:txBody>
                  <a:tcPr/>
                </a:tc>
                <a:tc>
                  <a:txBody>
                    <a:bodyPr/>
                    <a:lstStyle/>
                    <a:p>
                      <a:pPr algn="l"/>
                      <a:r>
                        <a:rPr lang="pt-PT" sz="1400" dirty="0" smtClean="0">
                          <a:solidFill>
                            <a:schemeClr val="bg2">
                              <a:lumMod val="40000"/>
                              <a:lumOff val="60000"/>
                            </a:schemeClr>
                          </a:solidFill>
                          <a:latin typeface="Myriad Pro Light" pitchFamily="34" charset="0"/>
                        </a:rPr>
                        <a:t>Portalegre </a:t>
                      </a:r>
                      <a:r>
                        <a:rPr lang="pt-PT" sz="1400" dirty="0" err="1" smtClean="0">
                          <a:solidFill>
                            <a:schemeClr val="bg2">
                              <a:lumMod val="40000"/>
                              <a:lumOff val="60000"/>
                            </a:schemeClr>
                          </a:solidFill>
                          <a:latin typeface="Myriad Pro Light" pitchFamily="34" charset="0"/>
                        </a:rPr>
                        <a:t>Region</a:t>
                      </a:r>
                      <a:r>
                        <a:rPr lang="pt-PT" sz="1400" dirty="0" smtClean="0">
                          <a:solidFill>
                            <a:schemeClr val="bg2">
                              <a:lumMod val="40000"/>
                              <a:lumOff val="60000"/>
                            </a:schemeClr>
                          </a:solidFill>
                          <a:latin typeface="Myriad Pro Light" pitchFamily="34" charset="0"/>
                        </a:rPr>
                        <a:t> </a:t>
                      </a:r>
                      <a:r>
                        <a:rPr lang="pt-PT" sz="1400" dirty="0" err="1" smtClean="0">
                          <a:solidFill>
                            <a:schemeClr val="bg2">
                              <a:lumMod val="40000"/>
                              <a:lumOff val="60000"/>
                            </a:schemeClr>
                          </a:solidFill>
                          <a:latin typeface="Myriad Pro Light" pitchFamily="34" charset="0"/>
                        </a:rPr>
                        <a:t>Business</a:t>
                      </a:r>
                      <a:r>
                        <a:rPr lang="pt-PT" sz="1400" dirty="0" smtClean="0">
                          <a:solidFill>
                            <a:schemeClr val="bg2">
                              <a:lumMod val="40000"/>
                              <a:lumOff val="60000"/>
                            </a:schemeClr>
                          </a:solidFill>
                          <a:latin typeface="Myriad Pro Light" pitchFamily="34" charset="0"/>
                        </a:rPr>
                        <a:t> </a:t>
                      </a:r>
                      <a:r>
                        <a:rPr lang="pt-PT" sz="1400" dirty="0" err="1" smtClean="0">
                          <a:solidFill>
                            <a:schemeClr val="bg2">
                              <a:lumMod val="40000"/>
                              <a:lumOff val="60000"/>
                            </a:schemeClr>
                          </a:solidFill>
                          <a:latin typeface="Myriad Pro Light" pitchFamily="34" charset="0"/>
                        </a:rPr>
                        <a:t>Association</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dirty="0" smtClean="0">
                          <a:solidFill>
                            <a:schemeClr val="bg2">
                              <a:lumMod val="40000"/>
                              <a:lumOff val="60000"/>
                            </a:schemeClr>
                          </a:solidFill>
                          <a:latin typeface="Myriad Pro Light" pitchFamily="34" charset="0"/>
                        </a:rPr>
                        <a:t>8</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kern="1200" baseline="0" dirty="0" smtClean="0">
                          <a:solidFill>
                            <a:schemeClr val="bg2">
                              <a:lumMod val="40000"/>
                              <a:lumOff val="60000"/>
                            </a:schemeClr>
                          </a:solidFill>
                          <a:latin typeface="Myriad Pro Light" pitchFamily="34" charset="0"/>
                        </a:rPr>
                        <a:t>88.89</a:t>
                      </a:r>
                      <a:endParaRPr lang="pt-PT" sz="1400" kern="1200" baseline="0" dirty="0" smtClean="0">
                        <a:solidFill>
                          <a:schemeClr val="bg2">
                            <a:lumMod val="40000"/>
                            <a:lumOff val="60000"/>
                          </a:schemeClr>
                        </a:solidFill>
                        <a:latin typeface="Myriad Pro Light" pitchFamily="34" charset="0"/>
                        <a:ea typeface="+mn-ea"/>
                        <a:cs typeface="+mn-cs"/>
                      </a:endParaRPr>
                    </a:p>
                  </a:txBody>
                  <a:tcPr/>
                </a:tc>
              </a:tr>
              <a:tr h="253280">
                <a:tc>
                  <a:txBody>
                    <a:bodyPr/>
                    <a:lstStyle/>
                    <a:p>
                      <a:pPr algn="l"/>
                      <a:r>
                        <a:rPr lang="pt-PT" sz="1400" dirty="0" smtClean="0">
                          <a:solidFill>
                            <a:schemeClr val="bg2">
                              <a:lumMod val="40000"/>
                              <a:lumOff val="60000"/>
                            </a:schemeClr>
                          </a:solidFill>
                          <a:latin typeface="Myriad Pro Light" pitchFamily="34" charset="0"/>
                        </a:rPr>
                        <a:t>R </a:t>
                      </a:r>
                      <a:r>
                        <a:rPr lang="pt-PT" sz="1400" dirty="0" err="1" smtClean="0">
                          <a:solidFill>
                            <a:schemeClr val="bg2">
                              <a:lumMod val="40000"/>
                              <a:lumOff val="60000"/>
                            </a:schemeClr>
                          </a:solidFill>
                          <a:latin typeface="Myriad Pro Light" pitchFamily="34" charset="0"/>
                        </a:rPr>
                        <a:t>Pr</a:t>
                      </a:r>
                      <a:endParaRPr lang="pt-PT" sz="1400" dirty="0">
                        <a:solidFill>
                          <a:schemeClr val="bg2">
                            <a:lumMod val="40000"/>
                            <a:lumOff val="60000"/>
                          </a:schemeClr>
                        </a:solidFill>
                        <a:latin typeface="Myriad Pro Light" pitchFamily="34" charset="0"/>
                      </a:endParaRPr>
                    </a:p>
                  </a:txBody>
                  <a:tcPr/>
                </a:tc>
                <a:tc>
                  <a:txBody>
                    <a:bodyPr/>
                    <a:lstStyle/>
                    <a:p>
                      <a:pPr algn="l"/>
                      <a:r>
                        <a:rPr lang="pt-PT" sz="1400" dirty="0" smtClean="0">
                          <a:solidFill>
                            <a:schemeClr val="bg2">
                              <a:lumMod val="40000"/>
                              <a:lumOff val="60000"/>
                            </a:schemeClr>
                          </a:solidFill>
                          <a:latin typeface="Myriad Pro Light" pitchFamily="34" charset="0"/>
                        </a:rPr>
                        <a:t>Leiria </a:t>
                      </a:r>
                      <a:r>
                        <a:rPr lang="pt-PT" sz="1400" dirty="0" err="1" smtClean="0">
                          <a:solidFill>
                            <a:schemeClr val="bg2">
                              <a:lumMod val="40000"/>
                              <a:lumOff val="60000"/>
                            </a:schemeClr>
                          </a:solidFill>
                          <a:latin typeface="Myriad Pro Light" pitchFamily="34" charset="0"/>
                        </a:rPr>
                        <a:t>Region</a:t>
                      </a:r>
                      <a:r>
                        <a:rPr lang="pt-PT" sz="1400" dirty="0" smtClean="0">
                          <a:solidFill>
                            <a:schemeClr val="bg2">
                              <a:lumMod val="40000"/>
                              <a:lumOff val="60000"/>
                            </a:schemeClr>
                          </a:solidFill>
                          <a:latin typeface="Myriad Pro Light" pitchFamily="34" charset="0"/>
                        </a:rPr>
                        <a:t> </a:t>
                      </a:r>
                      <a:r>
                        <a:rPr lang="pt-PT" sz="1400" dirty="0" err="1" smtClean="0">
                          <a:solidFill>
                            <a:schemeClr val="bg2">
                              <a:lumMod val="40000"/>
                              <a:lumOff val="60000"/>
                            </a:schemeClr>
                          </a:solidFill>
                          <a:latin typeface="Myriad Pro Light" pitchFamily="34" charset="0"/>
                        </a:rPr>
                        <a:t>Business</a:t>
                      </a:r>
                      <a:r>
                        <a:rPr lang="pt-PT" sz="1400" dirty="0" smtClean="0">
                          <a:solidFill>
                            <a:schemeClr val="bg2">
                              <a:lumMod val="40000"/>
                              <a:lumOff val="60000"/>
                            </a:schemeClr>
                          </a:solidFill>
                          <a:latin typeface="Myriad Pro Light" pitchFamily="34" charset="0"/>
                        </a:rPr>
                        <a:t> </a:t>
                      </a:r>
                      <a:r>
                        <a:rPr lang="pt-PT" sz="1400" dirty="0" err="1" smtClean="0">
                          <a:solidFill>
                            <a:schemeClr val="bg2">
                              <a:lumMod val="40000"/>
                              <a:lumOff val="60000"/>
                            </a:schemeClr>
                          </a:solidFill>
                          <a:latin typeface="Myriad Pro Light" pitchFamily="34" charset="0"/>
                        </a:rPr>
                        <a:t>Association</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dirty="0" smtClean="0">
                          <a:solidFill>
                            <a:schemeClr val="bg2">
                              <a:lumMod val="40000"/>
                              <a:lumOff val="60000"/>
                            </a:schemeClr>
                          </a:solidFill>
                          <a:latin typeface="Myriad Pro Light" pitchFamily="34" charset="0"/>
                        </a:rPr>
                        <a:t>7</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kern="1200" baseline="0" dirty="0" smtClean="0">
                          <a:solidFill>
                            <a:schemeClr val="bg2">
                              <a:lumMod val="40000"/>
                              <a:lumOff val="60000"/>
                            </a:schemeClr>
                          </a:solidFill>
                          <a:latin typeface="Myriad Pro Light" pitchFamily="34" charset="0"/>
                        </a:rPr>
                        <a:t>77.78</a:t>
                      </a:r>
                      <a:endParaRPr lang="pt-PT" sz="1400" kern="1200" baseline="0" dirty="0" smtClean="0">
                        <a:solidFill>
                          <a:schemeClr val="bg2">
                            <a:lumMod val="40000"/>
                            <a:lumOff val="60000"/>
                          </a:schemeClr>
                        </a:solidFill>
                        <a:latin typeface="Myriad Pro Light" pitchFamily="34" charset="0"/>
                        <a:ea typeface="+mn-ea"/>
                        <a:cs typeface="+mn-cs"/>
                      </a:endParaRPr>
                    </a:p>
                  </a:txBody>
                  <a:tcPr/>
                </a:tc>
              </a:tr>
              <a:tr h="253280">
                <a:tc>
                  <a:txBody>
                    <a:bodyPr/>
                    <a:lstStyle/>
                    <a:p>
                      <a:pPr algn="l"/>
                      <a:r>
                        <a:rPr lang="pt-PT" sz="1400" dirty="0" smtClean="0">
                          <a:solidFill>
                            <a:schemeClr val="bg2">
                              <a:lumMod val="40000"/>
                              <a:lumOff val="60000"/>
                            </a:schemeClr>
                          </a:solidFill>
                          <a:latin typeface="Myriad Pro Light" pitchFamily="34" charset="0"/>
                        </a:rPr>
                        <a:t>L </a:t>
                      </a:r>
                      <a:r>
                        <a:rPr lang="pt-PT" sz="1400" dirty="0" err="1" smtClean="0">
                          <a:solidFill>
                            <a:schemeClr val="bg2">
                              <a:lumMod val="40000"/>
                              <a:lumOff val="60000"/>
                            </a:schemeClr>
                          </a:solidFill>
                          <a:latin typeface="Myriad Pro Light" pitchFamily="34" charset="0"/>
                        </a:rPr>
                        <a:t>Pu</a:t>
                      </a:r>
                      <a:endParaRPr lang="pt-PT" sz="1400" dirty="0">
                        <a:solidFill>
                          <a:schemeClr val="bg2">
                            <a:lumMod val="40000"/>
                            <a:lumOff val="60000"/>
                          </a:schemeClr>
                        </a:solidFill>
                        <a:latin typeface="Myriad Pro Light" pitchFamily="34" charset="0"/>
                      </a:endParaRPr>
                    </a:p>
                  </a:txBody>
                  <a:tcPr/>
                </a:tc>
                <a:tc>
                  <a:txBody>
                    <a:bodyPr/>
                    <a:lstStyle/>
                    <a:p>
                      <a:pPr algn="l"/>
                      <a:r>
                        <a:rPr lang="pt-PT" sz="1400" dirty="0" smtClean="0">
                          <a:solidFill>
                            <a:schemeClr val="bg2">
                              <a:lumMod val="40000"/>
                              <a:lumOff val="60000"/>
                            </a:schemeClr>
                          </a:solidFill>
                          <a:latin typeface="Myriad Pro Light" pitchFamily="34" charset="0"/>
                        </a:rPr>
                        <a:t>Oeiras </a:t>
                      </a:r>
                      <a:r>
                        <a:rPr lang="pt-PT" sz="1400" dirty="0" err="1" smtClean="0">
                          <a:solidFill>
                            <a:schemeClr val="bg2">
                              <a:lumMod val="40000"/>
                              <a:lumOff val="60000"/>
                            </a:schemeClr>
                          </a:solidFill>
                          <a:latin typeface="Myriad Pro Light" pitchFamily="34" charset="0"/>
                        </a:rPr>
                        <a:t>Municipality</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dirty="0" smtClean="0">
                          <a:solidFill>
                            <a:schemeClr val="bg2">
                              <a:lumMod val="40000"/>
                              <a:lumOff val="60000"/>
                            </a:schemeClr>
                          </a:solidFill>
                          <a:latin typeface="Myriad Pro Light" pitchFamily="34" charset="0"/>
                        </a:rPr>
                        <a:t>7</a:t>
                      </a:r>
                      <a:endParaRPr lang="pt-PT" sz="1400" dirty="0">
                        <a:solidFill>
                          <a:schemeClr val="bg2">
                            <a:lumMod val="40000"/>
                            <a:lumOff val="60000"/>
                          </a:schemeClr>
                        </a:solidFill>
                        <a:latin typeface="Myriad Pro Light" pitchFamily="34" charset="0"/>
                      </a:endParaRPr>
                    </a:p>
                  </a:txBody>
                  <a:tcPr/>
                </a:tc>
                <a:tc>
                  <a:txBody>
                    <a:bodyPr/>
                    <a:lstStyle/>
                    <a:p>
                      <a:pPr algn="r"/>
                      <a:r>
                        <a:rPr lang="pt-PT" sz="1400" kern="1200" baseline="0" dirty="0" smtClean="0">
                          <a:solidFill>
                            <a:schemeClr val="bg2">
                              <a:lumMod val="40000"/>
                              <a:lumOff val="60000"/>
                            </a:schemeClr>
                          </a:solidFill>
                          <a:latin typeface="Myriad Pro Light" pitchFamily="34" charset="0"/>
                        </a:rPr>
                        <a:t>77.78</a:t>
                      </a:r>
                      <a:endParaRPr lang="pt-PT" sz="1400" kern="1200" baseline="0" dirty="0" smtClean="0">
                        <a:solidFill>
                          <a:schemeClr val="bg2">
                            <a:lumMod val="40000"/>
                            <a:lumOff val="60000"/>
                          </a:schemeClr>
                        </a:solidFill>
                        <a:latin typeface="Myriad Pro Light" pitchFamily="34" charset="0"/>
                        <a:ea typeface="+mn-ea"/>
                        <a:cs typeface="+mn-cs"/>
                      </a:endParaRPr>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ixaDeTexto 5"/>
          <p:cNvSpPr txBox="1"/>
          <p:nvPr/>
        </p:nvSpPr>
        <p:spPr>
          <a:xfrm>
            <a:off x="357158" y="785794"/>
            <a:ext cx="8409946" cy="1569660"/>
          </a:xfrm>
          <a:prstGeom prst="rect">
            <a:avLst/>
          </a:prstGeom>
          <a:noFill/>
        </p:spPr>
        <p:txBody>
          <a:bodyPr wrap="square" rtlCol="0">
            <a:spAutoFit/>
          </a:bodyPr>
          <a:lstStyle/>
          <a:p>
            <a:pPr algn="ctr"/>
            <a:endParaRPr lang="en-US" sz="2400" dirty="0" smtClean="0">
              <a:latin typeface="Myriad Pro Light" pitchFamily="34" charset="0"/>
            </a:endParaRPr>
          </a:p>
          <a:p>
            <a:pPr algn="ctr"/>
            <a:endParaRPr lang="en-US" sz="2400" dirty="0" smtClean="0">
              <a:latin typeface="Myriad Pro Light" pitchFamily="34" charset="0"/>
            </a:endParaRPr>
          </a:p>
          <a:p>
            <a:pPr algn="ctr"/>
            <a:r>
              <a:rPr lang="it-IT" sz="2400" dirty="0" smtClean="0">
                <a:latin typeface="Myriad Pro Light" pitchFamily="34" charset="0"/>
              </a:rPr>
              <a:t>Metric Multi Dimensional Scaling Diagram</a:t>
            </a:r>
            <a:br>
              <a:rPr lang="it-IT" sz="2400" dirty="0" smtClean="0">
                <a:latin typeface="Myriad Pro Light" pitchFamily="34" charset="0"/>
              </a:rPr>
            </a:br>
            <a:r>
              <a:rPr lang="en-US" sz="2400" dirty="0" smtClean="0">
                <a:solidFill>
                  <a:schemeClr val="bg2">
                    <a:lumMod val="40000"/>
                    <a:lumOff val="60000"/>
                  </a:schemeClr>
                </a:solidFill>
                <a:latin typeface="Myriad Pro Light" pitchFamily="34" charset="0"/>
              </a:rPr>
              <a:t>Portugal</a:t>
            </a:r>
            <a:r>
              <a:rPr lang="en-US" sz="2400" dirty="0" smtClean="0">
                <a:latin typeface="Myriad Pro Light" pitchFamily="34" charset="0"/>
              </a:rPr>
              <a:t> </a:t>
            </a:r>
            <a:r>
              <a:rPr lang="en-US" sz="2400" dirty="0" smtClean="0">
                <a:solidFill>
                  <a:schemeClr val="bg2"/>
                </a:solidFill>
                <a:latin typeface="Myriad Pro Light" pitchFamily="34" charset="0"/>
              </a:rPr>
              <a:t>Regional Policy</a:t>
            </a:r>
          </a:p>
        </p:txBody>
      </p:sp>
      <p:sp>
        <p:nvSpPr>
          <p:cNvPr id="29698" name="Rectangle 2"/>
          <p:cNvSpPr>
            <a:spLocks noChangeArrowheads="1"/>
          </p:cNvSpPr>
          <p:nvPr/>
        </p:nvSpPr>
        <p:spPr bwMode="auto">
          <a:xfrm>
            <a:off x="857224" y="2594331"/>
            <a:ext cx="7786742"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D2       --------------------------------------------------------------------- </a:t>
            </a:r>
            <a:r>
              <a:rPr lang="it-IT" sz="1100" b="1" u="sng" dirty="0" smtClean="0">
                <a:latin typeface="Courier New" pitchFamily="49" charset="0"/>
                <a:ea typeface="Times New Roman" pitchFamily="18" charset="0"/>
                <a:cs typeface="Courier New" pitchFamily="49" charset="0"/>
              </a:rPr>
              <a:t>NATIONAL</a:t>
            </a:r>
            <a:endParaRPr kumimoji="0" lang="pt-PT"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a:p>
            <a:pPr lvl="0" eaLnBrk="0" fontAlgn="base" hangingPunct="0">
              <a:spcBef>
                <a:spcPct val="0"/>
              </a:spcBef>
              <a:spcAft>
                <a:spcPct val="0"/>
              </a:spcAft>
            </a:pP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                         |                                         | </a:t>
            </a:r>
            <a:r>
              <a:rPr lang="it-IT" sz="1100" dirty="0" smtClean="0">
                <a:latin typeface="Courier New" pitchFamily="49" charset="0"/>
                <a:ea typeface="Times New Roman" pitchFamily="18" charset="0"/>
                <a:cs typeface="Courier New" pitchFamily="49" charset="0"/>
              </a:rPr>
              <a:t>REGIONAL</a:t>
            </a:r>
            <a:endParaRPr kumimoji="0" lang="pt-PT"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a:p>
            <a:pPr lvl="0" eaLnBrk="0" fontAlgn="base" hangingPunct="0">
              <a:spcBef>
                <a:spcPct val="0"/>
              </a:spcBef>
              <a:spcAft>
                <a:spcPct val="0"/>
              </a:spcAft>
            </a:pP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1.40 |                         |                                         | </a:t>
            </a:r>
            <a:r>
              <a:rPr lang="it-IT" sz="1100" dirty="0" smtClean="0">
                <a:latin typeface="Courier New" pitchFamily="49" charset="0"/>
                <a:ea typeface="Times New Roman" pitchFamily="18" charset="0"/>
                <a:cs typeface="Courier New" pitchFamily="49" charset="0"/>
              </a:rPr>
              <a:t>local</a:t>
            </a:r>
            <a:endParaRPr kumimoji="0" lang="pt-PT"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                         | </a:t>
            </a:r>
            <a:r>
              <a:rPr kumimoji="0" lang="it-IT" sz="1100" b="0" i="0" u="none" strike="noStrike" cap="none" normalizeH="0" baseline="0" dirty="0" smtClean="0">
                <a:ln>
                  <a:noFill/>
                </a:ln>
                <a:solidFill>
                  <a:schemeClr val="accent2"/>
                </a:solidFill>
                <a:effectLst/>
                <a:latin typeface="Courier New" pitchFamily="49" charset="0"/>
                <a:ea typeface="Times New Roman" pitchFamily="18" charset="0"/>
                <a:cs typeface="Courier New" pitchFamily="49" charset="0"/>
              </a:rPr>
              <a:t>LRBA</a:t>
            </a: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a:t>
            </a:r>
            <a:endParaRPr kumimoji="0" lang="pt-PT"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a:p>
            <a:pPr lvl="0" eaLnBrk="0" fontAlgn="base" hangingPunct="0">
              <a:spcBef>
                <a:spcPct val="0"/>
              </a:spcBef>
              <a:spcAft>
                <a:spcPct val="0"/>
              </a:spcAft>
            </a:pP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                         |                                         | </a:t>
            </a:r>
            <a:r>
              <a:rPr lang="it-IT" sz="1100" dirty="0" smtClean="0">
                <a:solidFill>
                  <a:schemeClr val="accent3"/>
                </a:solidFill>
                <a:latin typeface="Courier New" pitchFamily="49" charset="0"/>
                <a:ea typeface="Times New Roman" pitchFamily="18" charset="0"/>
                <a:cs typeface="Courier New" pitchFamily="49" charset="0"/>
              </a:rPr>
              <a:t>PUBLIC</a:t>
            </a:r>
            <a:endParaRPr kumimoji="0" lang="pt-PT"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a:p>
            <a:pPr lvl="0" eaLnBrk="0" fontAlgn="base" hangingPunct="0">
              <a:spcBef>
                <a:spcPct val="0"/>
              </a:spcBef>
              <a:spcAft>
                <a:spcPct val="0"/>
              </a:spcAft>
            </a:pP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            </a:t>
            </a:r>
            <a:r>
              <a:rPr kumimoji="0" lang="it-IT" sz="1100" b="0" i="0" u="none" strike="noStrike" cap="none" normalizeH="0" baseline="0" dirty="0" smtClean="0">
                <a:ln>
                  <a:noFill/>
                </a:ln>
                <a:solidFill>
                  <a:schemeClr val="accent2"/>
                </a:solidFill>
                <a:effectLst/>
                <a:latin typeface="Courier New" pitchFamily="49" charset="0"/>
                <a:ea typeface="Times New Roman" pitchFamily="18" charset="0"/>
                <a:cs typeface="Courier New" pitchFamily="49" charset="0"/>
              </a:rPr>
              <a:t>PRBA</a:t>
            </a: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                                         | </a:t>
            </a:r>
            <a:r>
              <a:rPr lang="it-IT" sz="1100" dirty="0" smtClean="0">
                <a:solidFill>
                  <a:schemeClr val="accent2"/>
                </a:solidFill>
                <a:latin typeface="Courier New" pitchFamily="49" charset="0"/>
                <a:ea typeface="Times New Roman" pitchFamily="18" charset="0"/>
                <a:cs typeface="Courier New" pitchFamily="49" charset="0"/>
              </a:rPr>
              <a:t>PRIVATE</a:t>
            </a:r>
            <a:endParaRPr kumimoji="0" lang="pt-PT"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0.78 |                         |                 </a:t>
            </a:r>
            <a:r>
              <a:rPr kumimoji="0" lang="it-IT" sz="1100" b="0" i="0" u="none" strike="noStrike" cap="none" normalizeH="0" baseline="0" dirty="0" smtClean="0">
                <a:ln>
                  <a:noFill/>
                </a:ln>
                <a:solidFill>
                  <a:schemeClr val="accent3"/>
                </a:solidFill>
                <a:effectLst/>
                <a:latin typeface="Courier New" pitchFamily="49" charset="0"/>
                <a:ea typeface="Times New Roman" pitchFamily="18" charset="0"/>
                <a:cs typeface="Courier New" pitchFamily="49" charset="0"/>
              </a:rPr>
              <a:t>LTMA</a:t>
            </a: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a:t>
            </a:r>
            <a:endParaRPr kumimoji="0" lang="pt-PT"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                         |                                         |</a:t>
            </a:r>
            <a:endParaRPr kumimoji="0" lang="pt-PT"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                      </a:t>
            </a:r>
            <a:r>
              <a:rPr kumimoji="0" lang="it-IT" sz="1100" b="1" i="0" u="sng" strike="noStrike" cap="none" normalizeH="0" baseline="0" dirty="0" smtClean="0">
                <a:ln>
                  <a:noFill/>
                </a:ln>
                <a:solidFill>
                  <a:schemeClr val="accent3"/>
                </a:solidFill>
                <a:effectLst/>
                <a:latin typeface="Courier New" pitchFamily="49" charset="0"/>
                <a:ea typeface="Times New Roman" pitchFamily="18" charset="0"/>
                <a:cs typeface="Courier New" pitchFamily="49" charset="0"/>
              </a:rPr>
              <a:t>MINPLAN</a:t>
            </a: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a:t>
            </a:r>
            <a:r>
              <a:rPr kumimoji="0" lang="it-IT" sz="1100" b="0" i="0" u="none" strike="noStrike" cap="none" normalizeH="0" baseline="0" dirty="0" smtClean="0">
                <a:ln>
                  <a:noFill/>
                </a:ln>
                <a:solidFill>
                  <a:schemeClr val="accent3"/>
                </a:solidFill>
                <a:effectLst/>
                <a:latin typeface="Courier New" pitchFamily="49" charset="0"/>
                <a:ea typeface="Times New Roman" pitchFamily="18" charset="0"/>
                <a:cs typeface="Courier New" pitchFamily="49" charset="0"/>
              </a:rPr>
              <a:t>abrant</a:t>
            </a: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a:t>
            </a:r>
            <a:endParaRPr kumimoji="0" lang="pt-PT"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   </a:t>
            </a:r>
            <a:r>
              <a:rPr kumimoji="0" lang="it-IT" sz="1100" b="0" i="0" u="none" strike="noStrike" cap="none" normalizeH="0" baseline="0" dirty="0" smtClean="0">
                <a:ln>
                  <a:noFill/>
                </a:ln>
                <a:solidFill>
                  <a:schemeClr val="accent3"/>
                </a:solidFill>
                <a:effectLst/>
                <a:latin typeface="Courier New" pitchFamily="49" charset="0"/>
                <a:ea typeface="Times New Roman" pitchFamily="18" charset="0"/>
                <a:cs typeface="Courier New" pitchFamily="49" charset="0"/>
              </a:rPr>
              <a:t>AML</a:t>
            </a: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                                         |</a:t>
            </a:r>
            <a:endParaRPr kumimoji="0" lang="pt-PT"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0.16 |                         |    </a:t>
            </a:r>
            <a:r>
              <a:rPr kumimoji="0" lang="it-IT" sz="1100" b="1" i="0" u="sng" strike="noStrike" cap="none" normalizeH="0" baseline="0" dirty="0" smtClean="0">
                <a:ln>
                  <a:noFill/>
                </a:ln>
                <a:solidFill>
                  <a:schemeClr val="accent3"/>
                </a:solidFill>
                <a:effectLst/>
                <a:latin typeface="Courier New" pitchFamily="49" charset="0"/>
                <a:ea typeface="Times New Roman" pitchFamily="18" charset="0"/>
                <a:cs typeface="Courier New" pitchFamily="49" charset="0"/>
              </a:rPr>
              <a:t>DGRD</a:t>
            </a: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a:t>
            </a:r>
            <a:endParaRPr kumimoji="0" lang="pt-PT"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a:t>
            </a:r>
            <a:r>
              <a:rPr kumimoji="0" lang="it-IT" sz="1100" b="0" i="0" u="none" strike="noStrike" cap="none" normalizeH="0" baseline="0" dirty="0" smtClean="0">
                <a:ln>
                  <a:noFill/>
                </a:ln>
                <a:solidFill>
                  <a:schemeClr val="accent3"/>
                </a:solidFill>
                <a:effectLst/>
                <a:latin typeface="Courier New" pitchFamily="49" charset="0"/>
                <a:ea typeface="Times New Roman" pitchFamily="18" charset="0"/>
                <a:cs typeface="Courier New" pitchFamily="49" charset="0"/>
              </a:rPr>
              <a:t>ourem</a:t>
            </a: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a:t>
            </a:r>
            <a:endParaRPr kumimoji="0" lang="pt-PT"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                         |       </a:t>
            </a:r>
            <a:r>
              <a:rPr kumimoji="0" lang="it-IT" sz="1100" b="0" i="0" u="none" strike="noStrike" cap="none" normalizeH="0" baseline="0" dirty="0" smtClean="0">
                <a:ln>
                  <a:noFill/>
                </a:ln>
                <a:solidFill>
                  <a:schemeClr val="accent3"/>
                </a:solidFill>
                <a:effectLst/>
                <a:latin typeface="Courier New" pitchFamily="49" charset="0"/>
                <a:ea typeface="Times New Roman" pitchFamily="18" charset="0"/>
                <a:cs typeface="Courier New" pitchFamily="49" charset="0"/>
              </a:rPr>
              <a:t>LTVRCC</a:t>
            </a: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a:t>
            </a:r>
            <a:endParaRPr kumimoji="0" lang="pt-PT"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               </a:t>
            </a:r>
            <a:r>
              <a:rPr kumimoji="0" lang="it-IT" sz="1100" b="0" i="0" u="none" strike="noStrike" cap="none" normalizeH="0" baseline="0" dirty="0" smtClean="0">
                <a:ln>
                  <a:noFill/>
                </a:ln>
                <a:solidFill>
                  <a:schemeClr val="accent3"/>
                </a:solidFill>
                <a:effectLst/>
                <a:latin typeface="Courier New" pitchFamily="49" charset="0"/>
                <a:ea typeface="Times New Roman" pitchFamily="18" charset="0"/>
                <a:cs typeface="Courier New" pitchFamily="49" charset="0"/>
              </a:rPr>
              <a:t>oeiras</a:t>
            </a: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                                         |</a:t>
            </a:r>
            <a:endParaRPr kumimoji="0" lang="pt-PT"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a:t>
            </a:r>
            <a:r>
              <a:rPr kumimoji="0" lang="en-US"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-0.45 |                         |                                         |</a:t>
            </a:r>
            <a:endParaRPr kumimoji="0" lang="pt-PT"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                         |                                         |</a:t>
            </a:r>
            <a:endParaRPr kumimoji="0" lang="pt-PT"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a:t>
            </a:r>
            <a:endParaRPr kumimoji="0" lang="pt-PT"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-0.54       -0.03        0.48        0.99        1.49      </a:t>
            </a:r>
            <a:endParaRPr kumimoji="0" lang="pt-PT"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a:t>
            </a:r>
            <a:r>
              <a:rPr kumimoji="0" lang="en-US" sz="1100" b="0" i="0" u="none" strike="noStrike" cap="none" normalizeH="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	</a:t>
            </a:r>
            <a:r>
              <a:rPr kumimoji="0" lang="en-US" sz="1100" b="0" i="0" u="none" strike="noStrike" cap="none" normalizeH="0" baseline="0" dirty="0" smtClean="0">
                <a:ln>
                  <a:noFill/>
                </a:ln>
                <a:solidFill>
                  <a:schemeClr val="bg2">
                    <a:lumMod val="40000"/>
                    <a:lumOff val="60000"/>
                  </a:schemeClr>
                </a:solidFill>
                <a:effectLst/>
                <a:latin typeface="Courier New" pitchFamily="49" charset="0"/>
                <a:ea typeface="Times New Roman" pitchFamily="18" charset="0"/>
                <a:cs typeface="Courier New" pitchFamily="49" charset="0"/>
              </a:rPr>
              <a:t>D1</a:t>
            </a:r>
            <a:endParaRPr kumimoji="0" lang="en-US" sz="1100" b="0" i="0" u="none" strike="noStrike" cap="none" normalizeH="0" baseline="0" dirty="0" smtClean="0">
              <a:ln>
                <a:noFill/>
              </a:ln>
              <a:solidFill>
                <a:schemeClr val="bg2">
                  <a:lumMod val="40000"/>
                  <a:lumOff val="60000"/>
                </a:schemeClr>
              </a:solidFill>
              <a:effectLst/>
              <a:latin typeface="Courier New" pitchFamily="49" charset="0"/>
              <a:cs typeface="Courier New" pitchFamily="49" charset="0"/>
            </a:endParaRPr>
          </a:p>
        </p:txBody>
      </p:sp>
      <p:sp>
        <p:nvSpPr>
          <p:cNvPr id="5" name="CaixaDeTexto 4"/>
          <p:cNvSpPr txBox="1"/>
          <p:nvPr/>
        </p:nvSpPr>
        <p:spPr>
          <a:xfrm>
            <a:off x="357158" y="785794"/>
            <a:ext cx="8409946" cy="461665"/>
          </a:xfrm>
          <a:prstGeom prst="rect">
            <a:avLst/>
          </a:prstGeom>
          <a:noFill/>
        </p:spPr>
        <p:txBody>
          <a:bodyPr wrap="square" rtlCol="0">
            <a:spAutoFit/>
          </a:bodyPr>
          <a:lstStyle/>
          <a:p>
            <a:pPr algn="ctr"/>
            <a:r>
              <a:rPr lang="en-US" sz="2400" dirty="0" smtClean="0">
                <a:latin typeface="Myriad Pro Light" pitchFamily="34" charset="0"/>
              </a:rPr>
              <a:t>Social Network Analysis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ixaDeTexto 5"/>
          <p:cNvSpPr txBox="1"/>
          <p:nvPr/>
        </p:nvSpPr>
        <p:spPr>
          <a:xfrm>
            <a:off x="357158" y="785794"/>
            <a:ext cx="8409946" cy="1569660"/>
          </a:xfrm>
          <a:prstGeom prst="rect">
            <a:avLst/>
          </a:prstGeom>
          <a:noFill/>
        </p:spPr>
        <p:txBody>
          <a:bodyPr wrap="square" rtlCol="0">
            <a:spAutoFit/>
          </a:bodyPr>
          <a:lstStyle/>
          <a:p>
            <a:pPr algn="ctr"/>
            <a:endParaRPr lang="en-US" sz="2400" dirty="0" smtClean="0">
              <a:latin typeface="Myriad Pro Light" pitchFamily="34" charset="0"/>
            </a:endParaRPr>
          </a:p>
          <a:p>
            <a:pPr algn="ctr"/>
            <a:endParaRPr lang="en-US" sz="2400" dirty="0" smtClean="0">
              <a:latin typeface="Myriad Pro Light" pitchFamily="34" charset="0"/>
            </a:endParaRPr>
          </a:p>
          <a:p>
            <a:pPr algn="ctr"/>
            <a:endParaRPr lang="it-IT" sz="2400" dirty="0" smtClean="0">
              <a:latin typeface="Myriad Pro Light" pitchFamily="34" charset="0"/>
            </a:endParaRPr>
          </a:p>
          <a:p>
            <a:pPr algn="ctr"/>
            <a:r>
              <a:rPr lang="en-US" sz="2400" dirty="0" smtClean="0">
                <a:solidFill>
                  <a:schemeClr val="bg2">
                    <a:lumMod val="40000"/>
                    <a:lumOff val="60000"/>
                  </a:schemeClr>
                </a:solidFill>
                <a:latin typeface="Myriad Pro Light" pitchFamily="34" charset="0"/>
              </a:rPr>
              <a:t>Portugal</a:t>
            </a:r>
            <a:r>
              <a:rPr lang="en-US" sz="2400" dirty="0" smtClean="0">
                <a:latin typeface="Myriad Pro Light" pitchFamily="34" charset="0"/>
              </a:rPr>
              <a:t> </a:t>
            </a:r>
            <a:r>
              <a:rPr lang="en-US" sz="2400" dirty="0" smtClean="0">
                <a:solidFill>
                  <a:schemeClr val="bg2"/>
                </a:solidFill>
                <a:latin typeface="Myriad Pro Light" pitchFamily="34" charset="0"/>
              </a:rPr>
              <a:t>Regional Policy</a:t>
            </a:r>
          </a:p>
        </p:txBody>
      </p:sp>
      <p:sp>
        <p:nvSpPr>
          <p:cNvPr id="5" name="CaixaDeTexto 4"/>
          <p:cNvSpPr txBox="1"/>
          <p:nvPr/>
        </p:nvSpPr>
        <p:spPr>
          <a:xfrm>
            <a:off x="357158" y="785794"/>
            <a:ext cx="8409946" cy="1200329"/>
          </a:xfrm>
          <a:prstGeom prst="rect">
            <a:avLst/>
          </a:prstGeom>
          <a:noFill/>
        </p:spPr>
        <p:txBody>
          <a:bodyPr wrap="square" rtlCol="0">
            <a:spAutoFit/>
          </a:bodyPr>
          <a:lstStyle/>
          <a:p>
            <a:pPr algn="ctr"/>
            <a:r>
              <a:rPr lang="en-US" sz="2400" dirty="0" smtClean="0">
                <a:latin typeface="Myriad Pro Light" pitchFamily="34" charset="0"/>
              </a:rPr>
              <a:t>Social Network Analysis</a:t>
            </a:r>
          </a:p>
          <a:p>
            <a:pPr algn="ctr"/>
            <a:endParaRPr lang="en-US" sz="2400" dirty="0" smtClean="0">
              <a:latin typeface="Myriad Pro Light" pitchFamily="34" charset="0"/>
            </a:endParaRPr>
          </a:p>
          <a:p>
            <a:pPr algn="ctr"/>
            <a:r>
              <a:rPr lang="it-IT" sz="2400" dirty="0" smtClean="0">
                <a:latin typeface="Myriad Pro Light" pitchFamily="34" charset="0"/>
              </a:rPr>
              <a:t>Structural Equivalence</a:t>
            </a:r>
            <a:endParaRPr lang="en-US" sz="2400" dirty="0" smtClean="0">
              <a:latin typeface="Myriad Pro Light" pitchFamily="34" charset="0"/>
            </a:endParaRPr>
          </a:p>
        </p:txBody>
      </p:sp>
      <p:sp>
        <p:nvSpPr>
          <p:cNvPr id="8" name="Rectângulo 7"/>
          <p:cNvSpPr/>
          <p:nvPr/>
        </p:nvSpPr>
        <p:spPr>
          <a:xfrm>
            <a:off x="2643174" y="2857496"/>
            <a:ext cx="4572000" cy="3139321"/>
          </a:xfrm>
          <a:prstGeom prst="rect">
            <a:avLst/>
          </a:prstGeom>
        </p:spPr>
        <p:txBody>
          <a:bodyPr>
            <a:spAutoFit/>
          </a:bodyPr>
          <a:lstStyle/>
          <a:p>
            <a:r>
              <a:rPr lang="pt-PT" sz="1100" dirty="0" smtClean="0">
                <a:latin typeface="Courier New" pitchFamily="49" charset="0"/>
                <a:cs typeface="Courier New" pitchFamily="49" charset="0"/>
              </a:rPr>
              <a:t>                        1                </a:t>
            </a:r>
          </a:p>
          <a:p>
            <a:r>
              <a:rPr lang="pt-PT" sz="1100" dirty="0" smtClean="0">
                <a:latin typeface="Courier New" pitchFamily="49" charset="0"/>
                <a:cs typeface="Courier New" pitchFamily="49" charset="0"/>
              </a:rPr>
              <a:t>              1 2 3   4 0 8   7 5 9   6  </a:t>
            </a:r>
          </a:p>
          <a:p>
            <a:r>
              <a:rPr lang="pt-PT" sz="1100" dirty="0" smtClean="0">
                <a:latin typeface="Courier New" pitchFamily="49" charset="0"/>
                <a:cs typeface="Courier New" pitchFamily="49" charset="0"/>
              </a:rPr>
              <a:t>              M D C   A O A   N A O   N  </a:t>
            </a:r>
          </a:p>
          <a:p>
            <a:r>
              <a:rPr lang="pt-PT" sz="1100" dirty="0" smtClean="0">
                <a:latin typeface="Courier New" pitchFamily="49" charset="0"/>
                <a:cs typeface="Courier New" pitchFamily="49" charset="0"/>
              </a:rPr>
              <a:t>            -----------------------------</a:t>
            </a:r>
          </a:p>
          <a:p>
            <a:r>
              <a:rPr lang="pt-PT" sz="1100" dirty="0" smtClean="0">
                <a:latin typeface="Courier New" pitchFamily="49" charset="0"/>
                <a:cs typeface="Courier New" pitchFamily="49" charset="0"/>
              </a:rPr>
              <a:t>  1 </a:t>
            </a:r>
            <a:r>
              <a:rPr lang="pt-PT" sz="1100" b="1" u="sng" dirty="0" smtClean="0">
                <a:solidFill>
                  <a:schemeClr val="accent3"/>
                </a:solidFill>
                <a:latin typeface="Courier New" pitchFamily="49" charset="0"/>
                <a:cs typeface="Courier New" pitchFamily="49" charset="0"/>
              </a:rPr>
              <a:t>MINPLAN</a:t>
            </a:r>
            <a:r>
              <a:rPr lang="pt-PT" sz="1100" dirty="0" smtClean="0">
                <a:latin typeface="Courier New" pitchFamily="49" charset="0"/>
                <a:cs typeface="Courier New" pitchFamily="49" charset="0"/>
              </a:rPr>
              <a:t> |   3 2 | 2 2 2 | 3 2 2 | 1 |</a:t>
            </a:r>
          </a:p>
          <a:p>
            <a:r>
              <a:rPr lang="pt-PT" sz="1100" dirty="0" smtClean="0">
                <a:latin typeface="Courier New" pitchFamily="49" charset="0"/>
                <a:cs typeface="Courier New" pitchFamily="49" charset="0"/>
              </a:rPr>
              <a:t>  2    </a:t>
            </a:r>
            <a:r>
              <a:rPr lang="pt-PT" sz="1100" b="1" u="sng" dirty="0" smtClean="0">
                <a:solidFill>
                  <a:schemeClr val="accent3"/>
                </a:solidFill>
                <a:latin typeface="Courier New" pitchFamily="49" charset="0"/>
                <a:cs typeface="Courier New" pitchFamily="49" charset="0"/>
              </a:rPr>
              <a:t>DGRD</a:t>
            </a:r>
            <a:r>
              <a:rPr lang="pt-PT" sz="1100" dirty="0" smtClean="0">
                <a:latin typeface="Courier New" pitchFamily="49" charset="0"/>
                <a:cs typeface="Courier New" pitchFamily="49" charset="0"/>
              </a:rPr>
              <a:t> | 3   2 | 2 2 2 | 1 1 2 | 1 |</a:t>
            </a:r>
          </a:p>
          <a:p>
            <a:r>
              <a:rPr lang="pt-PT" sz="1100" dirty="0" smtClean="0">
                <a:latin typeface="Courier New" pitchFamily="49" charset="0"/>
                <a:cs typeface="Courier New" pitchFamily="49" charset="0"/>
              </a:rPr>
              <a:t>  3  </a:t>
            </a:r>
            <a:r>
              <a:rPr lang="pt-PT" sz="1100" dirty="0" smtClean="0">
                <a:solidFill>
                  <a:schemeClr val="accent3"/>
                </a:solidFill>
                <a:latin typeface="Courier New" pitchFamily="49" charset="0"/>
                <a:cs typeface="Courier New" pitchFamily="49" charset="0"/>
              </a:rPr>
              <a:t>LVTRCC</a:t>
            </a:r>
            <a:r>
              <a:rPr lang="pt-PT" sz="1100" dirty="0" smtClean="0">
                <a:latin typeface="Courier New" pitchFamily="49" charset="0"/>
                <a:cs typeface="Courier New" pitchFamily="49" charset="0"/>
              </a:rPr>
              <a:t> | 2 2   | 2 2 2 | 1 1 2 | 1 |</a:t>
            </a:r>
          </a:p>
          <a:p>
            <a:r>
              <a:rPr lang="pt-PT" sz="1100" dirty="0" smtClean="0">
                <a:latin typeface="Courier New" pitchFamily="49" charset="0"/>
                <a:cs typeface="Courier New" pitchFamily="49" charset="0"/>
              </a:rPr>
              <a:t>	 -----------------------------</a:t>
            </a:r>
          </a:p>
          <a:p>
            <a:r>
              <a:rPr lang="pt-PT" sz="1100" dirty="0" smtClean="0">
                <a:latin typeface="Courier New" pitchFamily="49" charset="0"/>
                <a:cs typeface="Courier New" pitchFamily="49" charset="0"/>
              </a:rPr>
              <a:t>  4    </a:t>
            </a:r>
            <a:r>
              <a:rPr lang="pt-PT" sz="1100" dirty="0" smtClean="0">
                <a:solidFill>
                  <a:schemeClr val="accent3"/>
                </a:solidFill>
                <a:latin typeface="Courier New" pitchFamily="49" charset="0"/>
                <a:cs typeface="Courier New" pitchFamily="49" charset="0"/>
              </a:rPr>
              <a:t>LTMA</a:t>
            </a:r>
            <a:r>
              <a:rPr lang="pt-PT" sz="1100" dirty="0" smtClean="0">
                <a:latin typeface="Courier New" pitchFamily="49" charset="0"/>
                <a:cs typeface="Courier New" pitchFamily="49" charset="0"/>
              </a:rPr>
              <a:t> | 2 2 2 |   1 3 | 1 1   |   |</a:t>
            </a:r>
          </a:p>
          <a:p>
            <a:r>
              <a:rPr lang="pt-PT" sz="1100" dirty="0" smtClean="0">
                <a:latin typeface="Courier New" pitchFamily="49" charset="0"/>
                <a:cs typeface="Courier New" pitchFamily="49" charset="0"/>
              </a:rPr>
              <a:t> 10   </a:t>
            </a:r>
            <a:r>
              <a:rPr lang="pt-PT" sz="1100" dirty="0" err="1" smtClean="0">
                <a:solidFill>
                  <a:schemeClr val="accent3"/>
                </a:solidFill>
                <a:latin typeface="Courier New" pitchFamily="49" charset="0"/>
                <a:cs typeface="Courier New" pitchFamily="49" charset="0"/>
              </a:rPr>
              <a:t>ourem</a:t>
            </a:r>
            <a:r>
              <a:rPr lang="pt-PT" sz="1100" dirty="0" smtClean="0">
                <a:latin typeface="Courier New" pitchFamily="49" charset="0"/>
                <a:cs typeface="Courier New" pitchFamily="49" charset="0"/>
              </a:rPr>
              <a:t> | 2 2 2 | 1   2 |       | 1 |</a:t>
            </a:r>
          </a:p>
          <a:p>
            <a:r>
              <a:rPr lang="pt-PT" sz="1100" dirty="0" smtClean="0">
                <a:latin typeface="Courier New" pitchFamily="49" charset="0"/>
                <a:cs typeface="Courier New" pitchFamily="49" charset="0"/>
              </a:rPr>
              <a:t>  8  </a:t>
            </a:r>
            <a:r>
              <a:rPr lang="pt-PT" sz="1100" dirty="0" err="1" smtClean="0">
                <a:solidFill>
                  <a:schemeClr val="accent3"/>
                </a:solidFill>
                <a:latin typeface="Courier New" pitchFamily="49" charset="0"/>
                <a:cs typeface="Courier New" pitchFamily="49" charset="0"/>
              </a:rPr>
              <a:t>abrant</a:t>
            </a:r>
            <a:r>
              <a:rPr lang="pt-PT" sz="1100" dirty="0" smtClean="0">
                <a:solidFill>
                  <a:schemeClr val="accent3"/>
                </a:solidFill>
                <a:latin typeface="Courier New" pitchFamily="49" charset="0"/>
                <a:cs typeface="Courier New" pitchFamily="49" charset="0"/>
              </a:rPr>
              <a:t> </a:t>
            </a:r>
            <a:r>
              <a:rPr lang="pt-PT" sz="1100" dirty="0" smtClean="0">
                <a:latin typeface="Courier New" pitchFamily="49" charset="0"/>
                <a:cs typeface="Courier New" pitchFamily="49" charset="0"/>
              </a:rPr>
              <a:t>| 2 2 2 | 3 2   |       | 1 |</a:t>
            </a:r>
          </a:p>
          <a:p>
            <a:r>
              <a:rPr lang="pt-PT" sz="1100" dirty="0" smtClean="0">
                <a:latin typeface="Courier New" pitchFamily="49" charset="0"/>
                <a:cs typeface="Courier New" pitchFamily="49" charset="0"/>
              </a:rPr>
              <a:t> 	 -----------------------------</a:t>
            </a:r>
          </a:p>
          <a:p>
            <a:r>
              <a:rPr lang="pt-PT" sz="1100" dirty="0" smtClean="0">
                <a:latin typeface="Courier New" pitchFamily="49" charset="0"/>
                <a:cs typeface="Courier New" pitchFamily="49" charset="0"/>
              </a:rPr>
              <a:t>  7    </a:t>
            </a:r>
            <a:r>
              <a:rPr lang="pt-PT" sz="1100" dirty="0" smtClean="0">
                <a:solidFill>
                  <a:schemeClr val="accent2"/>
                </a:solidFill>
                <a:latin typeface="Courier New" pitchFamily="49" charset="0"/>
                <a:cs typeface="Courier New" pitchFamily="49" charset="0"/>
              </a:rPr>
              <a:t>PRBA</a:t>
            </a:r>
            <a:r>
              <a:rPr lang="pt-PT" sz="1100" dirty="0" smtClean="0">
                <a:latin typeface="Courier New" pitchFamily="49" charset="0"/>
                <a:cs typeface="Courier New" pitchFamily="49" charset="0"/>
              </a:rPr>
              <a:t> | 3 1 1 | 1     |   1   | 1 |</a:t>
            </a:r>
          </a:p>
          <a:p>
            <a:r>
              <a:rPr lang="pt-PT" sz="1100" dirty="0" smtClean="0">
                <a:latin typeface="Courier New" pitchFamily="49" charset="0"/>
                <a:cs typeface="Courier New" pitchFamily="49" charset="0"/>
              </a:rPr>
              <a:t>  5     </a:t>
            </a:r>
            <a:r>
              <a:rPr lang="pt-PT" sz="1100" dirty="0" smtClean="0">
                <a:solidFill>
                  <a:schemeClr val="accent3"/>
                </a:solidFill>
                <a:latin typeface="Courier New" pitchFamily="49" charset="0"/>
                <a:cs typeface="Courier New" pitchFamily="49" charset="0"/>
              </a:rPr>
              <a:t>AML</a:t>
            </a:r>
            <a:r>
              <a:rPr lang="pt-PT" sz="1100" dirty="0" smtClean="0">
                <a:latin typeface="Courier New" pitchFamily="49" charset="0"/>
                <a:cs typeface="Courier New" pitchFamily="49" charset="0"/>
              </a:rPr>
              <a:t> | 2 1 1 | 1     | 1   1 | 1 |</a:t>
            </a:r>
          </a:p>
          <a:p>
            <a:r>
              <a:rPr lang="pt-PT" sz="1100" dirty="0" smtClean="0">
                <a:latin typeface="Courier New" pitchFamily="49" charset="0"/>
                <a:cs typeface="Courier New" pitchFamily="49" charset="0"/>
              </a:rPr>
              <a:t>  9  </a:t>
            </a:r>
            <a:r>
              <a:rPr lang="pt-PT" sz="1100" dirty="0" err="1" smtClean="0">
                <a:solidFill>
                  <a:schemeClr val="accent3"/>
                </a:solidFill>
                <a:latin typeface="Courier New" pitchFamily="49" charset="0"/>
                <a:cs typeface="Courier New" pitchFamily="49" charset="0"/>
              </a:rPr>
              <a:t>oeiras</a:t>
            </a:r>
            <a:r>
              <a:rPr lang="pt-PT" sz="1100" dirty="0" smtClean="0">
                <a:solidFill>
                  <a:schemeClr val="accent3"/>
                </a:solidFill>
                <a:latin typeface="Courier New" pitchFamily="49" charset="0"/>
                <a:cs typeface="Courier New" pitchFamily="49" charset="0"/>
              </a:rPr>
              <a:t> </a:t>
            </a:r>
            <a:r>
              <a:rPr lang="pt-PT" sz="1100" dirty="0" smtClean="0">
                <a:latin typeface="Courier New" pitchFamily="49" charset="0"/>
                <a:cs typeface="Courier New" pitchFamily="49" charset="0"/>
              </a:rPr>
              <a:t>| 2 2 2 |       |   1   |   |</a:t>
            </a:r>
          </a:p>
          <a:p>
            <a:r>
              <a:rPr lang="pt-PT" sz="1100" dirty="0" smtClean="0">
                <a:latin typeface="Courier New" pitchFamily="49" charset="0"/>
                <a:cs typeface="Courier New" pitchFamily="49" charset="0"/>
              </a:rPr>
              <a:t>	 -----------------------------</a:t>
            </a:r>
          </a:p>
          <a:p>
            <a:r>
              <a:rPr lang="pt-PT" sz="1100" dirty="0" smtClean="0">
                <a:latin typeface="Courier New" pitchFamily="49" charset="0"/>
                <a:cs typeface="Courier New" pitchFamily="49" charset="0"/>
              </a:rPr>
              <a:t>  6  </a:t>
            </a:r>
            <a:r>
              <a:rPr lang="pt-PT" sz="1100" dirty="0" smtClean="0">
                <a:solidFill>
                  <a:schemeClr val="accent2"/>
                </a:solidFill>
                <a:latin typeface="Courier New" pitchFamily="49" charset="0"/>
                <a:cs typeface="Courier New" pitchFamily="49" charset="0"/>
              </a:rPr>
              <a:t>  LRBA </a:t>
            </a:r>
            <a:r>
              <a:rPr lang="pt-PT" sz="1100" dirty="0" smtClean="0">
                <a:latin typeface="Courier New" pitchFamily="49" charset="0"/>
                <a:cs typeface="Courier New" pitchFamily="49" charset="0"/>
              </a:rPr>
              <a:t>| 1 1 1 |   1 1 | 1 1   |   |</a:t>
            </a:r>
          </a:p>
          <a:p>
            <a:r>
              <a:rPr lang="pt-PT" sz="1100" dirty="0" smtClean="0">
                <a:latin typeface="Courier New" pitchFamily="49" charset="0"/>
                <a:cs typeface="Courier New" pitchFamily="49" charset="0"/>
              </a:rP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1185</TotalTime>
  <Words>1259</Words>
  <Application>Microsoft Office PowerPoint</Application>
  <PresentationFormat>Apresentação no Ecrã (4:3)</PresentationFormat>
  <Paragraphs>436</Paragraphs>
  <Slides>17</Slides>
  <Notes>0</Notes>
  <HiddenSlides>0</HiddenSlides>
  <MMClips>0</MMClips>
  <ScaleCrop>false</ScaleCrop>
  <HeadingPairs>
    <vt:vector size="4" baseType="variant">
      <vt:variant>
        <vt:lpstr>Tema</vt:lpstr>
      </vt:variant>
      <vt:variant>
        <vt:i4>1</vt:i4>
      </vt:variant>
      <vt:variant>
        <vt:lpstr>Títulos dos diapositivos</vt:lpstr>
      </vt:variant>
      <vt:variant>
        <vt:i4>17</vt:i4>
      </vt:variant>
    </vt:vector>
  </HeadingPairs>
  <TitlesOfParts>
    <vt:vector size="18" baseType="lpstr">
      <vt:lpstr>Tema do Office</vt:lpstr>
      <vt:lpstr>Diapositivo 1</vt:lpstr>
      <vt:lpstr>Diapositivo 2</vt:lpstr>
      <vt:lpstr>Diapositivo 3</vt:lpstr>
      <vt:lpstr>Diapositivo 4</vt:lpstr>
      <vt:lpstr>Diapositivo 5</vt:lpstr>
      <vt:lpstr>Diapositivo 6</vt:lpstr>
      <vt:lpstr>Diapositivo 7</vt:lpstr>
      <vt:lpstr>Diapositivo 8</vt:lpstr>
      <vt:lpstr>Diapositivo 9</vt:lpstr>
      <vt:lpstr>Diapositivo 10</vt:lpstr>
      <vt:lpstr>Diapositivo 11</vt:lpstr>
      <vt:lpstr>Diapositivo 12</vt:lpstr>
      <vt:lpstr>Diapositivo 13</vt:lpstr>
      <vt:lpstr>Diapositivo 14</vt:lpstr>
      <vt:lpstr>Diapositivo 15</vt:lpstr>
      <vt:lpstr>Diapositivo 16</vt:lpstr>
      <vt:lpstr>Diapositivo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Diapositivo 1</dc:title>
  <dc:creator>miguelrodrigues</dc:creator>
  <cp:lastModifiedBy>alices</cp:lastModifiedBy>
  <cp:revision>98</cp:revision>
  <dcterms:created xsi:type="dcterms:W3CDTF">2009-07-28T09:10:15Z</dcterms:created>
  <dcterms:modified xsi:type="dcterms:W3CDTF">2011-12-13T17:07:36Z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