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7816"/>
    <a:srgbClr val="00FF00"/>
    <a:srgbClr val="FF0000"/>
    <a:srgbClr val="2A53B0"/>
    <a:srgbClr val="970BC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6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clad.org.ve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827088" y="188913"/>
            <a:ext cx="6751637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000" b="1">
                <a:solidFill>
                  <a:schemeClr val="accent2"/>
                </a:solidFill>
              </a:rPr>
              <a:t>XIII Congreso Internacional del CLAD sobre la Reforma del Estado y de la Administración Pública</a:t>
            </a:r>
          </a:p>
          <a:p>
            <a:pPr>
              <a:spcBef>
                <a:spcPct val="50000"/>
              </a:spcBef>
            </a:pPr>
            <a:r>
              <a:rPr lang="pt-PT" sz="1000" b="1">
                <a:solidFill>
                  <a:schemeClr val="bg2"/>
                </a:solidFill>
              </a:rPr>
              <a:t>Painel: Os sistemas de emprego público no contexto da evolução dos modelos de Estado e Administração</a:t>
            </a:r>
          </a:p>
        </p:txBody>
      </p:sp>
      <p:pic>
        <p:nvPicPr>
          <p:cNvPr id="1033" name="Picture 9" descr="LOGOCLAD_3">
            <a:hlinkClick r:id="rId13"/>
          </p:cNvPr>
          <p:cNvPicPr>
            <a:picLocks noChangeAspect="1" noChangeArrowheads="1"/>
          </p:cNvPicPr>
          <p:nvPr userDrawn="1"/>
        </p:nvPicPr>
        <p:blipFill>
          <a:blip r:embed="rId14" cstate="print"/>
          <a:srcRect r="86301"/>
          <a:stretch>
            <a:fillRect/>
          </a:stretch>
        </p:blipFill>
        <p:spPr bwMode="auto">
          <a:xfrm>
            <a:off x="103188" y="63500"/>
            <a:ext cx="652462" cy="62865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7597775" y="284163"/>
            <a:ext cx="13731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/>
            <a:r>
              <a:rPr lang="pt-PT" sz="800" b="1">
                <a:solidFill>
                  <a:schemeClr val="bg2"/>
                </a:solidFill>
              </a:rPr>
              <a:t>Buenos Aires, Argentina</a:t>
            </a:r>
            <a:r>
              <a:rPr lang="pt-PT" sz="800">
                <a:solidFill>
                  <a:schemeClr val="bg2"/>
                </a:solidFill>
              </a:rPr>
              <a:t/>
            </a:r>
            <a:br>
              <a:rPr lang="pt-PT" sz="800">
                <a:solidFill>
                  <a:schemeClr val="bg2"/>
                </a:solidFill>
              </a:rPr>
            </a:br>
            <a:r>
              <a:rPr lang="pt-PT" sz="800">
                <a:solidFill>
                  <a:schemeClr val="bg2"/>
                </a:solidFill>
              </a:rPr>
              <a:t>4 - 7 de Novembro 2008 </a:t>
            </a:r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4213" y="2378075"/>
            <a:ext cx="8226425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pt-PT" sz="2000" b="1" dirty="0">
                <a:solidFill>
                  <a:schemeClr val="bg2"/>
                </a:solidFill>
              </a:rPr>
              <a:t>Novos instrumentos de gestão para</a:t>
            </a:r>
            <a:br>
              <a:rPr lang="pt-PT" sz="2000" b="1" dirty="0">
                <a:solidFill>
                  <a:schemeClr val="bg2"/>
                </a:solidFill>
              </a:rPr>
            </a:br>
            <a:r>
              <a:rPr lang="pt-PT" sz="2000" b="1" dirty="0">
                <a:solidFill>
                  <a:schemeClr val="bg2"/>
                </a:solidFill>
              </a:rPr>
              <a:t>a profissionalização da Administração Pública</a:t>
            </a:r>
            <a:r>
              <a:rPr lang="pt-PT" sz="2800" b="1" dirty="0">
                <a:latin typeface="Times New Roman" pitchFamily="18" charset="0"/>
              </a:rPr>
              <a:t/>
            </a:r>
            <a:br>
              <a:rPr lang="pt-PT" sz="2800" b="1" dirty="0">
                <a:latin typeface="Times New Roman" pitchFamily="18" charset="0"/>
              </a:rPr>
            </a:br>
            <a:r>
              <a:rPr lang="pt-PT" sz="4800" dirty="0">
                <a:solidFill>
                  <a:schemeClr val="accent2"/>
                </a:solidFill>
              </a:rPr>
              <a:t>A avaliação do </a:t>
            </a:r>
            <a:r>
              <a:rPr lang="pt-PT" sz="4800" dirty="0" smtClean="0">
                <a:solidFill>
                  <a:schemeClr val="accent2"/>
                </a:solidFill>
              </a:rPr>
              <a:t>desempenho</a:t>
            </a:r>
            <a:endParaRPr lang="pt-PT" sz="4800" dirty="0">
              <a:solidFill>
                <a:schemeClr val="accent2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7124700" y="5962650"/>
            <a:ext cx="1768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pt-PT" sz="1200"/>
              <a:t>Miguel Nuno Rodrigues</a:t>
            </a:r>
          </a:p>
        </p:txBody>
      </p:sp>
      <p:pic>
        <p:nvPicPr>
          <p:cNvPr id="2054" name="Picture 6" descr="LogoI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99388" y="6286500"/>
            <a:ext cx="982662" cy="311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23850" y="1268413"/>
            <a:ext cx="8351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b="1">
                <a:solidFill>
                  <a:schemeClr val="accent2"/>
                </a:solidFill>
              </a:rPr>
              <a:t>Impacto da procura de formação</a:t>
            </a:r>
            <a:endParaRPr lang="pt-PT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3140075"/>
            <a:ext cx="4176712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3141663"/>
            <a:ext cx="4202112" cy="251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68313" y="2443163"/>
            <a:ext cx="40322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pt-PT" sz="1600"/>
              <a:t>Formação do INA na área da Avaliação de Desempenho (2004-2007) 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716463" y="2420938"/>
            <a:ext cx="3959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pt-PT" sz="1600"/>
              <a:t>Formação do INA para dirigentes</a:t>
            </a:r>
            <a:br>
              <a:rPr lang="pt-PT" sz="1600"/>
            </a:br>
            <a:r>
              <a:rPr lang="pt-PT" sz="1600"/>
              <a:t>(2004-2007)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23850" y="1268413"/>
            <a:ext cx="8351838" cy="476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b="1">
                <a:solidFill>
                  <a:schemeClr val="accent2"/>
                </a:solidFill>
              </a:rPr>
              <a:t>Conclusão</a:t>
            </a:r>
            <a:endParaRPr lang="pt-PT">
              <a:solidFill>
                <a:schemeClr val="accent2"/>
              </a:solidFill>
            </a:endParaRPr>
          </a:p>
          <a:p>
            <a:endParaRPr lang="pt-PT"/>
          </a:p>
          <a:p>
            <a:endParaRPr lang="pt-PT"/>
          </a:p>
          <a:p>
            <a:r>
              <a:rPr lang="pt-PT">
                <a:solidFill>
                  <a:schemeClr val="folHlink"/>
                </a:solidFill>
              </a:rPr>
              <a:t>Processo sustentado e profundo</a:t>
            </a:r>
          </a:p>
          <a:p>
            <a:endParaRPr lang="pt-PT">
              <a:solidFill>
                <a:schemeClr val="folHlink"/>
              </a:solidFill>
            </a:endParaRPr>
          </a:p>
          <a:p>
            <a:r>
              <a:rPr lang="pt-PT">
                <a:solidFill>
                  <a:schemeClr val="folHlink"/>
                </a:solidFill>
              </a:rPr>
              <a:t>Novos modos de planear e organizar a actividade</a:t>
            </a:r>
          </a:p>
          <a:p>
            <a:endParaRPr lang="pt-PT">
              <a:solidFill>
                <a:schemeClr val="folHlink"/>
              </a:solidFill>
            </a:endParaRPr>
          </a:p>
          <a:p>
            <a:r>
              <a:rPr lang="pt-PT">
                <a:solidFill>
                  <a:schemeClr val="folHlink"/>
                </a:solidFill>
              </a:rPr>
              <a:t>Responsabilização e envolvimento dos dirigentes</a:t>
            </a:r>
          </a:p>
          <a:p>
            <a:endParaRPr lang="pt-PT">
              <a:solidFill>
                <a:schemeClr val="folHlink"/>
              </a:solidFill>
            </a:endParaRPr>
          </a:p>
          <a:p>
            <a:r>
              <a:rPr lang="pt-PT">
                <a:solidFill>
                  <a:schemeClr val="folHlink"/>
                </a:solidFill>
              </a:rPr>
              <a:t>Monitorização da actividade mais rigorosa</a:t>
            </a:r>
          </a:p>
          <a:p>
            <a:endParaRPr lang="pt-PT"/>
          </a:p>
          <a:p>
            <a:endParaRPr lang="pt-PT"/>
          </a:p>
          <a:p>
            <a:r>
              <a:rPr lang="pt-PT">
                <a:solidFill>
                  <a:srgbClr val="EE7816"/>
                </a:solidFill>
              </a:rPr>
              <a:t>A mudança não é transversal toda a AP</a:t>
            </a:r>
          </a:p>
          <a:p>
            <a:endParaRPr lang="pt-PT">
              <a:solidFill>
                <a:srgbClr val="EE7816"/>
              </a:solidFill>
            </a:endParaRPr>
          </a:p>
          <a:p>
            <a:r>
              <a:rPr lang="pt-PT">
                <a:solidFill>
                  <a:srgbClr val="EE7816"/>
                </a:solidFill>
              </a:rPr>
              <a:t>Processo de indução lento</a:t>
            </a:r>
          </a:p>
          <a:p>
            <a:endParaRPr lang="pt-PT">
              <a:solidFill>
                <a:srgbClr val="EE7816"/>
              </a:solidFill>
            </a:endParaRPr>
          </a:p>
          <a:p>
            <a:r>
              <a:rPr lang="pt-PT">
                <a:solidFill>
                  <a:srgbClr val="EE7816"/>
                </a:solidFill>
              </a:rPr>
              <a:t>Persistência de resistências e falta de competências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23850" y="1268413"/>
            <a:ext cx="8351838" cy="490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/>
              <a:t>Pressão da sociedade sobre o Estado para a modernização</a:t>
            </a:r>
          </a:p>
          <a:p>
            <a:pPr>
              <a:spcBef>
                <a:spcPct val="50000"/>
              </a:spcBef>
            </a:pPr>
            <a:endParaRPr lang="pt-PT"/>
          </a:p>
          <a:p>
            <a:pPr>
              <a:spcBef>
                <a:spcPct val="50000"/>
              </a:spcBef>
            </a:pPr>
            <a:endParaRPr lang="pt-PT"/>
          </a:p>
          <a:p>
            <a:pPr>
              <a:spcBef>
                <a:spcPct val="50000"/>
              </a:spcBef>
            </a:pPr>
            <a:endParaRPr lang="pt-PT"/>
          </a:p>
          <a:p>
            <a:pPr>
              <a:spcBef>
                <a:spcPct val="50000"/>
              </a:spcBef>
            </a:pPr>
            <a:endParaRPr lang="pt-PT"/>
          </a:p>
          <a:p>
            <a:pPr>
              <a:spcBef>
                <a:spcPct val="50000"/>
              </a:spcBef>
            </a:pPr>
            <a:r>
              <a:rPr lang="pt-PT"/>
              <a:t>Soluções de privatização, parcerias público-privadas, etc…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pt-PT"/>
          </a:p>
          <a:p>
            <a:pPr>
              <a:spcBef>
                <a:spcPct val="50000"/>
              </a:spcBef>
            </a:pPr>
            <a:r>
              <a:rPr lang="pt-PT"/>
              <a:t>Sectores de actividade na esfera pública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pt-PT"/>
              <a:t> Organização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pt-PT"/>
              <a:t> Gestão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pt-PT"/>
              <a:t> Capital humano e social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pt-PT"/>
              <a:t> Profissionalização da AP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042988" y="2060575"/>
            <a:ext cx="1873250" cy="92551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pt-PT">
              <a:solidFill>
                <a:schemeClr val="bg1"/>
              </a:solidFill>
            </a:endParaRPr>
          </a:p>
          <a:p>
            <a:pPr algn="ctr"/>
            <a:r>
              <a:rPr lang="pt-PT">
                <a:solidFill>
                  <a:schemeClr val="bg1"/>
                </a:solidFill>
              </a:rPr>
              <a:t>Qualidade</a:t>
            </a:r>
          </a:p>
          <a:p>
            <a:pPr algn="ctr"/>
            <a:endParaRPr lang="pt-PT">
              <a:solidFill>
                <a:schemeClr val="bg1"/>
              </a:solidFill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203575" y="2060575"/>
            <a:ext cx="1873250" cy="92551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pt-PT">
              <a:solidFill>
                <a:schemeClr val="bg1"/>
              </a:solidFill>
            </a:endParaRPr>
          </a:p>
          <a:p>
            <a:pPr algn="ctr"/>
            <a:r>
              <a:rPr lang="pt-PT">
                <a:solidFill>
                  <a:schemeClr val="bg1"/>
                </a:solidFill>
              </a:rPr>
              <a:t>Eficácia</a:t>
            </a:r>
          </a:p>
          <a:p>
            <a:pPr algn="ctr"/>
            <a:endParaRPr lang="pt-PT">
              <a:solidFill>
                <a:schemeClr val="bg1"/>
              </a:solidFill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5364163" y="2060575"/>
            <a:ext cx="1892300" cy="92551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pt-PT">
              <a:solidFill>
                <a:schemeClr val="bg1"/>
              </a:solidFill>
            </a:endParaRPr>
          </a:p>
          <a:p>
            <a:pPr algn="ctr"/>
            <a:r>
              <a:rPr lang="pt-PT">
                <a:solidFill>
                  <a:schemeClr val="bg1"/>
                </a:solidFill>
              </a:rPr>
              <a:t>Eficiência</a:t>
            </a:r>
          </a:p>
          <a:p>
            <a:pPr algn="ctr"/>
            <a:endParaRPr lang="pt-PT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23850" y="1133475"/>
            <a:ext cx="8351838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/>
              <a:t>Em Portugal, nos últimos anos:</a:t>
            </a:r>
          </a:p>
          <a:p>
            <a:pPr>
              <a:spcBef>
                <a:spcPct val="50000"/>
              </a:spcBef>
            </a:pPr>
            <a:endParaRPr lang="pt-PT"/>
          </a:p>
          <a:p>
            <a:pPr>
              <a:spcBef>
                <a:spcPct val="50000"/>
              </a:spcBef>
            </a:pPr>
            <a:r>
              <a:rPr lang="pt-PT" b="1">
                <a:solidFill>
                  <a:schemeClr val="accent2"/>
                </a:solidFill>
              </a:rPr>
              <a:t>Mudança formal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PT"/>
              <a:t> Organização da AP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PT"/>
              <a:t> Modelos de gestão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PT"/>
              <a:t> Regimes dos gestores e dos trabalhadores do sector público</a:t>
            </a:r>
          </a:p>
          <a:p>
            <a:pPr>
              <a:spcBef>
                <a:spcPct val="50000"/>
              </a:spcBef>
            </a:pPr>
            <a:endParaRPr lang="pt-PT" b="1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pt-PT" b="1">
                <a:solidFill>
                  <a:schemeClr val="accent2"/>
                </a:solidFill>
              </a:rPr>
              <a:t>Mudança informal </a:t>
            </a:r>
            <a:r>
              <a:rPr lang="pt-PT"/>
              <a:t>induzida pela mudança formal, leva à introdução de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PT"/>
              <a:t> novos instrumentos,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PT"/>
              <a:t> novas práticas 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PT"/>
              <a:t> novas competências</a:t>
            </a:r>
          </a:p>
          <a:p>
            <a:pPr>
              <a:spcBef>
                <a:spcPct val="50000"/>
              </a:spcBef>
            </a:pPr>
            <a:endParaRPr lang="pt-PT" b="1"/>
          </a:p>
          <a:p>
            <a:pPr>
              <a:spcBef>
                <a:spcPct val="50000"/>
              </a:spcBef>
            </a:pPr>
            <a:r>
              <a:rPr lang="pt-PT" b="1"/>
              <a:t>Exemplo: Novo sistema de avaliação do desempenho na 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23850" y="1268413"/>
            <a:ext cx="8351838" cy="485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b="1">
                <a:solidFill>
                  <a:schemeClr val="accent2"/>
                </a:solidFill>
              </a:rPr>
              <a:t>Avaliação do desempenho</a:t>
            </a:r>
            <a:endParaRPr lang="pt-PT">
              <a:solidFill>
                <a:schemeClr val="accent2"/>
              </a:solidFill>
            </a:endParaRPr>
          </a:p>
          <a:p>
            <a:pPr algn="r">
              <a:spcBef>
                <a:spcPct val="50000"/>
              </a:spcBef>
            </a:pPr>
            <a:r>
              <a:rPr lang="pt-PT">
                <a:solidFill>
                  <a:schemeClr val="bg2"/>
                </a:solidFill>
                <a:latin typeface="Times New Roman" pitchFamily="18" charset="0"/>
              </a:rPr>
              <a:t>“A avaliação do desempenho pode apresentar um propósito dual, como mecanismo de avaliação servindo de base a esquemas de incentivos e como instrumento de informação de feedback para desenvolvimento dos recursos humanos.”</a:t>
            </a:r>
          </a:p>
          <a:p>
            <a:pPr algn="r">
              <a:spcBef>
                <a:spcPct val="50000"/>
              </a:spcBef>
            </a:pPr>
            <a:r>
              <a:rPr lang="pt-PT" sz="1000"/>
              <a:t>Terence Mitchell, </a:t>
            </a:r>
            <a:r>
              <a:rPr lang="en-GB" sz="1000"/>
              <a:t>People in Organizations</a:t>
            </a:r>
            <a:endParaRPr lang="pt-PT" sz="1000"/>
          </a:p>
          <a:p>
            <a:pPr>
              <a:spcBef>
                <a:spcPct val="50000"/>
              </a:spcBef>
            </a:pPr>
            <a:r>
              <a:rPr lang="pt-PT"/>
              <a:t>Desempenho determinado por: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PT"/>
              <a:t> selecção,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PT"/>
              <a:t> formação,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PT"/>
              <a:t> sistemas de remuneração,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PT"/>
              <a:t> contexto organizacional,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PT"/>
              <a:t> modelos de organização e gestão,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PT"/>
              <a:t> sistemas de descrição e análise de cargos 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PT"/>
              <a:t> definição de objectivos organizacionais e individuais.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23850" y="1268413"/>
            <a:ext cx="8351838" cy="430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b="1">
                <a:solidFill>
                  <a:schemeClr val="accent2"/>
                </a:solidFill>
              </a:rPr>
              <a:t>Avaliação do desempenho</a:t>
            </a:r>
            <a:endParaRPr lang="pt-PT">
              <a:solidFill>
                <a:schemeClr val="accent2"/>
              </a:solidFill>
            </a:endParaRPr>
          </a:p>
          <a:p>
            <a:pPr algn="r">
              <a:spcBef>
                <a:spcPct val="50000"/>
              </a:spcBef>
            </a:pPr>
            <a:r>
              <a:rPr lang="pt-PT">
                <a:solidFill>
                  <a:schemeClr val="bg2"/>
                </a:solidFill>
                <a:latin typeface="Times New Roman" pitchFamily="18" charset="0"/>
              </a:rPr>
              <a:t>“Numa cultura de desempenho, todos sabem o que é esperado de si e</a:t>
            </a:r>
            <a:br>
              <a:rPr lang="pt-PT">
                <a:solidFill>
                  <a:schemeClr val="bg2"/>
                </a:solidFill>
                <a:latin typeface="Times New Roman" pitchFamily="18" charset="0"/>
              </a:rPr>
            </a:br>
            <a:r>
              <a:rPr lang="pt-PT">
                <a:solidFill>
                  <a:schemeClr val="bg2"/>
                </a:solidFill>
                <a:latin typeface="Times New Roman" pitchFamily="18" charset="0"/>
              </a:rPr>
              <a:t>têm a motivação e o incentivo para o conseguir, num quadro de valores e ética públicos.”</a:t>
            </a:r>
          </a:p>
          <a:p>
            <a:pPr algn="r">
              <a:spcBef>
                <a:spcPct val="50000"/>
              </a:spcBef>
            </a:pPr>
            <a:r>
              <a:rPr lang="en-GB" sz="1000"/>
              <a:t>Better Practice in Annual Performance Reporting, Australian National Audit Office</a:t>
            </a:r>
          </a:p>
          <a:p>
            <a:endParaRPr lang="pt-PT"/>
          </a:p>
          <a:p>
            <a:endParaRPr lang="pt-PT"/>
          </a:p>
          <a:p>
            <a:r>
              <a:rPr lang="pt-PT"/>
              <a:t>Alinhamento pleno entre objectivos organizacionais e individuais</a:t>
            </a:r>
          </a:p>
          <a:p>
            <a:endParaRPr lang="pt-PT"/>
          </a:p>
          <a:p>
            <a:r>
              <a:rPr lang="pt-PT"/>
              <a:t>Envolvimento pleno da gestão de topo</a:t>
            </a:r>
          </a:p>
          <a:p>
            <a:endParaRPr lang="pt-PT"/>
          </a:p>
          <a:p>
            <a:r>
              <a:rPr lang="pt-PT"/>
              <a:t>Gestão promove e reconhece o bom desempenho</a:t>
            </a:r>
          </a:p>
          <a:p>
            <a:endParaRPr lang="pt-PT"/>
          </a:p>
          <a:p>
            <a:r>
              <a:rPr lang="pt-PT"/>
              <a:t>Critérios de desempenho explícitos</a:t>
            </a:r>
          </a:p>
          <a:p>
            <a:endParaRPr lang="pt-PT"/>
          </a:p>
          <a:p>
            <a:r>
              <a:rPr lang="pt-PT"/>
              <a:t>Quadro robusto de avaliação e monitorização do desempenho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81000" y="1484313"/>
            <a:ext cx="7486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pt-PT" b="1">
                <a:solidFill>
                  <a:schemeClr val="accent2"/>
                </a:solidFill>
                <a:ea typeface="Times New Roman" pitchFamily="18" charset="0"/>
                <a:cs typeface="Arial" charset="0"/>
              </a:rPr>
              <a:t>Evolução histórica da avaliação do desempenho na AP Portuguesa</a:t>
            </a:r>
            <a:endParaRPr lang="pt-PT">
              <a:solidFill>
                <a:schemeClr val="accent2"/>
              </a:solidFill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7354" name="Group 186"/>
          <p:cNvGraphicFramePr>
            <a:graphicFrameLocks noGrp="1"/>
          </p:cNvGraphicFramePr>
          <p:nvPr/>
        </p:nvGraphicFramePr>
        <p:xfrm>
          <a:off x="395288" y="2681288"/>
          <a:ext cx="8137525" cy="2804160"/>
        </p:xfrm>
        <a:graphic>
          <a:graphicData uri="http://schemas.openxmlformats.org/drawingml/2006/table">
            <a:tbl>
              <a:tblPr/>
              <a:tblGrid>
                <a:gridCol w="1212850"/>
                <a:gridCol w="2390775"/>
                <a:gridCol w="2265362"/>
                <a:gridCol w="2268538"/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Datas</a:t>
                      </a:r>
                      <a:endParaRPr kumimoji="0" lang="pt-P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Sistema</a:t>
                      </a:r>
                      <a:endParaRPr kumimoji="0" lang="pt-P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Âmbito </a:t>
                      </a:r>
                      <a:endParaRPr kumimoji="0" lang="pt-P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Critérios</a:t>
                      </a:r>
                      <a:endParaRPr kumimoji="0" lang="pt-P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1983-2004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Classificação de Serviço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Funcionários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Características pessoais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2004-2007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SIADAP (1ª versão)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Dirigentes intermédios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Funcionários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Objectivos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Competências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Atitude pessoal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2008-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SIADAP (2ª versão)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Organismos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Dirigentes superiores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Dirigentes intermédios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Funcionários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Objectivos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Competências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74" name="Rectangle 106"/>
          <p:cNvSpPr>
            <a:spLocks noChangeArrowheads="1"/>
          </p:cNvSpPr>
          <p:nvPr/>
        </p:nvSpPr>
        <p:spPr bwMode="auto">
          <a:xfrm>
            <a:off x="0" y="4421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23850" y="1268413"/>
            <a:ext cx="8351838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b="1">
                <a:solidFill>
                  <a:schemeClr val="accent2"/>
                </a:solidFill>
              </a:rPr>
              <a:t>Introdução do SIADAP (2004)</a:t>
            </a:r>
            <a:endParaRPr lang="pt-PT">
              <a:solidFill>
                <a:schemeClr val="accent2"/>
              </a:solidFill>
            </a:endParaRPr>
          </a:p>
          <a:p>
            <a:endParaRPr lang="pt-PT"/>
          </a:p>
          <a:p>
            <a:endParaRPr lang="pt-PT"/>
          </a:p>
          <a:p>
            <a:pPr algn="ctr"/>
            <a:r>
              <a:rPr lang="pt-PT"/>
              <a:t> Processo abrupto, sem preparação/formação</a:t>
            </a:r>
          </a:p>
          <a:p>
            <a:pPr algn="ctr"/>
            <a:endParaRPr lang="pt-PT"/>
          </a:p>
          <a:p>
            <a:pPr algn="ctr"/>
            <a:r>
              <a:rPr lang="pt-PT"/>
              <a:t> Não aplicação às organizações e dirigentes superiores</a:t>
            </a:r>
          </a:p>
          <a:p>
            <a:pPr algn="ctr"/>
            <a:endParaRPr lang="pt-PT"/>
          </a:p>
          <a:p>
            <a:pPr algn="ctr"/>
            <a:r>
              <a:rPr lang="pt-PT"/>
              <a:t> Dirigentes intermédios sem quotas</a:t>
            </a:r>
          </a:p>
          <a:p>
            <a:pPr algn="ctr"/>
            <a:endParaRPr lang="pt-PT"/>
          </a:p>
          <a:p>
            <a:pPr algn="ctr"/>
            <a:r>
              <a:rPr lang="pt-PT"/>
              <a:t> Introdução tácita da gestão por objectivos</a:t>
            </a:r>
          </a:p>
          <a:p>
            <a:pPr algn="ctr"/>
            <a:endParaRPr lang="pt-PT"/>
          </a:p>
          <a:p>
            <a:pPr algn="ctr"/>
            <a:endParaRPr lang="pt-PT"/>
          </a:p>
          <a:p>
            <a:endParaRPr lang="pt-PT"/>
          </a:p>
          <a:p>
            <a:endParaRPr lang="pt-PT"/>
          </a:p>
          <a:p>
            <a:endParaRPr lang="pt-PT"/>
          </a:p>
          <a:p>
            <a:pPr>
              <a:buFontTx/>
              <a:buChar char="•"/>
            </a:pPr>
            <a:r>
              <a:rPr lang="pt-PT">
                <a:solidFill>
                  <a:srgbClr val="EE7816"/>
                </a:solidFill>
              </a:rPr>
              <a:t> Resistência à mudança</a:t>
            </a:r>
          </a:p>
          <a:p>
            <a:pPr>
              <a:buFontTx/>
              <a:buChar char="•"/>
            </a:pPr>
            <a:r>
              <a:rPr lang="pt-PT">
                <a:solidFill>
                  <a:srgbClr val="EE7816"/>
                </a:solidFill>
              </a:rPr>
              <a:t> Não envolvimento da gestão de topo</a:t>
            </a:r>
          </a:p>
          <a:p>
            <a:pPr>
              <a:buFontTx/>
              <a:buChar char="•"/>
            </a:pPr>
            <a:r>
              <a:rPr lang="pt-PT">
                <a:solidFill>
                  <a:srgbClr val="EE7816"/>
                </a:solidFill>
              </a:rPr>
              <a:t> Falta de competências</a:t>
            </a: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 rot="5400000">
            <a:off x="2341563" y="4365625"/>
            <a:ext cx="647700" cy="6477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PT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627563" y="5334000"/>
            <a:ext cx="41211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pt-PT">
                <a:solidFill>
                  <a:schemeClr val="folHlink"/>
                </a:solidFill>
              </a:rPr>
              <a:t>Aquisição, apreensão e aplicação de</a:t>
            </a:r>
          </a:p>
          <a:p>
            <a:pPr>
              <a:buFontTx/>
              <a:buChar char="•"/>
            </a:pPr>
            <a:r>
              <a:rPr lang="pt-PT">
                <a:solidFill>
                  <a:schemeClr val="folHlink"/>
                </a:solidFill>
              </a:rPr>
              <a:t> novas metodologias,</a:t>
            </a:r>
          </a:p>
          <a:p>
            <a:pPr>
              <a:buFontTx/>
              <a:buChar char="•"/>
            </a:pPr>
            <a:r>
              <a:rPr lang="pt-PT">
                <a:solidFill>
                  <a:schemeClr val="folHlink"/>
                </a:solidFill>
              </a:rPr>
              <a:t> novas competências e</a:t>
            </a:r>
          </a:p>
          <a:p>
            <a:pPr>
              <a:buFontTx/>
              <a:buChar char="•"/>
            </a:pPr>
            <a:r>
              <a:rPr lang="pt-PT">
                <a:solidFill>
                  <a:schemeClr val="folHlink"/>
                </a:solidFill>
              </a:rPr>
              <a:t> novas atitudes</a:t>
            </a:r>
            <a:r>
              <a:rPr lang="pt-PT">
                <a:solidFill>
                  <a:srgbClr val="00FF00"/>
                </a:solidFill>
              </a:rPr>
              <a:t> </a:t>
            </a: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 rot="5400000">
            <a:off x="5653088" y="4365625"/>
            <a:ext cx="647700" cy="6477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23850" y="1268413"/>
            <a:ext cx="8351838" cy="488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b="1">
                <a:solidFill>
                  <a:schemeClr val="accent2"/>
                </a:solidFill>
              </a:rPr>
              <a:t>Introdução do SIADAP (2008)</a:t>
            </a:r>
            <a:endParaRPr lang="pt-PT">
              <a:solidFill>
                <a:schemeClr val="accent2"/>
              </a:solidFill>
            </a:endParaRPr>
          </a:p>
          <a:p>
            <a:endParaRPr lang="pt-PT"/>
          </a:p>
          <a:p>
            <a:endParaRPr lang="pt-PT"/>
          </a:p>
          <a:p>
            <a:pPr algn="ctr"/>
            <a:r>
              <a:rPr lang="pt-PT"/>
              <a:t> Processo abrupto, sem preparação/formação</a:t>
            </a:r>
          </a:p>
          <a:p>
            <a:pPr algn="ctr"/>
            <a:endParaRPr lang="pt-PT"/>
          </a:p>
          <a:p>
            <a:pPr algn="ctr"/>
            <a:r>
              <a:rPr lang="pt-PT" u="sng"/>
              <a:t>Aplicação</a:t>
            </a:r>
            <a:r>
              <a:rPr lang="pt-PT"/>
              <a:t> às organizações e dirigentes superiores</a:t>
            </a:r>
          </a:p>
          <a:p>
            <a:pPr algn="ctr"/>
            <a:endParaRPr lang="pt-PT"/>
          </a:p>
          <a:p>
            <a:pPr algn="ctr"/>
            <a:r>
              <a:rPr lang="pt-PT"/>
              <a:t> Dirigentes intermédios </a:t>
            </a:r>
            <a:r>
              <a:rPr lang="pt-PT" u="sng"/>
              <a:t>com</a:t>
            </a:r>
            <a:r>
              <a:rPr lang="pt-PT"/>
              <a:t> quotas</a:t>
            </a:r>
          </a:p>
          <a:p>
            <a:pPr algn="ctr"/>
            <a:endParaRPr lang="pt-PT"/>
          </a:p>
          <a:p>
            <a:pPr algn="ctr"/>
            <a:r>
              <a:rPr lang="pt-PT"/>
              <a:t> Reintrodução da comissão paritária</a:t>
            </a:r>
          </a:p>
          <a:p>
            <a:pPr algn="ctr"/>
            <a:endParaRPr lang="pt-PT"/>
          </a:p>
          <a:p>
            <a:pPr algn="ctr"/>
            <a:endParaRPr lang="pt-PT"/>
          </a:p>
          <a:p>
            <a:endParaRPr lang="pt-PT"/>
          </a:p>
          <a:p>
            <a:endParaRPr lang="pt-PT"/>
          </a:p>
          <a:p>
            <a:endParaRPr lang="pt-PT"/>
          </a:p>
          <a:p>
            <a:r>
              <a:rPr lang="pt-PT">
                <a:solidFill>
                  <a:srgbClr val="EE7816"/>
                </a:solidFill>
              </a:rPr>
              <a:t>		   </a:t>
            </a:r>
            <a:r>
              <a:rPr lang="pt-PT" sz="4400">
                <a:solidFill>
                  <a:srgbClr val="EE7816"/>
                </a:solidFill>
              </a:rPr>
              <a:t>?</a:t>
            </a:r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 rot="5400000">
            <a:off x="2341563" y="4365625"/>
            <a:ext cx="647700" cy="6477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PT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140200" y="5237163"/>
            <a:ext cx="460851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pt-PT">
                <a:solidFill>
                  <a:schemeClr val="folHlink"/>
                </a:solidFill>
              </a:rPr>
              <a:t> Responsabilização dos órgãos de gestão</a:t>
            </a:r>
          </a:p>
          <a:p>
            <a:pPr>
              <a:buFontTx/>
              <a:buChar char="•"/>
            </a:pPr>
            <a:r>
              <a:rPr lang="pt-PT">
                <a:solidFill>
                  <a:schemeClr val="folHlink"/>
                </a:solidFill>
              </a:rPr>
              <a:t> Interesse e atenção acrescidos por parte dos dirigentes</a:t>
            </a:r>
            <a:r>
              <a:rPr lang="pt-PT">
                <a:solidFill>
                  <a:srgbClr val="00FF00"/>
                </a:solidFill>
              </a:rPr>
              <a:t> </a:t>
            </a: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 rot="5400000">
            <a:off x="5653088" y="4365625"/>
            <a:ext cx="647700" cy="6477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23850" y="1268413"/>
            <a:ext cx="8351838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b="1">
                <a:solidFill>
                  <a:schemeClr val="accent2"/>
                </a:solidFill>
              </a:rPr>
              <a:t>Processo de mudança induzido</a:t>
            </a:r>
            <a:endParaRPr lang="pt-PT">
              <a:solidFill>
                <a:schemeClr val="accent2"/>
              </a:solidFill>
            </a:endParaRPr>
          </a:p>
          <a:p>
            <a:endParaRPr lang="pt-PT"/>
          </a:p>
          <a:p>
            <a:r>
              <a:rPr lang="pt-PT"/>
              <a:t>Aproximação informal e ténue a um modelo de gestão mais profissionalizado</a:t>
            </a:r>
          </a:p>
          <a:p>
            <a:endParaRPr lang="pt-PT"/>
          </a:p>
          <a:p>
            <a:pPr>
              <a:buFontTx/>
              <a:buChar char="•"/>
            </a:pPr>
            <a:r>
              <a:rPr lang="pt-PT"/>
              <a:t> Introdução da gestão por objectivos</a:t>
            </a:r>
          </a:p>
          <a:p>
            <a:pPr>
              <a:buFontTx/>
              <a:buChar char="•"/>
            </a:pPr>
            <a:r>
              <a:rPr lang="pt-PT"/>
              <a:t> Conhecimento aprofundado do sistema</a:t>
            </a:r>
          </a:p>
          <a:p>
            <a:pPr>
              <a:buFontTx/>
              <a:buChar char="•"/>
            </a:pPr>
            <a:r>
              <a:rPr lang="pt-PT"/>
              <a:t> Apreensão de novas metodologias e ferramentas (p.e., BSC)</a:t>
            </a:r>
          </a:p>
          <a:p>
            <a:pPr>
              <a:buFontTx/>
              <a:buChar char="•"/>
            </a:pPr>
            <a:r>
              <a:rPr lang="pt-PT"/>
              <a:t> Aquisição de competências técnicas</a:t>
            </a:r>
          </a:p>
          <a:p>
            <a:pPr>
              <a:buFontTx/>
              <a:buChar char="•"/>
            </a:pPr>
            <a:endParaRPr lang="pt-PT"/>
          </a:p>
          <a:p>
            <a:r>
              <a:rPr lang="pt-PT"/>
              <a:t>Processo de mudança cultural</a:t>
            </a:r>
          </a:p>
          <a:p>
            <a:endParaRPr lang="pt-PT"/>
          </a:p>
          <a:p>
            <a:pPr>
              <a:buFontTx/>
              <a:buChar char="•"/>
            </a:pPr>
            <a:r>
              <a:rPr lang="pt-PT"/>
              <a:t> Apreensão de novas abordagens de gestão</a:t>
            </a:r>
          </a:p>
          <a:p>
            <a:pPr>
              <a:buFontTx/>
              <a:buChar char="•"/>
            </a:pPr>
            <a:r>
              <a:rPr lang="pt-PT"/>
              <a:t> Processos de reflexão estratégica </a:t>
            </a:r>
          </a:p>
          <a:p>
            <a:pPr>
              <a:buFontTx/>
              <a:buChar char="•"/>
            </a:pPr>
            <a:r>
              <a:rPr lang="pt-PT"/>
              <a:t> Mudança de atitudes e comportamentos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495</Words>
  <Application>Microsoft Office PowerPoint</Application>
  <PresentationFormat>Apresentação no Ecrã (4:3)</PresentationFormat>
  <Paragraphs>156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2" baseType="lpstr">
      <vt:lpstr>Modelo de apresentação predefinido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</vt:vector>
  </TitlesOfParts>
  <Company>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miguelr</dc:creator>
  <cp:lastModifiedBy>alices</cp:lastModifiedBy>
  <cp:revision>7</cp:revision>
  <dcterms:created xsi:type="dcterms:W3CDTF">2008-10-27T09:39:38Z</dcterms:created>
  <dcterms:modified xsi:type="dcterms:W3CDTF">2011-12-14T17:11:41Z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