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76" r:id="rId7"/>
    <p:sldId id="277" r:id="rId8"/>
    <p:sldId id="278" r:id="rId9"/>
    <p:sldId id="279" r:id="rId10"/>
    <p:sldId id="281" r:id="rId11"/>
    <p:sldId id="280" r:id="rId12"/>
    <p:sldId id="282" r:id="rId13"/>
    <p:sldId id="283" r:id="rId14"/>
    <p:sldId id="284" r:id="rId15"/>
    <p:sldId id="261" r:id="rId16"/>
    <p:sldId id="285" r:id="rId17"/>
    <p:sldId id="286" r:id="rId18"/>
    <p:sldId id="287" r:id="rId19"/>
    <p:sldId id="275" r:id="rId20"/>
  </p:sldIdLst>
  <p:sldSz cx="9144000" cy="6858000" type="screen4x3"/>
  <p:notesSz cx="7099300" cy="10234613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9933"/>
    <a:srgbClr val="003366"/>
    <a:srgbClr val="FFCC00"/>
    <a:srgbClr val="FFFF00"/>
    <a:srgbClr val="FF9900"/>
    <a:srgbClr val="33CC33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7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21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5" tIns="47377" rIns="94755" bIns="47377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290" y="0"/>
            <a:ext cx="3077320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5" tIns="47377" rIns="94755" bIns="47377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673"/>
            <a:ext cx="3077321" cy="51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5" tIns="47377" rIns="94755" bIns="47377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290" y="9720673"/>
            <a:ext cx="3077320" cy="51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5" tIns="47377" rIns="94755" bIns="47377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5C6374A1-4B7E-4B0B-8F8D-145BFA8B510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Isto é apenas uma pré-visualização. Clique em 'Transferir agora' para transferir o modelo.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Oval 10"/>
          <p:cNvSpPr>
            <a:spLocks noChangeArrowheads="1"/>
          </p:cNvSpPr>
          <p:nvPr userDrawn="1"/>
        </p:nvSpPr>
        <p:spPr bwMode="auto">
          <a:xfrm>
            <a:off x="8170863" y="6310313"/>
            <a:ext cx="360362" cy="360362"/>
          </a:xfrm>
          <a:prstGeom prst="ellipse">
            <a:avLst/>
          </a:prstGeom>
          <a:noFill/>
          <a:ln w="1905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035" name="Oval 11"/>
          <p:cNvSpPr>
            <a:spLocks noChangeArrowheads="1"/>
          </p:cNvSpPr>
          <p:nvPr userDrawn="1"/>
        </p:nvSpPr>
        <p:spPr bwMode="auto">
          <a:xfrm>
            <a:off x="8243888" y="6381750"/>
            <a:ext cx="217487" cy="215900"/>
          </a:xfrm>
          <a:prstGeom prst="ellipse">
            <a:avLst/>
          </a:prstGeom>
          <a:noFill/>
          <a:ln w="1905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8532813" y="6308725"/>
            <a:ext cx="611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5570B1AC-2149-4E80-93B5-AFA847C70704}" type="slidenum">
              <a:rPr lang="pt-PT" sz="1600">
                <a:solidFill>
                  <a:srgbClr val="CC6600"/>
                </a:solidFill>
              </a:rPr>
              <a:pPr>
                <a:spcBef>
                  <a:spcPct val="50000"/>
                </a:spcBef>
                <a:defRPr/>
              </a:pPr>
              <a:t>‹nº›</a:t>
            </a:fld>
            <a:endParaRPr lang="pt-PT" sz="1600">
              <a:solidFill>
                <a:srgbClr val="CC66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9CCCC.9BF57800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25"/>
          <p:cNvSpPr>
            <a:spLocks noChangeArrowheads="1" noChangeShapeType="1" noTextEdit="1"/>
          </p:cNvSpPr>
          <p:nvPr/>
        </p:nvSpPr>
        <p:spPr bwMode="auto">
          <a:xfrm>
            <a:off x="1071538" y="1928802"/>
            <a:ext cx="7532712" cy="1728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US" sz="3600" i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Mainstreaming</a:t>
            </a:r>
            <a:r>
              <a:rPr lang="pt-PT" sz="3600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 de </a:t>
            </a:r>
            <a:r>
              <a:rPr lang="pt-PT" sz="3600" kern="1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políticas </a:t>
            </a:r>
            <a:r>
              <a:rPr lang="pt-PT" sz="3600" kern="1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públicas</a:t>
            </a:r>
            <a:endParaRPr lang="pt-PT" sz="3600" kern="10" dirty="0" smtClean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CC6600"/>
              </a:solidFill>
              <a:latin typeface="Arial Black"/>
            </a:endParaRPr>
          </a:p>
          <a:p>
            <a:pPr algn="r"/>
            <a:r>
              <a:rPr lang="pt-PT" sz="3600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para as </a:t>
            </a:r>
            <a:r>
              <a:rPr lang="pt-PT" sz="3600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pessoas </a:t>
            </a:r>
            <a:r>
              <a:rPr lang="pt-PT" sz="3600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idosas</a:t>
            </a:r>
          </a:p>
          <a:p>
            <a:pPr algn="r"/>
            <a:r>
              <a:rPr lang="pt-PT" sz="3600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e</a:t>
            </a:r>
          </a:p>
          <a:p>
            <a:pPr algn="r"/>
            <a:r>
              <a:rPr lang="pt-PT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a</a:t>
            </a:r>
            <a:r>
              <a:rPr lang="pt-PT" sz="3600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 Rede Nacional de Cuidados Continuados Integrados</a:t>
            </a:r>
            <a:endParaRPr lang="pt-PT" sz="3600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CC6600"/>
              </a:solidFill>
              <a:latin typeface="Arial Black"/>
            </a:endParaRPr>
          </a:p>
        </p:txBody>
      </p:sp>
      <p:sp>
        <p:nvSpPr>
          <p:cNvPr id="2054" name="WordArt 27"/>
          <p:cNvSpPr>
            <a:spLocks noChangeArrowheads="1" noChangeShapeType="1" noTextEdit="1"/>
          </p:cNvSpPr>
          <p:nvPr/>
        </p:nvSpPr>
        <p:spPr bwMode="auto">
          <a:xfrm>
            <a:off x="7072330" y="4572008"/>
            <a:ext cx="1512888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Helena Rato</a:t>
            </a:r>
          </a:p>
        </p:txBody>
      </p:sp>
      <p:pic>
        <p:nvPicPr>
          <p:cNvPr id="2055" name="Picture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29"/>
          <p:cNvSpPr>
            <a:spLocks noChangeArrowheads="1"/>
          </p:cNvSpPr>
          <p:nvPr/>
        </p:nvSpPr>
        <p:spPr bwMode="auto">
          <a:xfrm>
            <a:off x="1785918" y="5214950"/>
            <a:ext cx="68206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t-PT" sz="1400" b="1" dirty="0" smtClean="0">
                <a:solidFill>
                  <a:srgbClr val="CC6600"/>
                </a:solidFill>
                <a:latin typeface="Cambria" pitchFamily="18" charset="0"/>
              </a:rPr>
              <a:t>Curso </a:t>
            </a:r>
            <a:endParaRPr lang="pt-PT" sz="1400" dirty="0">
              <a:solidFill>
                <a:srgbClr val="CC6600"/>
              </a:solidFill>
              <a:latin typeface="Cambria" pitchFamily="18" charset="0"/>
            </a:endParaRPr>
          </a:p>
          <a:p>
            <a:pPr algn="r"/>
            <a:r>
              <a:rPr lang="pt-PT" sz="1400" b="1" i="1" dirty="0" smtClean="0">
                <a:solidFill>
                  <a:srgbClr val="CC6600"/>
                </a:solidFill>
                <a:latin typeface="Cambria" pitchFamily="18" charset="0"/>
              </a:rPr>
              <a:t>“A Gestão da Performance dos Profissionais nos Cuidados Continuados Integrados”</a:t>
            </a:r>
            <a:endParaRPr lang="pt-PT" sz="1400" b="1" i="1" dirty="0">
              <a:solidFill>
                <a:srgbClr val="CC6600"/>
              </a:solidFill>
              <a:latin typeface="Cambria" pitchFamily="18" charset="0"/>
            </a:endParaRPr>
          </a:p>
        </p:txBody>
      </p:sp>
      <p:sp>
        <p:nvSpPr>
          <p:cNvPr id="10" name="Rectangle 29"/>
          <p:cNvSpPr>
            <a:spLocks noChangeArrowheads="1"/>
          </p:cNvSpPr>
          <p:nvPr/>
        </p:nvSpPr>
        <p:spPr bwMode="auto">
          <a:xfrm>
            <a:off x="6072347" y="3878523"/>
            <a:ext cx="25342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t-PT" sz="1600" b="1" dirty="0" smtClean="0">
                <a:solidFill>
                  <a:srgbClr val="CC6600"/>
                </a:solidFill>
                <a:latin typeface="Cambria" pitchFamily="18" charset="0"/>
              </a:rPr>
              <a:t>18 de Novembro de 2011</a:t>
            </a:r>
            <a:endParaRPr lang="pt-PT" sz="1600" b="1" i="1" dirty="0">
              <a:solidFill>
                <a:srgbClr val="CC6600"/>
              </a:solidFill>
              <a:latin typeface="Cambria" pitchFamily="18" charset="0"/>
            </a:endParaRPr>
          </a:p>
        </p:txBody>
      </p:sp>
      <p:pic>
        <p:nvPicPr>
          <p:cNvPr id="27652" name="Picture 4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6072206"/>
            <a:ext cx="2771297" cy="642942"/>
          </a:xfrm>
          <a:prstGeom prst="rect">
            <a:avLst/>
          </a:prstGeom>
          <a:noFill/>
        </p:spPr>
      </p:pic>
      <p:pic>
        <p:nvPicPr>
          <p:cNvPr id="1026" name="Picture 2" descr="logo_UE_GR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6072206"/>
            <a:ext cx="12573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Logo3_POP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2" y="6072206"/>
            <a:ext cx="1214446" cy="635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logoINA_20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9256" y="6072206"/>
            <a:ext cx="2000264" cy="608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571472" y="714356"/>
            <a:ext cx="8064500" cy="748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Decreto-Lei 101/2006, de 06 de Junho</a:t>
            </a:r>
          </a:p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</a:t>
            </a:r>
            <a:r>
              <a:rPr lang="pt-PT" dirty="0" smtClean="0">
                <a:solidFill>
                  <a:srgbClr val="002060"/>
                </a:solidFill>
                <a:latin typeface="Calibri" pitchFamily="34" charset="0"/>
              </a:rPr>
              <a:t>Art. 5.º - Cuidados continuados integrados</a:t>
            </a:r>
          </a:p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	</a:t>
            </a:r>
            <a:r>
              <a:rPr lang="pt-PT" sz="1600" dirty="0" smtClean="0">
                <a:solidFill>
                  <a:srgbClr val="002060"/>
                </a:solidFill>
                <a:latin typeface="Calibri" pitchFamily="34" charset="0"/>
              </a:rPr>
              <a:t>“1 – Os cuidados continuados integrados incluem-se no Serviço Nacional de Saúde e 		no Sistema de Segurança Social, assentam nos paradigmas da recuperação global e 		da manutenção, entendidos como o processo activo e contínuo, por período que se 		prolonga para além do necessário para tratamento da fase aguda da doença ou da 		intervenção preventiva, e compreendem:</a:t>
            </a:r>
          </a:p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r>
              <a:rPr lang="pt-PT" sz="1600" dirty="0" smtClean="0">
                <a:solidFill>
                  <a:srgbClr val="002060"/>
                </a:solidFill>
                <a:latin typeface="Calibri" pitchFamily="34" charset="0"/>
              </a:rPr>
              <a:t>			a) A reabilitação, a readaptação e a reintegração social;</a:t>
            </a:r>
          </a:p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r>
              <a:rPr lang="pt-PT" sz="1600" dirty="0" smtClean="0">
                <a:solidFill>
                  <a:srgbClr val="002060"/>
                </a:solidFill>
                <a:latin typeface="Calibri" pitchFamily="34" charset="0"/>
              </a:rPr>
              <a:t>			b) A provisão e manutenção de conforto e qualidade de vida, mesmo em 				    situações irrecuperáveis.</a:t>
            </a:r>
          </a:p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r>
              <a:rPr lang="pt-PT" sz="1600" dirty="0" smtClean="0">
                <a:solidFill>
                  <a:srgbClr val="002060"/>
                </a:solidFill>
                <a:latin typeface="Calibri" pitchFamily="34" charset="0"/>
              </a:rPr>
              <a:t>		2 – A prestação de cuidados paliativos centra-se no alívio do sofrimento das pessoas, 		na provisão de conforto e qualidade de vida e no apoio às famílias, segundo os 			níveis de diferenciação consignados no Programa Nacional de Cuidados Paliativos, 			do Plano Nacional de Saúde.”</a:t>
            </a:r>
          </a:p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endParaRPr lang="pt-PT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	</a:t>
            </a:r>
            <a:endParaRPr lang="pt-PT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452438" eaLnBrk="1" hangingPunct="1">
              <a:spcBef>
                <a:spcPts val="300"/>
              </a:spcBef>
            </a:pPr>
            <a:r>
              <a:rPr lang="pt-PT" sz="2000" dirty="0">
                <a:solidFill>
                  <a:srgbClr val="002060"/>
                </a:solidFill>
                <a:latin typeface="Calibri" pitchFamily="34" charset="0"/>
              </a:rPr>
              <a:t>				</a:t>
            </a:r>
          </a:p>
        </p:txBody>
      </p:sp>
      <p:sp>
        <p:nvSpPr>
          <p:cNvPr id="3" name="Line 32"/>
          <p:cNvSpPr>
            <a:spLocks noChangeShapeType="1"/>
          </p:cNvSpPr>
          <p:nvPr/>
        </p:nvSpPr>
        <p:spPr bwMode="auto">
          <a:xfrm>
            <a:off x="785786" y="714356"/>
            <a:ext cx="7704138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4" name="Rectângulo 3"/>
          <p:cNvSpPr/>
          <p:nvPr/>
        </p:nvSpPr>
        <p:spPr>
          <a:xfrm>
            <a:off x="714348" y="142852"/>
            <a:ext cx="771530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400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RNCCI – Um exemplo que vai no bom caminho</a:t>
            </a:r>
            <a:endParaRPr lang="pt-PT" sz="24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2"/>
          <p:cNvSpPr>
            <a:spLocks noChangeShapeType="1"/>
          </p:cNvSpPr>
          <p:nvPr/>
        </p:nvSpPr>
        <p:spPr bwMode="auto">
          <a:xfrm>
            <a:off x="755650" y="836613"/>
            <a:ext cx="7704138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" name="Rectângulo 2"/>
          <p:cNvSpPr/>
          <p:nvPr/>
        </p:nvSpPr>
        <p:spPr>
          <a:xfrm>
            <a:off x="714348" y="214290"/>
            <a:ext cx="771530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400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Rede Nacional de Cuidados Continuados Integrados</a:t>
            </a:r>
            <a:endParaRPr lang="pt-PT" sz="24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1071538" y="1357298"/>
            <a:ext cx="42148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pt-PT" sz="2000" b="1" dirty="0" smtClean="0">
                <a:solidFill>
                  <a:srgbClr val="003366"/>
                </a:solidFill>
                <a:latin typeface="Calibri" pitchFamily="34" charset="0"/>
              </a:rPr>
              <a:t>Base de sustentabilidade política</a:t>
            </a:r>
            <a:endParaRPr lang="pt-PT" sz="2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5" name="Rectângulo 5"/>
          <p:cNvSpPr>
            <a:spLocks noChangeArrowheads="1"/>
          </p:cNvSpPr>
          <p:nvPr/>
        </p:nvSpPr>
        <p:spPr bwMode="auto">
          <a:xfrm>
            <a:off x="1033446" y="1986554"/>
            <a:ext cx="7039016" cy="18573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pt-PT">
              <a:latin typeface="Calibri" pitchFamily="34" charset="0"/>
            </a:endParaRPr>
          </a:p>
        </p:txBody>
      </p:sp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1071538" y="2000240"/>
            <a:ext cx="7215238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Plano Nacional de Saúde 2004/2010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Plano Nacional de Acção para Inclusão (PNAI 2003/2005)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Plano Nacional para o Crescimento e Emprego (PNACE 2005/2008)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Programa Nacional Saúde XXI</a:t>
            </a:r>
            <a:endParaRPr lang="pt-PT" sz="20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7" name="Rectângulo arredondado 6"/>
          <p:cNvSpPr/>
          <p:nvPr/>
        </p:nvSpPr>
        <p:spPr bwMode="auto">
          <a:xfrm>
            <a:off x="1571604" y="4714884"/>
            <a:ext cx="6072230" cy="1214446"/>
          </a:xfrm>
          <a:prstGeom prst="roundRect">
            <a:avLst/>
          </a:prstGeom>
          <a:solidFill>
            <a:srgbClr val="92D050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IDOSOS, PESSOAS incapacitadas e com deficiência</a:t>
            </a:r>
          </a:p>
          <a:p>
            <a:pPr algn="ctr">
              <a:defRPr/>
            </a:pPr>
            <a:endParaRPr lang="pt-PT" sz="2000" b="1" dirty="0" smtClean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AUTONOMIA		INCLUSÃO</a:t>
            </a:r>
            <a:endParaRPr lang="pt-PT" sz="2000" b="1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" name="AutoShape 26"/>
          <p:cNvSpPr>
            <a:spLocks noChangeArrowheads="1"/>
          </p:cNvSpPr>
          <p:nvPr/>
        </p:nvSpPr>
        <p:spPr bwMode="auto">
          <a:xfrm rot="5400000">
            <a:off x="4140199" y="3860801"/>
            <a:ext cx="720725" cy="857256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CC660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" name="AutoShape 26"/>
          <p:cNvSpPr>
            <a:spLocks noChangeArrowheads="1"/>
          </p:cNvSpPr>
          <p:nvPr/>
        </p:nvSpPr>
        <p:spPr bwMode="auto">
          <a:xfrm>
            <a:off x="4214810" y="5572140"/>
            <a:ext cx="1143008" cy="214314"/>
          </a:xfrm>
          <a:prstGeom prst="leftRightArrow">
            <a:avLst/>
          </a:prstGeom>
          <a:solidFill>
            <a:srgbClr val="CC660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2"/>
          <p:cNvSpPr>
            <a:spLocks noChangeShapeType="1"/>
          </p:cNvSpPr>
          <p:nvPr/>
        </p:nvSpPr>
        <p:spPr bwMode="auto">
          <a:xfrm>
            <a:off x="755650" y="836613"/>
            <a:ext cx="7704138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" name="Rectângulo 2"/>
          <p:cNvSpPr/>
          <p:nvPr/>
        </p:nvSpPr>
        <p:spPr>
          <a:xfrm>
            <a:off x="714348" y="142852"/>
            <a:ext cx="77153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800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RNCCI – O que é e para quem é </a:t>
            </a:r>
            <a:endParaRPr lang="pt-PT" sz="28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Rectângulo 5"/>
          <p:cNvSpPr>
            <a:spLocks noChangeArrowheads="1"/>
          </p:cNvSpPr>
          <p:nvPr/>
        </p:nvSpPr>
        <p:spPr bwMode="auto">
          <a:xfrm>
            <a:off x="1033446" y="1272175"/>
            <a:ext cx="6829936" cy="115669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pt-PT">
              <a:latin typeface="Calibri" pitchFamily="34" charset="0"/>
            </a:endParaRP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1071538" y="1285860"/>
            <a:ext cx="67866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Conjunto das instituições públicas ou privadas que prestam cuidados continuados, tanto no local de residência do utente como em unidades de Cuidados de Saúde</a:t>
            </a:r>
            <a:endParaRPr lang="pt-PT" sz="20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1000100" y="928670"/>
            <a:ext cx="42148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pt-PT" sz="2000" b="1" dirty="0" smtClean="0">
                <a:solidFill>
                  <a:srgbClr val="003366"/>
                </a:solidFill>
                <a:latin typeface="Calibri" pitchFamily="34" charset="0"/>
              </a:rPr>
              <a:t>RNCCI</a:t>
            </a:r>
            <a:endParaRPr lang="pt-PT" sz="2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7" name="Rectângulo 5"/>
          <p:cNvSpPr>
            <a:spLocks noChangeArrowheads="1"/>
          </p:cNvSpPr>
          <p:nvPr/>
        </p:nvSpPr>
        <p:spPr bwMode="auto">
          <a:xfrm>
            <a:off x="1033446" y="2571744"/>
            <a:ext cx="6829936" cy="71438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pt-PT">
              <a:latin typeface="Calibri" pitchFamily="34" charset="0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071538" y="2571744"/>
            <a:ext cx="67866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As instituições estabelecem protocolos com o Estado, representado pela UMCCI</a:t>
            </a:r>
            <a:endParaRPr lang="pt-PT" sz="20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9" name="CaixaDeTexto 4"/>
          <p:cNvSpPr txBox="1">
            <a:spLocks noChangeArrowheads="1"/>
          </p:cNvSpPr>
          <p:nvPr/>
        </p:nvSpPr>
        <p:spPr bwMode="auto">
          <a:xfrm>
            <a:off x="1071538" y="3643314"/>
            <a:ext cx="2643206" cy="400110"/>
          </a:xfrm>
          <a:prstGeom prst="rect">
            <a:avLst/>
          </a:prstGeom>
          <a:solidFill>
            <a:srgbClr val="CC66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pt-PT" sz="2000" b="1" dirty="0" smtClean="0">
                <a:solidFill>
                  <a:schemeClr val="bg1"/>
                </a:solidFill>
                <a:latin typeface="Calibri" pitchFamily="34" charset="0"/>
              </a:rPr>
              <a:t>Custos para os utentes</a:t>
            </a:r>
            <a:endParaRPr lang="pt-PT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1071538" y="4286256"/>
            <a:ext cx="678661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9750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Tratamentos de saúde sem custos (SNS)</a:t>
            </a:r>
          </a:p>
          <a:p>
            <a:pPr marL="539750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Cuidados de apoio social dependente dos rendimentos 	do utente</a:t>
            </a:r>
            <a:endParaRPr lang="pt-PT" sz="20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1" name="Rectângulo arredondado 10"/>
          <p:cNvSpPr/>
          <p:nvPr/>
        </p:nvSpPr>
        <p:spPr bwMode="auto">
          <a:xfrm>
            <a:off x="1357290" y="5715016"/>
            <a:ext cx="6072230" cy="714380"/>
          </a:xfrm>
          <a:prstGeom prst="roundRect">
            <a:avLst/>
          </a:prstGeom>
          <a:solidFill>
            <a:srgbClr val="92D050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Internamento em Unidades de Convalescença e de Cuidados Paliativos – sem custos</a:t>
            </a:r>
            <a:endParaRPr lang="pt-PT" sz="2000" b="1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571472" y="2571744"/>
            <a:ext cx="3286148" cy="10001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Rectângulo 2"/>
          <p:cNvSpPr/>
          <p:nvPr/>
        </p:nvSpPr>
        <p:spPr>
          <a:xfrm>
            <a:off x="714348" y="142852"/>
            <a:ext cx="771530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400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RNCCI – Um exemplo que vai no bom caminho</a:t>
            </a:r>
            <a:endParaRPr lang="pt-PT" sz="24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71472" y="642918"/>
            <a:ext cx="8064500" cy="190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Modelo de intervenção e coordenação da Rede</a:t>
            </a: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	</a:t>
            </a:r>
            <a:endParaRPr lang="pt-PT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452438" eaLnBrk="1" hangingPunct="1">
              <a:spcBef>
                <a:spcPts val="300"/>
              </a:spcBef>
            </a:pPr>
            <a:r>
              <a:rPr lang="pt-PT" sz="2000" dirty="0">
                <a:solidFill>
                  <a:srgbClr val="002060"/>
                </a:solidFill>
                <a:latin typeface="Calibri" pitchFamily="34" charset="0"/>
              </a:rPr>
              <a:t>				</a:t>
            </a:r>
          </a:p>
        </p:txBody>
      </p:sp>
      <p:sp>
        <p:nvSpPr>
          <p:cNvPr id="5" name="Rectângulo arredondado 4"/>
          <p:cNvSpPr/>
          <p:nvPr/>
        </p:nvSpPr>
        <p:spPr>
          <a:xfrm>
            <a:off x="1071538" y="1428736"/>
            <a:ext cx="1785950" cy="8572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42976" y="1428736"/>
            <a:ext cx="1643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 smtClean="0">
                <a:solidFill>
                  <a:srgbClr val="002060"/>
                </a:solidFill>
                <a:latin typeface="Calibri" pitchFamily="34" charset="0"/>
              </a:rPr>
              <a:t>Coordenação Nacional</a:t>
            </a:r>
          </a:p>
          <a:p>
            <a:pPr algn="ctr"/>
            <a:r>
              <a:rPr lang="pt-PT" sz="1600" b="1" dirty="0" smtClean="0">
                <a:solidFill>
                  <a:srgbClr val="002060"/>
                </a:solidFill>
                <a:latin typeface="Calibri" pitchFamily="34" charset="0"/>
              </a:rPr>
              <a:t>(UMCCI)</a:t>
            </a:r>
            <a:endParaRPr lang="pt-PT" sz="16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7" name="Rectângulo arredondado 6"/>
          <p:cNvSpPr/>
          <p:nvPr/>
        </p:nvSpPr>
        <p:spPr>
          <a:xfrm>
            <a:off x="5857884" y="2786058"/>
            <a:ext cx="1071570" cy="42862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8" name="Rectângulo arredondado 7"/>
          <p:cNvSpPr/>
          <p:nvPr/>
        </p:nvSpPr>
        <p:spPr>
          <a:xfrm>
            <a:off x="1214414" y="3857628"/>
            <a:ext cx="2000264" cy="500066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Rectângulo arredondado 8"/>
          <p:cNvSpPr/>
          <p:nvPr/>
        </p:nvSpPr>
        <p:spPr>
          <a:xfrm>
            <a:off x="2071670" y="2714620"/>
            <a:ext cx="1643074" cy="714380"/>
          </a:xfrm>
          <a:prstGeom prst="roundRect">
            <a:avLst/>
          </a:prstGeom>
          <a:ln>
            <a:solidFill>
              <a:srgbClr val="FF66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CaixaDeTexto 9"/>
          <p:cNvSpPr txBox="1"/>
          <p:nvPr/>
        </p:nvSpPr>
        <p:spPr>
          <a:xfrm>
            <a:off x="2000232" y="2714620"/>
            <a:ext cx="17859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 smtClean="0">
                <a:solidFill>
                  <a:srgbClr val="002060"/>
                </a:solidFill>
                <a:latin typeface="Calibri" pitchFamily="34" charset="0"/>
              </a:rPr>
              <a:t>Equipas Terapêuticas Hospitalares de Agudos</a:t>
            </a:r>
            <a:endParaRPr lang="pt-PT" sz="1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285852" y="3857628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 smtClean="0">
                <a:solidFill>
                  <a:srgbClr val="002060"/>
                </a:solidFill>
                <a:latin typeface="Calibri" pitchFamily="34" charset="0"/>
              </a:rPr>
              <a:t>Unidades Convalescença</a:t>
            </a:r>
            <a:endParaRPr lang="pt-PT" sz="1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2" name="Rectângulo arredondado 11"/>
          <p:cNvSpPr/>
          <p:nvPr/>
        </p:nvSpPr>
        <p:spPr>
          <a:xfrm>
            <a:off x="1214414" y="4643446"/>
            <a:ext cx="2000264" cy="500066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1285852" y="4643446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 smtClean="0">
                <a:solidFill>
                  <a:srgbClr val="002060"/>
                </a:solidFill>
                <a:latin typeface="Calibri" pitchFamily="34" charset="0"/>
              </a:rPr>
              <a:t>Unidades Cuidados Paliativos</a:t>
            </a:r>
            <a:endParaRPr lang="pt-PT" sz="1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4" name="Rectângulo arredondado 13"/>
          <p:cNvSpPr/>
          <p:nvPr/>
        </p:nvSpPr>
        <p:spPr>
          <a:xfrm>
            <a:off x="1214414" y="5429264"/>
            <a:ext cx="2000264" cy="500066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Rectângulo arredondado 14"/>
          <p:cNvSpPr/>
          <p:nvPr/>
        </p:nvSpPr>
        <p:spPr>
          <a:xfrm>
            <a:off x="1214414" y="6072206"/>
            <a:ext cx="2000264" cy="500066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CaixaDeTexto 15"/>
          <p:cNvSpPr txBox="1"/>
          <p:nvPr/>
        </p:nvSpPr>
        <p:spPr>
          <a:xfrm>
            <a:off x="1214414" y="5429264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 smtClean="0">
                <a:solidFill>
                  <a:srgbClr val="002060"/>
                </a:solidFill>
                <a:latin typeface="Calibri" pitchFamily="34" charset="0"/>
              </a:rPr>
              <a:t>Unidades Média Duração e Reabilitação</a:t>
            </a:r>
            <a:endParaRPr lang="pt-PT" sz="1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7" name="Rectângulo arredondado 16"/>
          <p:cNvSpPr/>
          <p:nvPr/>
        </p:nvSpPr>
        <p:spPr>
          <a:xfrm>
            <a:off x="4643438" y="4214818"/>
            <a:ext cx="1357322" cy="857256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Rectângulo arredondado 17"/>
          <p:cNvSpPr/>
          <p:nvPr/>
        </p:nvSpPr>
        <p:spPr>
          <a:xfrm>
            <a:off x="6357950" y="5572140"/>
            <a:ext cx="2000264" cy="857256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CaixaDeTexto 18"/>
          <p:cNvSpPr txBox="1"/>
          <p:nvPr/>
        </p:nvSpPr>
        <p:spPr>
          <a:xfrm>
            <a:off x="1214414" y="6072206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 smtClean="0">
                <a:solidFill>
                  <a:srgbClr val="002060"/>
                </a:solidFill>
                <a:latin typeface="Calibri" pitchFamily="34" charset="0"/>
              </a:rPr>
              <a:t>Unidades Longa Duração e Manutenção</a:t>
            </a:r>
            <a:endParaRPr lang="pt-PT" sz="1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429388" y="5643578"/>
            <a:ext cx="18573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 smtClean="0">
                <a:solidFill>
                  <a:srgbClr val="002060"/>
                </a:solidFill>
                <a:latin typeface="Calibri" pitchFamily="34" charset="0"/>
              </a:rPr>
              <a:t>Unidade de Dia e promoção de Autonomia</a:t>
            </a:r>
            <a:endParaRPr lang="pt-PT" sz="1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4643438" y="4214818"/>
            <a:ext cx="1357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 smtClean="0">
                <a:solidFill>
                  <a:srgbClr val="002060"/>
                </a:solidFill>
                <a:latin typeface="Calibri" pitchFamily="34" charset="0"/>
              </a:rPr>
              <a:t>Ingresso </a:t>
            </a:r>
          </a:p>
          <a:p>
            <a:pPr algn="ctr"/>
            <a:r>
              <a:rPr lang="pt-PT" sz="1600" b="1" dirty="0" smtClean="0">
                <a:solidFill>
                  <a:srgbClr val="002060"/>
                </a:solidFill>
                <a:latin typeface="Calibri" pitchFamily="34" charset="0"/>
              </a:rPr>
              <a:t>na </a:t>
            </a:r>
          </a:p>
          <a:p>
            <a:pPr algn="ctr"/>
            <a:r>
              <a:rPr lang="pt-PT" sz="1600" b="1" dirty="0" smtClean="0">
                <a:solidFill>
                  <a:srgbClr val="002060"/>
                </a:solidFill>
                <a:latin typeface="Calibri" pitchFamily="34" charset="0"/>
              </a:rPr>
              <a:t>Rede</a:t>
            </a:r>
            <a:endParaRPr lang="pt-PT" sz="16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2" name="Rectângulo arredondado 21"/>
          <p:cNvSpPr/>
          <p:nvPr/>
        </p:nvSpPr>
        <p:spPr>
          <a:xfrm>
            <a:off x="714348" y="2714620"/>
            <a:ext cx="1214446" cy="714380"/>
          </a:xfrm>
          <a:prstGeom prst="roundRect">
            <a:avLst/>
          </a:prstGeom>
          <a:ln>
            <a:solidFill>
              <a:srgbClr val="FF66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Rectângulo arredondado 22"/>
          <p:cNvSpPr/>
          <p:nvPr/>
        </p:nvSpPr>
        <p:spPr>
          <a:xfrm>
            <a:off x="4714876" y="1571612"/>
            <a:ext cx="1143008" cy="6429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642910" y="2714620"/>
            <a:ext cx="13573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Eq</a:t>
            </a:r>
            <a:r>
              <a:rPr lang="pt-PT" sz="1400" b="1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Intra</a:t>
            </a:r>
            <a:r>
              <a:rPr lang="pt-PT" sz="1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t-PT" sz="1400" b="1" dirty="0" err="1" smtClean="0">
                <a:solidFill>
                  <a:srgbClr val="002060"/>
                </a:solidFill>
                <a:latin typeface="Calibri" pitchFamily="34" charset="0"/>
              </a:rPr>
              <a:t>Hosp</a:t>
            </a:r>
            <a:r>
              <a:rPr lang="pt-PT" sz="1400" b="1" dirty="0" smtClean="0">
                <a:solidFill>
                  <a:srgbClr val="002060"/>
                </a:solidFill>
                <a:latin typeface="Calibri" pitchFamily="34" charset="0"/>
              </a:rPr>
              <a:t>. Suporte</a:t>
            </a:r>
          </a:p>
          <a:p>
            <a:pPr algn="ctr"/>
            <a:r>
              <a:rPr lang="pt-PT" sz="1400" b="1" dirty="0" smtClean="0">
                <a:solidFill>
                  <a:srgbClr val="002060"/>
                </a:solidFill>
                <a:latin typeface="Calibri" pitchFamily="34" charset="0"/>
              </a:rPr>
              <a:t>C.P.</a:t>
            </a:r>
            <a:endParaRPr lang="pt-PT" sz="1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4714876" y="171448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002060"/>
                </a:solidFill>
                <a:latin typeface="Calibri" pitchFamily="34" charset="0"/>
              </a:rPr>
              <a:t>ECR</a:t>
            </a:r>
            <a:endParaRPr lang="pt-PT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5857884" y="278605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002060"/>
                </a:solidFill>
                <a:latin typeface="Calibri" pitchFamily="34" charset="0"/>
              </a:rPr>
              <a:t>ECL</a:t>
            </a:r>
            <a:endParaRPr lang="pt-PT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7" name="Rectângulo arredondado 26"/>
          <p:cNvSpPr/>
          <p:nvPr/>
        </p:nvSpPr>
        <p:spPr>
          <a:xfrm>
            <a:off x="6715140" y="3643314"/>
            <a:ext cx="1785950" cy="357190"/>
          </a:xfrm>
          <a:prstGeom prst="roundRect">
            <a:avLst/>
          </a:prstGeom>
          <a:ln>
            <a:solidFill>
              <a:srgbClr val="FF66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8" name="CaixaDeTexto 27"/>
          <p:cNvSpPr txBox="1"/>
          <p:nvPr/>
        </p:nvSpPr>
        <p:spPr>
          <a:xfrm>
            <a:off x="6786578" y="3643314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b="1" dirty="0" smtClean="0">
                <a:solidFill>
                  <a:srgbClr val="002060"/>
                </a:solidFill>
                <a:latin typeface="Calibri" pitchFamily="34" charset="0"/>
              </a:rPr>
              <a:t>Centros de Saúde</a:t>
            </a:r>
            <a:endParaRPr lang="pt-PT" sz="1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9" name="Rectângulo arredondado 28"/>
          <p:cNvSpPr/>
          <p:nvPr/>
        </p:nvSpPr>
        <p:spPr>
          <a:xfrm>
            <a:off x="4357686" y="2786058"/>
            <a:ext cx="1143008" cy="428628"/>
          </a:xfrm>
          <a:prstGeom prst="roundRect">
            <a:avLst/>
          </a:prstGeom>
          <a:ln>
            <a:solidFill>
              <a:srgbClr val="FF66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0" name="Rectângulo arredondado 29"/>
          <p:cNvSpPr/>
          <p:nvPr/>
        </p:nvSpPr>
        <p:spPr>
          <a:xfrm>
            <a:off x="6286512" y="4071942"/>
            <a:ext cx="1143008" cy="357190"/>
          </a:xfrm>
          <a:prstGeom prst="roundRect">
            <a:avLst/>
          </a:prstGeom>
          <a:ln>
            <a:solidFill>
              <a:srgbClr val="FF66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1" name="CaixaDeTexto 30"/>
          <p:cNvSpPr txBox="1"/>
          <p:nvPr/>
        </p:nvSpPr>
        <p:spPr>
          <a:xfrm>
            <a:off x="4357686" y="278605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002060"/>
                </a:solidFill>
                <a:latin typeface="Calibri" pitchFamily="34" charset="0"/>
              </a:rPr>
              <a:t>EGA</a:t>
            </a:r>
            <a:endParaRPr lang="pt-PT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6500826" y="407194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002060"/>
                </a:solidFill>
              </a:rPr>
              <a:t>ECCI</a:t>
            </a:r>
            <a:endParaRPr lang="pt-PT" b="1" dirty="0">
              <a:solidFill>
                <a:srgbClr val="002060"/>
              </a:solidFill>
            </a:endParaRPr>
          </a:p>
        </p:txBody>
      </p:sp>
      <p:sp>
        <p:nvSpPr>
          <p:cNvPr id="33" name="Rectângulo arredondado 32"/>
          <p:cNvSpPr/>
          <p:nvPr/>
        </p:nvSpPr>
        <p:spPr>
          <a:xfrm>
            <a:off x="7643834" y="4071942"/>
            <a:ext cx="1143008" cy="347666"/>
          </a:xfrm>
          <a:prstGeom prst="roundRect">
            <a:avLst/>
          </a:prstGeom>
          <a:ln>
            <a:solidFill>
              <a:srgbClr val="FF66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4" name="CaixaDeTexto 33"/>
          <p:cNvSpPr txBox="1"/>
          <p:nvPr/>
        </p:nvSpPr>
        <p:spPr>
          <a:xfrm>
            <a:off x="7643834" y="407194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rgbClr val="002060"/>
                </a:solidFill>
              </a:rPr>
              <a:t>ECSCP</a:t>
            </a:r>
            <a:endParaRPr lang="pt-PT" b="1" dirty="0">
              <a:solidFill>
                <a:srgbClr val="002060"/>
              </a:solidFill>
            </a:endParaRPr>
          </a:p>
        </p:txBody>
      </p:sp>
      <p:cxnSp>
        <p:nvCxnSpPr>
          <p:cNvPr id="35" name="Conexão recta 34"/>
          <p:cNvCxnSpPr/>
          <p:nvPr/>
        </p:nvCxnSpPr>
        <p:spPr>
          <a:xfrm>
            <a:off x="2857488" y="1928802"/>
            <a:ext cx="1785950" cy="0"/>
          </a:xfrm>
          <a:prstGeom prst="line">
            <a:avLst/>
          </a:prstGeom>
          <a:ln w="28575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Forma 35"/>
          <p:cNvCxnSpPr>
            <a:stCxn id="23" idx="3"/>
            <a:endCxn id="26" idx="0"/>
          </p:cNvCxnSpPr>
          <p:nvPr/>
        </p:nvCxnSpPr>
        <p:spPr>
          <a:xfrm>
            <a:off x="5857884" y="1893083"/>
            <a:ext cx="535785" cy="892975"/>
          </a:xfrm>
          <a:prstGeom prst="bentConnector2">
            <a:avLst/>
          </a:prstGeom>
          <a:ln w="28575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Forma 36"/>
          <p:cNvCxnSpPr>
            <a:stCxn id="31" idx="0"/>
          </p:cNvCxnSpPr>
          <p:nvPr/>
        </p:nvCxnSpPr>
        <p:spPr>
          <a:xfrm rot="16200000" flipH="1">
            <a:off x="6215074" y="1500174"/>
            <a:ext cx="714380" cy="3286148"/>
          </a:xfrm>
          <a:prstGeom prst="bentConnector4">
            <a:avLst>
              <a:gd name="adj1" fmla="val -32000"/>
              <a:gd name="adj2" fmla="val 99410"/>
            </a:avLst>
          </a:prstGeom>
          <a:ln w="28575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xão recta 37"/>
          <p:cNvCxnSpPr/>
          <p:nvPr/>
        </p:nvCxnSpPr>
        <p:spPr>
          <a:xfrm rot="5400000">
            <a:off x="-1857420" y="4500570"/>
            <a:ext cx="4286280" cy="0"/>
          </a:xfrm>
          <a:prstGeom prst="line">
            <a:avLst/>
          </a:prstGeom>
          <a:ln w="28575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xão em ângulos rectos 38"/>
          <p:cNvCxnSpPr/>
          <p:nvPr/>
        </p:nvCxnSpPr>
        <p:spPr>
          <a:xfrm flipV="1">
            <a:off x="285720" y="6500834"/>
            <a:ext cx="7143800" cy="142876"/>
          </a:xfrm>
          <a:prstGeom prst="bentConnector3">
            <a:avLst>
              <a:gd name="adj1" fmla="val 100122"/>
            </a:avLst>
          </a:prstGeom>
          <a:ln w="28575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xão recta 39"/>
          <p:cNvCxnSpPr/>
          <p:nvPr/>
        </p:nvCxnSpPr>
        <p:spPr>
          <a:xfrm>
            <a:off x="285720" y="2357430"/>
            <a:ext cx="6072230" cy="0"/>
          </a:xfrm>
          <a:prstGeom prst="line">
            <a:avLst/>
          </a:prstGeom>
          <a:ln w="28575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xão em ângulos rectos 40"/>
          <p:cNvCxnSpPr/>
          <p:nvPr/>
        </p:nvCxnSpPr>
        <p:spPr>
          <a:xfrm rot="5400000">
            <a:off x="2500298" y="5214950"/>
            <a:ext cx="1857388" cy="428628"/>
          </a:xfrm>
          <a:prstGeom prst="bentConnector3">
            <a:avLst>
              <a:gd name="adj1" fmla="val 99749"/>
            </a:avLst>
          </a:prstGeom>
          <a:ln w="28575">
            <a:solidFill>
              <a:srgbClr val="CC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xão recta unidireccional 41"/>
          <p:cNvCxnSpPr/>
          <p:nvPr/>
        </p:nvCxnSpPr>
        <p:spPr>
          <a:xfrm rot="10800000">
            <a:off x="3286116" y="5715016"/>
            <a:ext cx="357190" cy="1588"/>
          </a:xfrm>
          <a:prstGeom prst="straightConnector1">
            <a:avLst/>
          </a:prstGeom>
          <a:ln w="28575">
            <a:solidFill>
              <a:srgbClr val="CC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Forma 42"/>
          <p:cNvCxnSpPr/>
          <p:nvPr/>
        </p:nvCxnSpPr>
        <p:spPr>
          <a:xfrm rot="10800000">
            <a:off x="2214546" y="4357694"/>
            <a:ext cx="1428760" cy="119722"/>
          </a:xfrm>
          <a:prstGeom prst="bentConnector2">
            <a:avLst/>
          </a:prstGeom>
          <a:ln w="28575">
            <a:solidFill>
              <a:srgbClr val="CC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Forma 43"/>
          <p:cNvCxnSpPr/>
          <p:nvPr/>
        </p:nvCxnSpPr>
        <p:spPr>
          <a:xfrm rot="10800000">
            <a:off x="2214546" y="5143512"/>
            <a:ext cx="1428760" cy="119722"/>
          </a:xfrm>
          <a:prstGeom prst="bentConnector2">
            <a:avLst/>
          </a:prstGeom>
          <a:ln w="28575">
            <a:solidFill>
              <a:srgbClr val="CC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Forma 98"/>
          <p:cNvCxnSpPr/>
          <p:nvPr/>
        </p:nvCxnSpPr>
        <p:spPr>
          <a:xfrm rot="5400000">
            <a:off x="3215472" y="3999710"/>
            <a:ext cx="1857388" cy="1588"/>
          </a:xfrm>
          <a:prstGeom prst="bentConnector3">
            <a:avLst>
              <a:gd name="adj1" fmla="val 50000"/>
            </a:avLst>
          </a:prstGeom>
          <a:ln w="28575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xão recta unidireccional 45"/>
          <p:cNvCxnSpPr/>
          <p:nvPr/>
        </p:nvCxnSpPr>
        <p:spPr>
          <a:xfrm rot="10800000">
            <a:off x="3214678" y="4929198"/>
            <a:ext cx="928694" cy="1588"/>
          </a:xfrm>
          <a:prstGeom prst="straightConnector1">
            <a:avLst/>
          </a:prstGeom>
          <a:ln w="28575">
            <a:solidFill>
              <a:srgbClr val="CC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xão recta unidireccional 46"/>
          <p:cNvCxnSpPr/>
          <p:nvPr/>
        </p:nvCxnSpPr>
        <p:spPr>
          <a:xfrm rot="10800000">
            <a:off x="3214678" y="4143380"/>
            <a:ext cx="928694" cy="1588"/>
          </a:xfrm>
          <a:prstGeom prst="straightConnector1">
            <a:avLst/>
          </a:prstGeom>
          <a:ln w="28575">
            <a:solidFill>
              <a:srgbClr val="CC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xão em ângulos rectos 47"/>
          <p:cNvCxnSpPr/>
          <p:nvPr/>
        </p:nvCxnSpPr>
        <p:spPr>
          <a:xfrm rot="16200000" flipH="1">
            <a:off x="4554142" y="3589737"/>
            <a:ext cx="928691" cy="321467"/>
          </a:xfrm>
          <a:prstGeom prst="bentConnector3">
            <a:avLst>
              <a:gd name="adj1" fmla="val 50000"/>
            </a:avLst>
          </a:prstGeom>
          <a:ln w="28575">
            <a:solidFill>
              <a:srgbClr val="CC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xão recta 48"/>
          <p:cNvCxnSpPr>
            <a:stCxn id="31" idx="3"/>
            <a:endCxn id="26" idx="1"/>
          </p:cNvCxnSpPr>
          <p:nvPr/>
        </p:nvCxnSpPr>
        <p:spPr>
          <a:xfrm>
            <a:off x="5500694" y="2970724"/>
            <a:ext cx="357190" cy="0"/>
          </a:xfrm>
          <a:prstGeom prst="line">
            <a:avLst/>
          </a:prstGeom>
          <a:ln w="28575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xão recta unidireccional 49"/>
          <p:cNvCxnSpPr/>
          <p:nvPr/>
        </p:nvCxnSpPr>
        <p:spPr>
          <a:xfrm>
            <a:off x="3714744" y="2928934"/>
            <a:ext cx="571504" cy="1588"/>
          </a:xfrm>
          <a:prstGeom prst="straightConnector1">
            <a:avLst/>
          </a:prstGeom>
          <a:ln w="28575">
            <a:solidFill>
              <a:srgbClr val="CC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xão recta 50"/>
          <p:cNvCxnSpPr/>
          <p:nvPr/>
        </p:nvCxnSpPr>
        <p:spPr>
          <a:xfrm>
            <a:off x="4143372" y="3071810"/>
            <a:ext cx="142876" cy="0"/>
          </a:xfrm>
          <a:prstGeom prst="line">
            <a:avLst/>
          </a:prstGeom>
          <a:ln w="28575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xão em ângulos rectos 51"/>
          <p:cNvCxnSpPr/>
          <p:nvPr/>
        </p:nvCxnSpPr>
        <p:spPr>
          <a:xfrm rot="5400000">
            <a:off x="5357818" y="3429000"/>
            <a:ext cx="928694" cy="642942"/>
          </a:xfrm>
          <a:prstGeom prst="bentConnector3">
            <a:avLst>
              <a:gd name="adj1" fmla="val 50000"/>
            </a:avLst>
          </a:prstGeom>
          <a:ln w="28575">
            <a:solidFill>
              <a:srgbClr val="CC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xão recta 52"/>
          <p:cNvCxnSpPr/>
          <p:nvPr/>
        </p:nvCxnSpPr>
        <p:spPr>
          <a:xfrm>
            <a:off x="285720" y="4071942"/>
            <a:ext cx="857256" cy="0"/>
          </a:xfrm>
          <a:prstGeom prst="line">
            <a:avLst/>
          </a:prstGeom>
          <a:ln w="28575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xão recta 53"/>
          <p:cNvCxnSpPr/>
          <p:nvPr/>
        </p:nvCxnSpPr>
        <p:spPr>
          <a:xfrm>
            <a:off x="285720" y="4857760"/>
            <a:ext cx="857256" cy="0"/>
          </a:xfrm>
          <a:prstGeom prst="line">
            <a:avLst/>
          </a:prstGeom>
          <a:ln w="28575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xão recta 54"/>
          <p:cNvCxnSpPr/>
          <p:nvPr/>
        </p:nvCxnSpPr>
        <p:spPr>
          <a:xfrm>
            <a:off x="285720" y="5715016"/>
            <a:ext cx="857256" cy="0"/>
          </a:xfrm>
          <a:prstGeom prst="line">
            <a:avLst/>
          </a:prstGeom>
          <a:ln w="28575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xão recta 55"/>
          <p:cNvCxnSpPr/>
          <p:nvPr/>
        </p:nvCxnSpPr>
        <p:spPr>
          <a:xfrm>
            <a:off x="285720" y="6286520"/>
            <a:ext cx="857256" cy="0"/>
          </a:xfrm>
          <a:prstGeom prst="line">
            <a:avLst/>
          </a:prstGeom>
          <a:ln w="28575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3857620" y="6606000"/>
            <a:ext cx="3000396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r>
              <a:rPr lang="pt-PT" sz="1050" b="1" i="1" dirty="0" smtClean="0">
                <a:solidFill>
                  <a:srgbClr val="002060"/>
                </a:solidFill>
                <a:latin typeface="Calibri" pitchFamily="34" charset="0"/>
              </a:rPr>
              <a:t>(Dra. Isabel T. Branco; Dra. Carolina R. Teixeira)</a:t>
            </a:r>
            <a:endParaRPr lang="pt-PT" sz="1050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452438" eaLnBrk="1" hangingPunct="1">
              <a:lnSpc>
                <a:spcPct val="150000"/>
              </a:lnSpc>
              <a:spcBef>
                <a:spcPts val="300"/>
              </a:spcBef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	</a:t>
            </a:r>
            <a:endParaRPr lang="pt-PT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452438" eaLnBrk="1" hangingPunct="1">
              <a:spcBef>
                <a:spcPts val="300"/>
              </a:spcBef>
            </a:pPr>
            <a:r>
              <a:rPr lang="pt-PT" sz="2000" dirty="0">
                <a:solidFill>
                  <a:srgbClr val="002060"/>
                </a:solidFill>
                <a:latin typeface="Calibri" pitchFamily="34" charset="0"/>
              </a:rPr>
              <a:t>				</a:t>
            </a:r>
          </a:p>
        </p:txBody>
      </p:sp>
      <p:sp>
        <p:nvSpPr>
          <p:cNvPr id="58" name="Rectângulo 57"/>
          <p:cNvSpPr/>
          <p:nvPr/>
        </p:nvSpPr>
        <p:spPr>
          <a:xfrm>
            <a:off x="6215074" y="3500438"/>
            <a:ext cx="2643206" cy="107157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59" name="Forma 58"/>
          <p:cNvCxnSpPr>
            <a:stCxn id="26" idx="3"/>
            <a:endCxn id="58" idx="0"/>
          </p:cNvCxnSpPr>
          <p:nvPr/>
        </p:nvCxnSpPr>
        <p:spPr>
          <a:xfrm>
            <a:off x="6929454" y="2970724"/>
            <a:ext cx="607223" cy="529714"/>
          </a:xfrm>
          <a:prstGeom prst="bentConnector2">
            <a:avLst/>
          </a:prstGeom>
          <a:ln w="28575">
            <a:solidFill>
              <a:srgbClr val="CC66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xão em ângulos rectos 73"/>
          <p:cNvCxnSpPr>
            <a:endCxn id="18" idx="0"/>
          </p:cNvCxnSpPr>
          <p:nvPr/>
        </p:nvCxnSpPr>
        <p:spPr>
          <a:xfrm>
            <a:off x="3643306" y="5357826"/>
            <a:ext cx="3714776" cy="214314"/>
          </a:xfrm>
          <a:prstGeom prst="bentConnector2">
            <a:avLst/>
          </a:prstGeom>
          <a:ln w="28575">
            <a:solidFill>
              <a:srgbClr val="CC66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xão recta unidireccional 60"/>
          <p:cNvCxnSpPr/>
          <p:nvPr/>
        </p:nvCxnSpPr>
        <p:spPr>
          <a:xfrm rot="5400000">
            <a:off x="5142710" y="5214950"/>
            <a:ext cx="286546" cy="794"/>
          </a:xfrm>
          <a:prstGeom prst="straightConnector1">
            <a:avLst/>
          </a:prstGeom>
          <a:ln w="28575">
            <a:solidFill>
              <a:srgbClr val="CC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Line 32"/>
          <p:cNvSpPr>
            <a:spLocks noChangeShapeType="1"/>
          </p:cNvSpPr>
          <p:nvPr/>
        </p:nvSpPr>
        <p:spPr bwMode="auto">
          <a:xfrm>
            <a:off x="785786" y="714356"/>
            <a:ext cx="7704138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714348" y="0"/>
            <a:ext cx="77153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800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RNCCI – Um exemplo que vai no bom caminho</a:t>
            </a:r>
            <a:endParaRPr lang="pt-PT" sz="28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571472" y="1428736"/>
            <a:ext cx="80645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2438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Avaliação dos resultados</a:t>
            </a:r>
          </a:p>
          <a:p>
            <a:pPr defTabSz="452438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Indicadores de eficácia, eficiência e qualidade dos cuidados prestados 	medidos em função dos ganhos de autonomia</a:t>
            </a:r>
          </a:p>
          <a:p>
            <a:pPr defTabSz="452438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45243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Orçamentação das despesas</a:t>
            </a:r>
          </a:p>
          <a:p>
            <a:pPr defTabSz="452438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Previsão dos encargos de investimento e de funcionamento em função 	da tipologia de cuidados a prestar</a:t>
            </a:r>
          </a:p>
          <a:p>
            <a:pPr defTabSz="452438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452438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452438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	</a:t>
            </a:r>
            <a:endParaRPr lang="pt-PT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452438" eaLnBrk="1" hangingPunct="1">
              <a:spcBef>
                <a:spcPts val="600"/>
              </a:spcBef>
              <a:spcAft>
                <a:spcPts val="600"/>
              </a:spcAft>
            </a:pPr>
            <a:r>
              <a:rPr lang="pt-PT" sz="2000" dirty="0">
                <a:solidFill>
                  <a:srgbClr val="002060"/>
                </a:solidFill>
                <a:latin typeface="Calibri" pitchFamily="34" charset="0"/>
              </a:rPr>
              <a:t>				</a:t>
            </a: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684213" y="981075"/>
            <a:ext cx="7704137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5"/>
          <p:cNvSpPr>
            <a:spLocks noChangeShapeType="1"/>
          </p:cNvSpPr>
          <p:nvPr/>
        </p:nvSpPr>
        <p:spPr bwMode="auto">
          <a:xfrm>
            <a:off x="642910" y="785794"/>
            <a:ext cx="7704137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714348" y="142852"/>
            <a:ext cx="771530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400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Caracterização Capital Humano (2010)</a:t>
            </a:r>
            <a:endParaRPr lang="pt-PT" sz="24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285852" y="1071546"/>
            <a:ext cx="721523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9750" eaLnBrk="0" hangingPunct="0">
              <a:spcBef>
                <a:spcPts val="600"/>
              </a:spcBef>
              <a:spcAft>
                <a:spcPts val="600"/>
              </a:spcAft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-	Prevalência sexo feminino (85%)</a:t>
            </a:r>
          </a:p>
          <a:p>
            <a:pPr marL="539750" eaLnBrk="0" hangingPunct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Prevalência idade inferior a 35 anos</a:t>
            </a:r>
          </a:p>
          <a:p>
            <a:pPr marL="539750" eaLnBrk="0" hangingPunct="0">
              <a:spcBef>
                <a:spcPts val="600"/>
              </a:spcBef>
              <a:spcAft>
                <a:spcPts val="600"/>
              </a:spcAft>
            </a:pP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39750" eaLnBrk="0" hangingPunct="0">
              <a:spcBef>
                <a:spcPts val="600"/>
              </a:spcBef>
              <a:spcAft>
                <a:spcPts val="600"/>
              </a:spcAft>
            </a:pP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39750" eaLnBrk="0" hangingPunct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Prevalência habilitações - Licenciatura/Bacharelato </a:t>
            </a: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~</a:t>
            </a: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 52%</a:t>
            </a:r>
          </a:p>
          <a:p>
            <a:pPr marL="539750" eaLnBrk="0" hangingPunct="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Prevalência profissões</a:t>
            </a:r>
          </a:p>
          <a:p>
            <a:pPr marL="539750" eaLnBrk="0" hangingPunct="0">
              <a:spcBef>
                <a:spcPts val="600"/>
              </a:spcBef>
              <a:spcAft>
                <a:spcPts val="600"/>
              </a:spcAft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Enfermeiros</a:t>
            </a:r>
          </a:p>
          <a:p>
            <a:pPr marL="539750" eaLnBrk="0" hangingPunct="0">
              <a:spcBef>
                <a:spcPts val="600"/>
              </a:spcBef>
              <a:spcAft>
                <a:spcPts val="600"/>
              </a:spcAft>
            </a:pP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39750" eaLnBrk="0" hangingPunct="0">
              <a:spcBef>
                <a:spcPts val="600"/>
              </a:spcBef>
              <a:spcAft>
                <a:spcPts val="600"/>
              </a:spcAft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	Auxiliares de acção médica</a:t>
            </a:r>
            <a:endParaRPr lang="pt-PT" sz="20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2428860" y="2000240"/>
            <a:ext cx="1928826" cy="642942"/>
          </a:xfrm>
          <a:prstGeom prst="flowChartAlternateProcess">
            <a:avLst/>
          </a:prstGeom>
          <a:solidFill>
            <a:srgbClr val="FFCC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pt-PT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52% LVT e Alentejo</a:t>
            </a:r>
          </a:p>
          <a:p>
            <a:pPr>
              <a:defRPr/>
            </a:pPr>
            <a:r>
              <a:rPr lang="pt-PT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60% Norte</a:t>
            </a:r>
            <a:endParaRPr lang="pt-PT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11" name="Conexão recta 10"/>
          <p:cNvCxnSpPr/>
          <p:nvPr/>
        </p:nvCxnSpPr>
        <p:spPr>
          <a:xfrm>
            <a:off x="7572396" y="3143248"/>
            <a:ext cx="14287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857620" y="3786190"/>
            <a:ext cx="1571636" cy="642942"/>
          </a:xfrm>
          <a:prstGeom prst="flowChartAlternateProcess">
            <a:avLst/>
          </a:prstGeom>
          <a:solidFill>
            <a:srgbClr val="FFCC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pt-PT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27% Alentejo</a:t>
            </a:r>
          </a:p>
          <a:p>
            <a:pPr>
              <a:defRPr/>
            </a:pPr>
            <a:r>
              <a:rPr lang="pt-PT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33% Algarve</a:t>
            </a:r>
            <a:endParaRPr lang="pt-PT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5214942" y="4643446"/>
            <a:ext cx="1571636" cy="642942"/>
          </a:xfrm>
          <a:prstGeom prst="flowChartAlternateProcess">
            <a:avLst/>
          </a:prstGeom>
          <a:solidFill>
            <a:srgbClr val="FFCC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pt-PT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21% Centro</a:t>
            </a:r>
          </a:p>
          <a:p>
            <a:pPr>
              <a:defRPr/>
            </a:pPr>
            <a:r>
              <a:rPr lang="pt-PT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28% Algarve</a:t>
            </a:r>
            <a:endParaRPr lang="pt-PT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0" name="CaixaDeTexto 4"/>
          <p:cNvSpPr txBox="1">
            <a:spLocks noChangeArrowheads="1"/>
          </p:cNvSpPr>
          <p:nvPr/>
        </p:nvSpPr>
        <p:spPr bwMode="auto">
          <a:xfrm>
            <a:off x="357158" y="6072206"/>
            <a:ext cx="821537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pt-PT" sz="1600" b="1" dirty="0" smtClean="0">
                <a:solidFill>
                  <a:srgbClr val="003366"/>
                </a:solidFill>
                <a:latin typeface="Calibri" pitchFamily="34" charset="0"/>
              </a:rPr>
              <a:t>Estudo INA, I.P. 2010</a:t>
            </a:r>
          </a:p>
          <a:p>
            <a:pPr eaLnBrk="0" hangingPunct="0"/>
            <a:r>
              <a:rPr lang="pt-PT" sz="1400" dirty="0" smtClean="0">
                <a:solidFill>
                  <a:srgbClr val="003366"/>
                </a:solidFill>
                <a:latin typeface="Calibri" pitchFamily="34" charset="0"/>
              </a:rPr>
              <a:t>http://www.rncci.min-saude.pt/SiteCollectionDocuments/Estudo_INA_capitalHumano.pdf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/>
        </p:nvSpPr>
        <p:spPr bwMode="auto">
          <a:xfrm>
            <a:off x="642910" y="785794"/>
            <a:ext cx="7704137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" name="Rectângulo 2"/>
          <p:cNvSpPr/>
          <p:nvPr/>
        </p:nvSpPr>
        <p:spPr>
          <a:xfrm>
            <a:off x="714348" y="142852"/>
            <a:ext cx="771530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400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Caracterização dos utentes da RNCCI</a:t>
            </a:r>
            <a:endParaRPr lang="pt-PT" sz="24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62" name="Gráfico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785926"/>
            <a:ext cx="4429124" cy="2643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142844" y="1428736"/>
            <a:ext cx="44291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pt-PT" sz="1600" b="1" dirty="0" smtClean="0">
                <a:solidFill>
                  <a:srgbClr val="003366"/>
                </a:solidFill>
                <a:latin typeface="Calibri" pitchFamily="34" charset="0"/>
              </a:rPr>
              <a:t>Tipo de Unidades</a:t>
            </a:r>
            <a:endParaRPr lang="pt-PT" sz="16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pic>
        <p:nvPicPr>
          <p:cNvPr id="40963" name="Gráfico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928934"/>
            <a:ext cx="4357718" cy="2643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4643438" y="2643182"/>
            <a:ext cx="4357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pt-PT" sz="1600" b="1" dirty="0" smtClean="0">
                <a:solidFill>
                  <a:srgbClr val="003366"/>
                </a:solidFill>
                <a:latin typeface="Calibri" pitchFamily="34" charset="0"/>
              </a:rPr>
              <a:t>Repartição por região geográfica</a:t>
            </a:r>
            <a:endParaRPr lang="pt-PT" sz="16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9" name="CaixaDeTexto 4"/>
          <p:cNvSpPr txBox="1">
            <a:spLocks noChangeArrowheads="1"/>
          </p:cNvSpPr>
          <p:nvPr/>
        </p:nvSpPr>
        <p:spPr bwMode="auto">
          <a:xfrm>
            <a:off x="357158" y="6143644"/>
            <a:ext cx="821537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pt-PT" sz="1600" b="1" dirty="0" smtClean="0">
                <a:solidFill>
                  <a:srgbClr val="003366"/>
                </a:solidFill>
                <a:latin typeface="Calibri" pitchFamily="34" charset="0"/>
              </a:rPr>
              <a:t>Estudo INA, I.P. 2009</a:t>
            </a:r>
          </a:p>
          <a:p>
            <a:pPr eaLnBrk="0" hangingPunct="0"/>
            <a:r>
              <a:rPr lang="pt-PT" sz="1400" dirty="0" smtClean="0">
                <a:solidFill>
                  <a:srgbClr val="003366"/>
                </a:solidFill>
                <a:latin typeface="Calibri" pitchFamily="34" charset="0"/>
              </a:rPr>
              <a:t>http://www.rncci.min-saude.pt/SiteCollectionDocuments/RelatorioFinalCaracterizacaoUtentesRNCCI.pdf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/>
        </p:nvSpPr>
        <p:spPr bwMode="auto">
          <a:xfrm>
            <a:off x="642910" y="785794"/>
            <a:ext cx="7704137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" name="Rectângulo 2"/>
          <p:cNvSpPr/>
          <p:nvPr/>
        </p:nvSpPr>
        <p:spPr>
          <a:xfrm>
            <a:off x="714348" y="142852"/>
            <a:ext cx="771530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400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Caracterização dos utentes da RNCCI</a:t>
            </a:r>
            <a:endParaRPr lang="pt-PT" sz="24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986" name="Gráfico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643050"/>
            <a:ext cx="4357718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142844" y="1071546"/>
            <a:ext cx="43577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pt-PT" sz="1600" b="1" dirty="0" smtClean="0">
                <a:solidFill>
                  <a:srgbClr val="003366"/>
                </a:solidFill>
                <a:latin typeface="Calibri" pitchFamily="34" charset="0"/>
              </a:rPr>
              <a:t>Distribuição percentual por escalão etário </a:t>
            </a:r>
          </a:p>
          <a:p>
            <a:pPr algn="ctr" eaLnBrk="0" hangingPunct="0"/>
            <a:r>
              <a:rPr lang="pt-PT" sz="1600" b="1" dirty="0" smtClean="0">
                <a:solidFill>
                  <a:srgbClr val="003366"/>
                </a:solidFill>
                <a:latin typeface="Calibri" pitchFamily="34" charset="0"/>
              </a:rPr>
              <a:t>(homens, mulheres e total)</a:t>
            </a:r>
            <a:endParaRPr lang="pt-PT" sz="16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pic>
        <p:nvPicPr>
          <p:cNvPr id="41987" name="Gráfico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428868"/>
            <a:ext cx="4357718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4572000" y="2071678"/>
            <a:ext cx="4357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pt-PT" sz="1600" b="1" dirty="0" smtClean="0">
                <a:solidFill>
                  <a:srgbClr val="003366"/>
                </a:solidFill>
                <a:latin typeface="Calibri" pitchFamily="34" charset="0"/>
              </a:rPr>
              <a:t>Estado social por sexo</a:t>
            </a:r>
            <a:endParaRPr lang="pt-PT" sz="16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8" name="CaixaDeTexto 4"/>
          <p:cNvSpPr txBox="1">
            <a:spLocks noChangeArrowheads="1"/>
          </p:cNvSpPr>
          <p:nvPr/>
        </p:nvSpPr>
        <p:spPr bwMode="auto">
          <a:xfrm>
            <a:off x="357158" y="6143644"/>
            <a:ext cx="821537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pt-PT" sz="1600" b="1" dirty="0" smtClean="0">
                <a:solidFill>
                  <a:srgbClr val="003366"/>
                </a:solidFill>
                <a:latin typeface="Calibri" pitchFamily="34" charset="0"/>
              </a:rPr>
              <a:t>Estudo INA, I.P. 2009</a:t>
            </a:r>
          </a:p>
          <a:p>
            <a:pPr eaLnBrk="0" hangingPunct="0"/>
            <a:r>
              <a:rPr lang="pt-PT" sz="1400" dirty="0" smtClean="0">
                <a:solidFill>
                  <a:srgbClr val="003366"/>
                </a:solidFill>
                <a:latin typeface="Calibri" pitchFamily="34" charset="0"/>
              </a:rPr>
              <a:t>http://www.rncci.min-saude.pt/SiteCollectionDocuments/RelatorioFinalCaracterizacaoUtentesRNCCI.pdf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428728" y="1857364"/>
          <a:ext cx="6096000" cy="3413760"/>
        </p:xfrm>
        <a:graphic>
          <a:graphicData uri="http://schemas.openxmlformats.org/drawingml/2006/table">
            <a:tbl>
              <a:tblPr/>
              <a:tblGrid>
                <a:gridCol w="3714776"/>
                <a:gridCol w="2381224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6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FFFF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%</a:t>
                      </a:r>
                      <a:endParaRPr lang="pt-PT" sz="16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Aparelho circulatório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Sistema músculo-esquelético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</a:tr>
              <a:tr h="1971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Sistema neurológico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Aparelho respiratório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Pele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Aparelho digestivo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Endócrino, metabólico e nutricional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Aparelho urinário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Aparelho genital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Psicológico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Sangue, Sistema hematopoiético e imune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0,5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Olho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bg1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0,1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Geral/Inespecífico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642910" y="785794"/>
            <a:ext cx="7704137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4" name="Rectângulo 3"/>
          <p:cNvSpPr/>
          <p:nvPr/>
        </p:nvSpPr>
        <p:spPr>
          <a:xfrm>
            <a:off x="714348" y="142852"/>
            <a:ext cx="771530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400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Caracterização dos utentes da RNCCI</a:t>
            </a:r>
            <a:endParaRPr lang="pt-PT" sz="24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1428728" y="1500174"/>
            <a:ext cx="60722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pt-PT" sz="1600" b="1" dirty="0" smtClean="0">
                <a:solidFill>
                  <a:srgbClr val="003366"/>
                </a:solidFill>
                <a:latin typeface="Calibri" pitchFamily="34" charset="0"/>
              </a:rPr>
              <a:t>Prevalência de queixas</a:t>
            </a:r>
            <a:endParaRPr lang="pt-PT" sz="16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6" name="CaixaDeTexto 4"/>
          <p:cNvSpPr txBox="1">
            <a:spLocks noChangeArrowheads="1"/>
          </p:cNvSpPr>
          <p:nvPr/>
        </p:nvSpPr>
        <p:spPr bwMode="auto">
          <a:xfrm>
            <a:off x="357158" y="6143644"/>
            <a:ext cx="821537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pt-PT" sz="1600" b="1" dirty="0" smtClean="0">
                <a:solidFill>
                  <a:srgbClr val="003366"/>
                </a:solidFill>
                <a:latin typeface="Calibri" pitchFamily="34" charset="0"/>
              </a:rPr>
              <a:t>Estudo INA, I.P. 2009</a:t>
            </a:r>
          </a:p>
          <a:p>
            <a:pPr eaLnBrk="0" hangingPunct="0"/>
            <a:r>
              <a:rPr lang="pt-PT" sz="1400" dirty="0" smtClean="0">
                <a:solidFill>
                  <a:srgbClr val="003366"/>
                </a:solidFill>
                <a:latin typeface="Calibri" pitchFamily="34" charset="0"/>
              </a:rPr>
              <a:t>http://www.rncci.min-saude.pt/SiteCollectionDocuments/RelatorioFinalCaracterizacaoUtentesRNCCI.pdf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7"/>
          <p:cNvSpPr>
            <a:spLocks noChangeArrowheads="1" noChangeShapeType="1" noTextEdit="1"/>
          </p:cNvSpPr>
          <p:nvPr/>
        </p:nvSpPr>
        <p:spPr bwMode="auto">
          <a:xfrm>
            <a:off x="4427538" y="4652963"/>
            <a:ext cx="3143250" cy="57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pt-PT" sz="1000" b="1" kern="10">
                <a:ln w="9525">
                  <a:noFill/>
                  <a:round/>
                  <a:headEnd/>
                  <a:tailEnd/>
                </a:ln>
                <a:solidFill>
                  <a:srgbClr val="CC66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helena.rato@ina.pt</a:t>
            </a:r>
          </a:p>
        </p:txBody>
      </p:sp>
      <p:sp>
        <p:nvSpPr>
          <p:cNvPr id="20484" name="WordArt 5"/>
          <p:cNvSpPr>
            <a:spLocks noChangeArrowheads="1" noChangeShapeType="1" noTextEdit="1"/>
          </p:cNvSpPr>
          <p:nvPr/>
        </p:nvSpPr>
        <p:spPr bwMode="auto">
          <a:xfrm>
            <a:off x="3059113" y="2420938"/>
            <a:ext cx="4681537" cy="12969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pt-PT" sz="2000" b="1" kern="10">
                <a:ln w="9525">
                  <a:noFill/>
                  <a:round/>
                  <a:headEnd/>
                  <a:tailEnd/>
                </a:ln>
                <a:solidFill>
                  <a:srgbClr val="CC66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Obrigada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/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ângulo 8"/>
          <p:cNvSpPr/>
          <p:nvPr/>
        </p:nvSpPr>
        <p:spPr>
          <a:xfrm>
            <a:off x="3286116" y="214290"/>
            <a:ext cx="267206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pt-PT" sz="2800" b="1" dirty="0">
                <a:solidFill>
                  <a:srgbClr val="003366"/>
                </a:solidFill>
                <a:latin typeface="Cambria" pitchFamily="18" charset="0"/>
              </a:rPr>
              <a:t>Conceitos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928662" y="2214554"/>
            <a:ext cx="7643866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519113">
              <a:tabLst>
                <a:tab pos="1165225" algn="l"/>
              </a:tabLst>
            </a:pPr>
            <a:r>
              <a:rPr lang="en-US" sz="2800" b="1" i="1" dirty="0" smtClean="0">
                <a:solidFill>
                  <a:srgbClr val="002060"/>
                </a:solidFill>
                <a:latin typeface="Calibri" pitchFamily="34" charset="0"/>
              </a:rPr>
              <a:t>Stream</a:t>
            </a:r>
            <a:r>
              <a:rPr lang="pt-PT" sz="2400" dirty="0" smtClean="0">
                <a:solidFill>
                  <a:srgbClr val="002060"/>
                </a:solidFill>
                <a:latin typeface="Calibri" pitchFamily="34" charset="0"/>
              </a:rPr>
              <a:t>			-	Curso de água</a:t>
            </a:r>
          </a:p>
          <a:p>
            <a:pPr defTabSz="519113">
              <a:tabLst>
                <a:tab pos="1165225" algn="l"/>
              </a:tabLst>
            </a:pPr>
            <a:endParaRPr lang="pt-PT" sz="2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519113">
              <a:tabLst>
                <a:tab pos="1165225" algn="l"/>
              </a:tabLst>
            </a:pPr>
            <a:r>
              <a:rPr lang="en-US" sz="2800" b="1" i="1" dirty="0" smtClean="0">
                <a:solidFill>
                  <a:srgbClr val="002060"/>
                </a:solidFill>
                <a:latin typeface="Calibri" pitchFamily="34" charset="0"/>
              </a:rPr>
              <a:t>Mainstream</a:t>
            </a:r>
            <a:r>
              <a:rPr lang="pt-PT" sz="2800" b="1" i="1" dirty="0" smtClean="0">
                <a:solidFill>
                  <a:srgbClr val="002060"/>
                </a:solidFill>
                <a:latin typeface="Calibri" pitchFamily="34" charset="0"/>
              </a:rPr>
              <a:t>	</a:t>
            </a:r>
            <a:r>
              <a:rPr lang="pt-PT" sz="2400" dirty="0" smtClean="0">
                <a:solidFill>
                  <a:srgbClr val="002060"/>
                </a:solidFill>
                <a:latin typeface="Calibri" pitchFamily="34" charset="0"/>
              </a:rPr>
              <a:t>-	Curso de água principal onde afluem 					outros</a:t>
            </a:r>
          </a:p>
          <a:p>
            <a:pPr defTabSz="519113">
              <a:tabLst>
                <a:tab pos="1165225" algn="l"/>
              </a:tabLst>
            </a:pPr>
            <a:endParaRPr lang="pt-PT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519113">
              <a:tabLst>
                <a:tab pos="1165225" algn="l"/>
              </a:tabLst>
            </a:pPr>
            <a:r>
              <a:rPr lang="pt-PT" sz="2400" b="1" dirty="0" smtClean="0">
                <a:solidFill>
                  <a:srgbClr val="002060"/>
                </a:solidFill>
                <a:latin typeface="Calibri" pitchFamily="34" charset="0"/>
              </a:rPr>
              <a:t>			</a:t>
            </a:r>
            <a:r>
              <a:rPr lang="pt-PT" sz="2400" dirty="0" smtClean="0">
                <a:solidFill>
                  <a:srgbClr val="002060"/>
                </a:solidFill>
                <a:latin typeface="Calibri" pitchFamily="34" charset="0"/>
              </a:rPr>
              <a:t>-	Corrente de pensamento da maioria</a:t>
            </a: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684213" y="765175"/>
            <a:ext cx="7704137" cy="0"/>
          </a:xfrm>
          <a:prstGeom prst="line">
            <a:avLst/>
          </a:prstGeom>
          <a:noFill/>
          <a:ln w="76200" cmpd="dbl">
            <a:solidFill>
              <a:srgbClr val="003366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12" name="Oval 11"/>
          <p:cNvSpPr/>
          <p:nvPr/>
        </p:nvSpPr>
        <p:spPr>
          <a:xfrm>
            <a:off x="8215338" y="6286520"/>
            <a:ext cx="357190" cy="357190"/>
          </a:xfrm>
          <a:prstGeom prst="ellipse">
            <a:avLst/>
          </a:prstGeom>
          <a:noFill/>
          <a:ln w="19050"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Oval 12"/>
          <p:cNvSpPr/>
          <p:nvPr/>
        </p:nvSpPr>
        <p:spPr>
          <a:xfrm>
            <a:off x="8286776" y="6357958"/>
            <a:ext cx="214314" cy="204790"/>
          </a:xfrm>
          <a:prstGeom prst="ellipse">
            <a:avLst/>
          </a:prstGeom>
          <a:noFill/>
          <a:ln w="19050"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CaixaDeTexto 13"/>
          <p:cNvSpPr txBox="1"/>
          <p:nvPr/>
        </p:nvSpPr>
        <p:spPr>
          <a:xfrm>
            <a:off x="8572528" y="62865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rgbClr val="CC6600"/>
                </a:solidFill>
                <a:latin typeface="Calibri" pitchFamily="34" charset="0"/>
              </a:rPr>
              <a:t>2</a:t>
            </a:r>
            <a:endParaRPr lang="pt-PT" dirty="0">
              <a:solidFill>
                <a:srgbClr val="CC66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Line 7"/>
          <p:cNvSpPr>
            <a:spLocks noChangeShapeType="1"/>
          </p:cNvSpPr>
          <p:nvPr/>
        </p:nvSpPr>
        <p:spPr bwMode="auto">
          <a:xfrm>
            <a:off x="684213" y="765175"/>
            <a:ext cx="7704137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9" name="Rectângulo 8"/>
          <p:cNvSpPr/>
          <p:nvPr/>
        </p:nvSpPr>
        <p:spPr>
          <a:xfrm>
            <a:off x="714348" y="142852"/>
            <a:ext cx="771530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pt-PT" sz="2400" b="1" dirty="0" err="1">
                <a:solidFill>
                  <a:srgbClr val="003366"/>
                </a:solidFill>
                <a:latin typeface="Cambria" pitchFamily="18" charset="0"/>
              </a:rPr>
              <a:t>Mainstreaming</a:t>
            </a:r>
            <a:r>
              <a:rPr lang="pt-PT" sz="2400" b="1" dirty="0">
                <a:solidFill>
                  <a:srgbClr val="003366"/>
                </a:solidFill>
                <a:latin typeface="Cambria" pitchFamily="18" charset="0"/>
              </a:rPr>
              <a:t> em Políticas Públicas ?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928662" y="1571612"/>
            <a:ext cx="750099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911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165225" algn="l"/>
              </a:tabLst>
            </a:pPr>
            <a:r>
              <a:rPr lang="pt-PT" sz="2400" dirty="0" smtClean="0">
                <a:solidFill>
                  <a:srgbClr val="002060"/>
                </a:solidFill>
                <a:latin typeface="Calibri" pitchFamily="34" charset="0"/>
              </a:rPr>
              <a:t>Integrar uma determinada vertente / um determinado objectivo estratégico em todas as políticas</a:t>
            </a:r>
          </a:p>
          <a:p>
            <a:pPr defTabSz="51911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165225" algn="l"/>
              </a:tabLst>
            </a:pPr>
            <a:r>
              <a:rPr lang="pt-PT" sz="2400" dirty="0" smtClean="0">
                <a:solidFill>
                  <a:srgbClr val="002060"/>
                </a:solidFill>
                <a:latin typeface="Calibri" pitchFamily="34" charset="0"/>
              </a:rPr>
              <a:t>Definir, construir, implementar, monitorizar um Programa Político tendo como referencial a prossecução de um objectivo prioritário</a:t>
            </a:r>
          </a:p>
          <a:p>
            <a:pPr defTabSz="51911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165225" algn="l"/>
              </a:tabLst>
            </a:pPr>
            <a:r>
              <a:rPr lang="pt-PT" sz="2400" dirty="0" smtClean="0">
                <a:solidFill>
                  <a:srgbClr val="002060"/>
                </a:solidFill>
                <a:latin typeface="Calibri" pitchFamily="34" charset="0"/>
              </a:rPr>
              <a:t>Abordagem integrada</a:t>
            </a:r>
            <a:endParaRPr lang="pt-PT" sz="2400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9"/>
          <p:cNvSpPr>
            <a:spLocks noChangeShapeType="1"/>
          </p:cNvSpPr>
          <p:nvPr/>
        </p:nvSpPr>
        <p:spPr bwMode="auto">
          <a:xfrm>
            <a:off x="684213" y="981075"/>
            <a:ext cx="7704137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10" name="Rectângulo 9"/>
          <p:cNvSpPr/>
          <p:nvPr/>
        </p:nvSpPr>
        <p:spPr>
          <a:xfrm>
            <a:off x="714348" y="285728"/>
            <a:ext cx="771530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400" b="1" i="1" spc="50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Mainstreaming</a:t>
            </a:r>
            <a:r>
              <a:rPr lang="pt-PT" sz="2400" b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 do Envelhecimento</a:t>
            </a:r>
            <a:endParaRPr lang="pt-PT" sz="24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71472" y="1428736"/>
            <a:ext cx="80645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2438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Estratégia, processo </a:t>
            </a: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e </a:t>
            </a: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esforço multi-dimensional </a:t>
            </a: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para </a:t>
            </a: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integrar</a:t>
            </a: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 a problemática do envelhecimento em todos os </a:t>
            </a: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domínios</a:t>
            </a: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 e </a:t>
            </a: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níveis de actuação política</a:t>
            </a: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. O objectivo último é conseguir um desenvolvimento mais equitativo numa sociedade que beneficie todos os grupos sociais. Um </a:t>
            </a:r>
            <a:r>
              <a:rPr lang="en-US" sz="2000" i="1" dirty="0" smtClean="0">
                <a:solidFill>
                  <a:srgbClr val="002060"/>
                </a:solidFill>
                <a:latin typeface="Calibri" pitchFamily="34" charset="0"/>
              </a:rPr>
              <a:t>mainstreaming</a:t>
            </a: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 de sucesso é aquele que inclui todos os </a:t>
            </a:r>
            <a:r>
              <a:rPr lang="en-US" sz="2000" i="1" dirty="0" smtClean="0">
                <a:solidFill>
                  <a:srgbClr val="002060"/>
                </a:solidFill>
                <a:latin typeface="Calibri" pitchFamily="34" charset="0"/>
              </a:rPr>
              <a:t>stakeholders</a:t>
            </a: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 relevantes de forma a assegurar que as políticas vão ao encontro das necessidades de todos os grupos etários. </a:t>
            </a:r>
          </a:p>
          <a:p>
            <a:pPr defTabSz="452438" eaLnBrk="1" hangingPunct="1">
              <a:spcBef>
                <a:spcPts val="1200"/>
              </a:spcBef>
            </a:pP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							</a:t>
            </a:r>
            <a:r>
              <a:rPr lang="pt-PT" i="1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en-US" i="1" dirty="0" smtClean="0">
                <a:solidFill>
                  <a:srgbClr val="002060"/>
                </a:solidFill>
                <a:latin typeface="Calibri" pitchFamily="34" charset="0"/>
              </a:rPr>
              <a:t>UNECE Policy Brief on Ageing No. 1 Nov. 2009</a:t>
            </a:r>
            <a:r>
              <a:rPr lang="pt-PT" i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</a:p>
          <a:p>
            <a:pPr defTabSz="452438" eaLnBrk="1" hangingPunct="1">
              <a:spcBef>
                <a:spcPts val="1200"/>
              </a:spcBef>
            </a:pP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	 </a:t>
            </a:r>
            <a:endParaRPr lang="pt-PT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Line 6"/>
          <p:cNvSpPr>
            <a:spLocks noChangeShapeType="1"/>
          </p:cNvSpPr>
          <p:nvPr/>
        </p:nvSpPr>
        <p:spPr bwMode="auto">
          <a:xfrm>
            <a:off x="684213" y="981075"/>
            <a:ext cx="7704137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5" name="Rectângulo 4"/>
          <p:cNvSpPr/>
          <p:nvPr/>
        </p:nvSpPr>
        <p:spPr>
          <a:xfrm>
            <a:off x="714348" y="142852"/>
            <a:ext cx="771530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400" b="1" i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2012 – Ano Europeu do Envelhecimento </a:t>
            </a:r>
            <a:r>
              <a:rPr lang="pt-PT" sz="2400" b="1" i="1" spc="50" dirty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A</a:t>
            </a:r>
            <a:r>
              <a:rPr lang="pt-PT" sz="2400" b="1" i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ctivo e da Solidariedade entre Gerações</a:t>
            </a:r>
            <a:endParaRPr lang="pt-PT" sz="24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71472" y="1285860"/>
            <a:ext cx="80645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2438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Objectivo</a:t>
            </a:r>
          </a:p>
          <a:p>
            <a:pPr defTabSz="452438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Sensibilizar decisores políticos , </a:t>
            </a:r>
            <a:r>
              <a:rPr lang="en-US" sz="2000" i="1" dirty="0" smtClean="0">
                <a:solidFill>
                  <a:srgbClr val="002060"/>
                </a:solidFill>
                <a:latin typeface="Calibri" pitchFamily="34" charset="0"/>
              </a:rPr>
              <a:t>stakeholders</a:t>
            </a: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 e cidadãos para a necessidade de se criarem condições que assegurem aos idosos </a:t>
            </a:r>
          </a:p>
          <a:p>
            <a:pPr lvl="2" defTabSz="452438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PT" sz="2000" i="1" dirty="0" smtClean="0">
                <a:solidFill>
                  <a:srgbClr val="002060"/>
                </a:solidFill>
                <a:latin typeface="Calibri" pitchFamily="34" charset="0"/>
              </a:rPr>
              <a:t>	permanecer no mercado de trabalho e partilhar a sua 	experiência</a:t>
            </a:r>
          </a:p>
          <a:p>
            <a:pPr lvl="2" defTabSz="452438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PT" sz="2000" i="1" dirty="0">
                <a:solidFill>
                  <a:srgbClr val="002060"/>
                </a:solidFill>
                <a:latin typeface="Calibri" pitchFamily="34" charset="0"/>
              </a:rPr>
              <a:t>	</a:t>
            </a:r>
            <a:r>
              <a:rPr lang="pt-PT" sz="2000" i="1" dirty="0" smtClean="0">
                <a:solidFill>
                  <a:srgbClr val="002060"/>
                </a:solidFill>
                <a:latin typeface="Calibri" pitchFamily="34" charset="0"/>
              </a:rPr>
              <a:t>continuar a desempenhar um papel activo na sociedade</a:t>
            </a:r>
          </a:p>
          <a:p>
            <a:pPr lvl="2" defTabSz="452438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PT" sz="2000" i="1" dirty="0">
                <a:solidFill>
                  <a:srgbClr val="002060"/>
                </a:solidFill>
                <a:latin typeface="Calibri" pitchFamily="34" charset="0"/>
              </a:rPr>
              <a:t>	</a:t>
            </a:r>
            <a:r>
              <a:rPr lang="pt-PT" sz="2000" i="1" dirty="0" smtClean="0">
                <a:solidFill>
                  <a:srgbClr val="002060"/>
                </a:solidFill>
                <a:latin typeface="Calibri" pitchFamily="34" charset="0"/>
              </a:rPr>
              <a:t>viver uma vida o mais saudável e gratificante possível</a:t>
            </a:r>
            <a:r>
              <a:rPr lang="pt-PT" sz="2000" i="1" dirty="0">
                <a:solidFill>
                  <a:srgbClr val="002060"/>
                </a:solidFill>
                <a:latin typeface="Calibri" pitchFamily="34" charset="0"/>
              </a:rPr>
              <a:t>	</a:t>
            </a:r>
            <a:r>
              <a:rPr lang="pt-PT" sz="2000" i="1" dirty="0" smtClean="0">
                <a:solidFill>
                  <a:srgbClr val="002060"/>
                </a:solidFill>
                <a:latin typeface="Calibri" pitchFamily="34" charset="0"/>
              </a:rPr>
              <a:t>	</a:t>
            </a:r>
            <a:endParaRPr lang="pt-PT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452438" eaLnBrk="1" hangingPunct="1">
              <a:spcBef>
                <a:spcPts val="1200"/>
              </a:spcBef>
            </a:pPr>
            <a:r>
              <a:rPr lang="pt-PT" sz="2000" b="1" dirty="0" smtClean="0">
                <a:solidFill>
                  <a:srgbClr val="002060"/>
                </a:solidFill>
                <a:latin typeface="Calibri" pitchFamily="34" charset="0"/>
              </a:rPr>
              <a:t>	 </a:t>
            </a:r>
            <a:endParaRPr lang="pt-PT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84213" y="981075"/>
            <a:ext cx="7704137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" name="Rectângulo 2"/>
          <p:cNvSpPr/>
          <p:nvPr/>
        </p:nvSpPr>
        <p:spPr>
          <a:xfrm>
            <a:off x="714348" y="142852"/>
            <a:ext cx="771530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400" b="1" i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2012 – Ano Europeu do Envelhecimento </a:t>
            </a:r>
            <a:r>
              <a:rPr lang="pt-PT" sz="2400" b="1" i="1" spc="50" dirty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A</a:t>
            </a:r>
            <a:r>
              <a:rPr lang="pt-PT" sz="2400" b="1" i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ctivo e da Solidariedade entre Gerações</a:t>
            </a:r>
            <a:endParaRPr lang="pt-PT" sz="24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785786" y="1500174"/>
            <a:ext cx="47149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pt-PT" sz="2000" b="1" dirty="0" smtClean="0">
                <a:solidFill>
                  <a:srgbClr val="003366"/>
                </a:solidFill>
                <a:latin typeface="Calibri" pitchFamily="34" charset="0"/>
              </a:rPr>
              <a:t>Áreas políticas de intervenção</a:t>
            </a:r>
            <a:endParaRPr lang="pt-PT" sz="2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928662" y="2285992"/>
            <a:ext cx="1928826" cy="785818"/>
          </a:xfrm>
          <a:prstGeom prst="flowChartAlternateProcess">
            <a:avLst/>
          </a:prstGeom>
          <a:solidFill>
            <a:srgbClr val="FFCC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pt-PT" dirty="0">
                <a:solidFill>
                  <a:srgbClr val="0099CC"/>
                </a:solidFill>
                <a:latin typeface="Calibri" pitchFamily="34" charset="0"/>
                <a:cs typeface="Arial" charset="0"/>
              </a:rPr>
              <a:t>   </a:t>
            </a:r>
            <a:r>
              <a:rPr lang="pt-PT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Emprego</a:t>
            </a:r>
            <a:endParaRPr lang="pt-PT" b="1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3571868" y="2285992"/>
            <a:ext cx="1928826" cy="785818"/>
          </a:xfrm>
          <a:prstGeom prst="flowChartAlternateProcess">
            <a:avLst/>
          </a:prstGeom>
          <a:solidFill>
            <a:srgbClr val="FFCC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pt-PT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Cuidados </a:t>
            </a:r>
          </a:p>
          <a:p>
            <a:pPr algn="ctr">
              <a:defRPr/>
            </a:pPr>
            <a:r>
              <a:rPr lang="pt-PT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de saúde</a:t>
            </a:r>
            <a:endParaRPr lang="pt-PT" b="1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6215074" y="2285992"/>
            <a:ext cx="1928826" cy="785818"/>
          </a:xfrm>
          <a:prstGeom prst="flowChartAlternateProcess">
            <a:avLst/>
          </a:prstGeom>
          <a:solidFill>
            <a:srgbClr val="FFCC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pt-PT" dirty="0">
                <a:solidFill>
                  <a:srgbClr val="0099CC"/>
                </a:solidFill>
                <a:latin typeface="Calibri" pitchFamily="34" charset="0"/>
                <a:cs typeface="Arial" charset="0"/>
              </a:rPr>
              <a:t>   </a:t>
            </a:r>
            <a:r>
              <a:rPr lang="pt-PT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Serviços sociais</a:t>
            </a:r>
            <a:endParaRPr lang="pt-PT" b="1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928662" y="3857628"/>
            <a:ext cx="1928826" cy="785818"/>
          </a:xfrm>
          <a:prstGeom prst="flowChartAlternateProcess">
            <a:avLst/>
          </a:prstGeom>
          <a:solidFill>
            <a:srgbClr val="FFCC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pt-PT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Educação</a:t>
            </a:r>
            <a:endParaRPr lang="pt-PT" b="1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3571868" y="3857628"/>
            <a:ext cx="1928826" cy="785818"/>
          </a:xfrm>
          <a:prstGeom prst="flowChartAlternateProcess">
            <a:avLst/>
          </a:prstGeom>
          <a:solidFill>
            <a:srgbClr val="FFCC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pt-PT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Voluntariado</a:t>
            </a:r>
            <a:endParaRPr lang="pt-PT" b="1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6215074" y="3857628"/>
            <a:ext cx="1928826" cy="785818"/>
          </a:xfrm>
          <a:prstGeom prst="flowChartAlternateProcess">
            <a:avLst/>
          </a:prstGeom>
          <a:solidFill>
            <a:srgbClr val="FFCC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pt-PT" dirty="0">
                <a:solidFill>
                  <a:srgbClr val="0099CC"/>
                </a:solidFill>
                <a:latin typeface="Calibri" pitchFamily="34" charset="0"/>
                <a:cs typeface="Arial" charset="0"/>
              </a:rPr>
              <a:t>   </a:t>
            </a:r>
            <a:r>
              <a:rPr lang="pt-PT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Habitação</a:t>
            </a:r>
            <a:endParaRPr lang="pt-PT" b="1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2214546" y="5286388"/>
            <a:ext cx="1928826" cy="785818"/>
          </a:xfrm>
          <a:prstGeom prst="flowChartAlternateProcess">
            <a:avLst/>
          </a:prstGeom>
          <a:solidFill>
            <a:srgbClr val="FFCC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pt-PT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TIC</a:t>
            </a:r>
            <a:endParaRPr lang="pt-PT" b="1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5072066" y="5286388"/>
            <a:ext cx="1928826" cy="785818"/>
          </a:xfrm>
          <a:prstGeom prst="flowChartAlternateProcess">
            <a:avLst/>
          </a:prstGeom>
          <a:solidFill>
            <a:srgbClr val="FFCC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pt-PT" dirty="0">
                <a:solidFill>
                  <a:srgbClr val="0099CC"/>
                </a:solidFill>
                <a:latin typeface="Calibri" pitchFamily="34" charset="0"/>
                <a:cs typeface="Arial" charset="0"/>
              </a:rPr>
              <a:t>   </a:t>
            </a:r>
            <a:r>
              <a:rPr lang="pt-PT" b="1" dirty="0" smtClean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Transportes</a:t>
            </a:r>
            <a:endParaRPr lang="pt-PT" b="1" dirty="0">
              <a:solidFill>
                <a:srgbClr val="002060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5"/>
          <p:cNvSpPr>
            <a:spLocks noChangeArrowheads="1"/>
          </p:cNvSpPr>
          <p:nvPr/>
        </p:nvSpPr>
        <p:spPr bwMode="auto">
          <a:xfrm>
            <a:off x="1403350" y="1916113"/>
            <a:ext cx="6337300" cy="3743325"/>
          </a:xfrm>
          <a:prstGeom prst="ellipse">
            <a:avLst/>
          </a:prstGeom>
          <a:solidFill>
            <a:schemeClr val="bg1"/>
          </a:solidFill>
          <a:ln w="19050">
            <a:solidFill>
              <a:srgbClr val="92D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4" name="Oval 26"/>
          <p:cNvSpPr>
            <a:spLocks noChangeArrowheads="1"/>
          </p:cNvSpPr>
          <p:nvPr/>
        </p:nvSpPr>
        <p:spPr bwMode="auto">
          <a:xfrm>
            <a:off x="755650" y="1339850"/>
            <a:ext cx="7704138" cy="5111750"/>
          </a:xfrm>
          <a:prstGeom prst="ellipse">
            <a:avLst/>
          </a:prstGeom>
          <a:noFill/>
          <a:ln w="19050">
            <a:solidFill>
              <a:srgbClr val="92D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5" name="AutoShape 30"/>
          <p:cNvSpPr>
            <a:spLocks noChangeArrowheads="1"/>
          </p:cNvSpPr>
          <p:nvPr/>
        </p:nvSpPr>
        <p:spPr bwMode="auto">
          <a:xfrm>
            <a:off x="6011863" y="4219575"/>
            <a:ext cx="1584325" cy="4333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1002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>
              <a:solidFill>
                <a:srgbClr val="FFFFD9"/>
              </a:solidFill>
              <a:latin typeface="Cambria" pitchFamily="18" charset="0"/>
            </a:endParaRPr>
          </a:p>
        </p:txBody>
      </p:sp>
      <p:sp>
        <p:nvSpPr>
          <p:cNvPr id="6" name="AutoShape 35"/>
          <p:cNvSpPr>
            <a:spLocks noChangeArrowheads="1"/>
          </p:cNvSpPr>
          <p:nvPr/>
        </p:nvSpPr>
        <p:spPr bwMode="auto">
          <a:xfrm>
            <a:off x="3851275" y="4219575"/>
            <a:ext cx="1584325" cy="4333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1002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1547813" y="2203450"/>
            <a:ext cx="6119812" cy="719138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rgbClr val="33CC33"/>
            </a:solidFill>
            <a:round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pt-PT" b="1"/>
          </a:p>
        </p:txBody>
      </p:sp>
      <p:sp>
        <p:nvSpPr>
          <p:cNvPr id="8" name="AutoShape 13"/>
          <p:cNvSpPr>
            <a:spLocks noChangeArrowheads="1"/>
          </p:cNvSpPr>
          <p:nvPr/>
        </p:nvSpPr>
        <p:spPr bwMode="auto">
          <a:xfrm rot="10800000">
            <a:off x="1908175" y="2995613"/>
            <a:ext cx="863600" cy="1223962"/>
          </a:xfrm>
          <a:custGeom>
            <a:avLst/>
            <a:gdLst>
              <a:gd name="T0" fmla="*/ 1314523787 w 21600"/>
              <a:gd name="T1" fmla="*/ 1965015882 h 21600"/>
              <a:gd name="T2" fmla="*/ 690240366 w 21600"/>
              <a:gd name="T3" fmla="*/ 2147483647 h 21600"/>
              <a:gd name="T4" fmla="*/ 65956487 w 21600"/>
              <a:gd name="T5" fmla="*/ 1965015882 h 21600"/>
              <a:gd name="T6" fmla="*/ 69024036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832 w 21600"/>
              <a:gd name="T13" fmla="*/ 2832 h 21600"/>
              <a:gd name="T14" fmla="*/ 18768 w 21600"/>
              <a:gd name="T15" fmla="*/ 1876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064" y="21600"/>
                </a:lnTo>
                <a:lnTo>
                  <a:pt x="19536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/>
          </a:solidFill>
          <a:ln w="2857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1763713" y="2995613"/>
            <a:ext cx="1225550" cy="215900"/>
          </a:xfrm>
          <a:prstGeom prst="roundRect">
            <a:avLst>
              <a:gd name="adj" fmla="val 16667"/>
            </a:avLst>
          </a:prstGeom>
          <a:ln w="28575">
            <a:solidFill>
              <a:srgbClr val="CC6600"/>
            </a:solidFill>
            <a:round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0" name="AutoShape 19"/>
          <p:cNvSpPr>
            <a:spLocks noChangeArrowheads="1"/>
          </p:cNvSpPr>
          <p:nvPr/>
        </p:nvSpPr>
        <p:spPr bwMode="auto">
          <a:xfrm>
            <a:off x="1836738" y="3211513"/>
            <a:ext cx="1079500" cy="73025"/>
          </a:xfrm>
          <a:prstGeom prst="roundRect">
            <a:avLst>
              <a:gd name="adj" fmla="val 16667"/>
            </a:avLst>
          </a:prstGeom>
          <a:ln w="28575">
            <a:solidFill>
              <a:srgbClr val="CC6600"/>
            </a:solidFill>
            <a:round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 rot="10800000">
            <a:off x="6372225" y="2995613"/>
            <a:ext cx="863600" cy="1223962"/>
          </a:xfrm>
          <a:custGeom>
            <a:avLst/>
            <a:gdLst>
              <a:gd name="T0" fmla="*/ 1314523787 w 21600"/>
              <a:gd name="T1" fmla="*/ 1965015882 h 21600"/>
              <a:gd name="T2" fmla="*/ 690240366 w 21600"/>
              <a:gd name="T3" fmla="*/ 2147483647 h 21600"/>
              <a:gd name="T4" fmla="*/ 65956487 w 21600"/>
              <a:gd name="T5" fmla="*/ 1965015882 h 21600"/>
              <a:gd name="T6" fmla="*/ 69024036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832 w 21600"/>
              <a:gd name="T13" fmla="*/ 2832 h 21600"/>
              <a:gd name="T14" fmla="*/ 18768 w 21600"/>
              <a:gd name="T15" fmla="*/ 1876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064" y="21600"/>
                </a:lnTo>
                <a:lnTo>
                  <a:pt x="19536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/>
          </a:solidFill>
          <a:ln w="2857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12" name="AutoShape 28"/>
          <p:cNvSpPr>
            <a:spLocks noChangeArrowheads="1"/>
          </p:cNvSpPr>
          <p:nvPr/>
        </p:nvSpPr>
        <p:spPr bwMode="auto">
          <a:xfrm>
            <a:off x="6227763" y="2995613"/>
            <a:ext cx="1225550" cy="215900"/>
          </a:xfrm>
          <a:prstGeom prst="roundRect">
            <a:avLst>
              <a:gd name="adj" fmla="val 16667"/>
            </a:avLst>
          </a:prstGeom>
          <a:ln w="28575">
            <a:solidFill>
              <a:srgbClr val="CC6600"/>
            </a:solidFill>
            <a:round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3" name="AutoShape 29"/>
          <p:cNvSpPr>
            <a:spLocks noChangeArrowheads="1"/>
          </p:cNvSpPr>
          <p:nvPr/>
        </p:nvSpPr>
        <p:spPr bwMode="auto">
          <a:xfrm>
            <a:off x="6300788" y="3211513"/>
            <a:ext cx="1079500" cy="73025"/>
          </a:xfrm>
          <a:prstGeom prst="roundRect">
            <a:avLst>
              <a:gd name="adj" fmla="val 16667"/>
            </a:avLst>
          </a:prstGeom>
          <a:ln w="28575">
            <a:solidFill>
              <a:srgbClr val="CC6600"/>
            </a:solidFill>
            <a:round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4" name="AutoShape 31"/>
          <p:cNvSpPr>
            <a:spLocks noChangeArrowheads="1"/>
          </p:cNvSpPr>
          <p:nvPr/>
        </p:nvSpPr>
        <p:spPr bwMode="auto">
          <a:xfrm>
            <a:off x="6227763" y="4076700"/>
            <a:ext cx="1152525" cy="144463"/>
          </a:xfrm>
          <a:prstGeom prst="roundRect">
            <a:avLst>
              <a:gd name="adj" fmla="val 16667"/>
            </a:avLst>
          </a:prstGeom>
          <a:ln w="28575">
            <a:solidFill>
              <a:srgbClr val="CC6600"/>
            </a:solidFill>
            <a:round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5" name="AutoShape 32"/>
          <p:cNvSpPr>
            <a:spLocks noChangeArrowheads="1"/>
          </p:cNvSpPr>
          <p:nvPr/>
        </p:nvSpPr>
        <p:spPr bwMode="auto">
          <a:xfrm rot="10800000">
            <a:off x="4211638" y="2995613"/>
            <a:ext cx="863600" cy="1223962"/>
          </a:xfrm>
          <a:custGeom>
            <a:avLst/>
            <a:gdLst>
              <a:gd name="T0" fmla="*/ 1314523787 w 21600"/>
              <a:gd name="T1" fmla="*/ 1965015882 h 21600"/>
              <a:gd name="T2" fmla="*/ 690240366 w 21600"/>
              <a:gd name="T3" fmla="*/ 2147483647 h 21600"/>
              <a:gd name="T4" fmla="*/ 65956487 w 21600"/>
              <a:gd name="T5" fmla="*/ 1965015882 h 21600"/>
              <a:gd name="T6" fmla="*/ 69024036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832 w 21600"/>
              <a:gd name="T13" fmla="*/ 2832 h 21600"/>
              <a:gd name="T14" fmla="*/ 18768 w 21600"/>
              <a:gd name="T15" fmla="*/ 1876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064" y="21600"/>
                </a:lnTo>
                <a:lnTo>
                  <a:pt x="19536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/>
          </a:solidFill>
          <a:ln w="2857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16" name="AutoShape 33"/>
          <p:cNvSpPr>
            <a:spLocks noChangeArrowheads="1"/>
          </p:cNvSpPr>
          <p:nvPr/>
        </p:nvSpPr>
        <p:spPr bwMode="auto">
          <a:xfrm>
            <a:off x="4067175" y="2995613"/>
            <a:ext cx="1225550" cy="215900"/>
          </a:xfrm>
          <a:prstGeom prst="roundRect">
            <a:avLst>
              <a:gd name="adj" fmla="val 16667"/>
            </a:avLst>
          </a:prstGeom>
          <a:ln w="28575">
            <a:solidFill>
              <a:srgbClr val="CC6600"/>
            </a:solidFill>
            <a:round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7" name="AutoShape 34"/>
          <p:cNvSpPr>
            <a:spLocks noChangeArrowheads="1"/>
          </p:cNvSpPr>
          <p:nvPr/>
        </p:nvSpPr>
        <p:spPr bwMode="auto">
          <a:xfrm>
            <a:off x="4140200" y="3211513"/>
            <a:ext cx="1079500" cy="73025"/>
          </a:xfrm>
          <a:prstGeom prst="roundRect">
            <a:avLst>
              <a:gd name="adj" fmla="val 16667"/>
            </a:avLst>
          </a:prstGeom>
          <a:ln w="28575">
            <a:solidFill>
              <a:srgbClr val="CC6600"/>
            </a:solidFill>
            <a:round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8" name="AutoShape 36"/>
          <p:cNvSpPr>
            <a:spLocks noChangeArrowheads="1"/>
          </p:cNvSpPr>
          <p:nvPr/>
        </p:nvSpPr>
        <p:spPr bwMode="auto">
          <a:xfrm>
            <a:off x="4067175" y="4076700"/>
            <a:ext cx="1152525" cy="144463"/>
          </a:xfrm>
          <a:prstGeom prst="roundRect">
            <a:avLst>
              <a:gd name="adj" fmla="val 16667"/>
            </a:avLst>
          </a:prstGeom>
          <a:ln w="28575">
            <a:solidFill>
              <a:srgbClr val="CC6600"/>
            </a:solidFill>
            <a:round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9" name="Text Box 39"/>
          <p:cNvSpPr txBox="1">
            <a:spLocks noChangeArrowheads="1"/>
          </p:cNvSpPr>
          <p:nvPr/>
        </p:nvSpPr>
        <p:spPr bwMode="auto">
          <a:xfrm>
            <a:off x="3851275" y="4291013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 dirty="0">
                <a:solidFill>
                  <a:srgbClr val="003366"/>
                </a:solidFill>
                <a:latin typeface="Calibri" pitchFamily="34" charset="0"/>
              </a:rPr>
              <a:t>Saúde</a:t>
            </a:r>
          </a:p>
        </p:txBody>
      </p:sp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6011863" y="4291013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>
                <a:solidFill>
                  <a:srgbClr val="003366"/>
                </a:solidFill>
                <a:latin typeface="Calibri" pitchFamily="34" charset="0"/>
              </a:rPr>
              <a:t>Segurança</a:t>
            </a:r>
          </a:p>
        </p:txBody>
      </p:sp>
      <p:sp>
        <p:nvSpPr>
          <p:cNvPr id="21" name="AutoShape 23"/>
          <p:cNvSpPr>
            <a:spLocks noChangeArrowheads="1"/>
          </p:cNvSpPr>
          <p:nvPr/>
        </p:nvSpPr>
        <p:spPr bwMode="auto">
          <a:xfrm>
            <a:off x="1547813" y="4214818"/>
            <a:ext cx="1584325" cy="43814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1002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2" name="Text Box 38"/>
          <p:cNvSpPr txBox="1">
            <a:spLocks noChangeArrowheads="1"/>
          </p:cNvSpPr>
          <p:nvPr/>
        </p:nvSpPr>
        <p:spPr bwMode="auto">
          <a:xfrm>
            <a:off x="1547813" y="4291013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 dirty="0">
                <a:solidFill>
                  <a:srgbClr val="003366"/>
                </a:solidFill>
                <a:latin typeface="Calibri" pitchFamily="34" charset="0"/>
              </a:rPr>
              <a:t>Participação</a:t>
            </a:r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2700338" y="2347913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 b="1" dirty="0">
                <a:solidFill>
                  <a:schemeClr val="bg1"/>
                </a:solidFill>
                <a:latin typeface="Calibri" pitchFamily="34" charset="0"/>
              </a:rPr>
              <a:t>População idosa activa</a:t>
            </a:r>
          </a:p>
        </p:txBody>
      </p:sp>
      <p:sp>
        <p:nvSpPr>
          <p:cNvPr id="24" name="Text Box 43"/>
          <p:cNvSpPr txBox="1">
            <a:spLocks noChangeArrowheads="1"/>
          </p:cNvSpPr>
          <p:nvPr/>
        </p:nvSpPr>
        <p:spPr bwMode="auto">
          <a:xfrm>
            <a:off x="1547813" y="5734050"/>
            <a:ext cx="64801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000" b="1" dirty="0">
                <a:solidFill>
                  <a:srgbClr val="003366"/>
                </a:solidFill>
                <a:latin typeface="Calibri" pitchFamily="34" charset="0"/>
              </a:rPr>
              <a:t>Princípios orientadores das Nações Unidas</a:t>
            </a:r>
          </a:p>
        </p:txBody>
      </p:sp>
      <p:sp>
        <p:nvSpPr>
          <p:cNvPr id="25" name="CaixaDeTexto 4"/>
          <p:cNvSpPr txBox="1">
            <a:spLocks noChangeArrowheads="1"/>
          </p:cNvSpPr>
          <p:nvPr/>
        </p:nvSpPr>
        <p:spPr bwMode="auto">
          <a:xfrm>
            <a:off x="785786" y="1000108"/>
            <a:ext cx="25209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t-PT" sz="2000" b="1" dirty="0">
                <a:solidFill>
                  <a:srgbClr val="003366"/>
                </a:solidFill>
                <a:latin typeface="Calibri" pitchFamily="34" charset="0"/>
              </a:rPr>
              <a:t>Os três pilares</a:t>
            </a:r>
          </a:p>
        </p:txBody>
      </p:sp>
      <p:sp>
        <p:nvSpPr>
          <p:cNvPr id="26" name="Line 45"/>
          <p:cNvSpPr>
            <a:spLocks noChangeShapeType="1"/>
          </p:cNvSpPr>
          <p:nvPr/>
        </p:nvSpPr>
        <p:spPr bwMode="auto">
          <a:xfrm>
            <a:off x="684213" y="908050"/>
            <a:ext cx="7704137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7" name="AutoShape 24"/>
          <p:cNvSpPr>
            <a:spLocks noChangeArrowheads="1"/>
          </p:cNvSpPr>
          <p:nvPr/>
        </p:nvSpPr>
        <p:spPr bwMode="auto">
          <a:xfrm>
            <a:off x="1763713" y="4076700"/>
            <a:ext cx="1152525" cy="144463"/>
          </a:xfrm>
          <a:prstGeom prst="roundRect">
            <a:avLst>
              <a:gd name="adj" fmla="val 16667"/>
            </a:avLst>
          </a:prstGeom>
          <a:ln w="28575">
            <a:solidFill>
              <a:srgbClr val="CC6600"/>
            </a:solidFill>
            <a:round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8" name="Rectângulo 27"/>
          <p:cNvSpPr/>
          <p:nvPr/>
        </p:nvSpPr>
        <p:spPr>
          <a:xfrm>
            <a:off x="571472" y="142852"/>
            <a:ext cx="785818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400" b="1" i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Promoção de uma vida activa para os/as idosos/as</a:t>
            </a:r>
            <a:endParaRPr lang="pt-PT" sz="24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7"/>
          <p:cNvSpPr>
            <a:spLocks noChangeArrowheads="1"/>
          </p:cNvSpPr>
          <p:nvPr/>
        </p:nvSpPr>
        <p:spPr bwMode="auto">
          <a:xfrm rot="3064114">
            <a:off x="1858169" y="2039144"/>
            <a:ext cx="2476500" cy="1223962"/>
          </a:xfrm>
          <a:prstGeom prst="ellipse">
            <a:avLst/>
          </a:prstGeom>
          <a:solidFill>
            <a:srgbClr val="FF9900"/>
          </a:solidFill>
          <a:ln>
            <a:solidFill>
              <a:srgbClr val="FFFF00"/>
            </a:solidFill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scene3d>
            <a:camera prst="perspectiveBelow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4" name="Oval 14"/>
          <p:cNvSpPr>
            <a:spLocks noChangeArrowheads="1"/>
          </p:cNvSpPr>
          <p:nvPr/>
        </p:nvSpPr>
        <p:spPr bwMode="auto">
          <a:xfrm rot="5400000">
            <a:off x="3154363" y="1679575"/>
            <a:ext cx="2332037" cy="1223963"/>
          </a:xfrm>
          <a:prstGeom prst="ellipse">
            <a:avLst/>
          </a:prstGeom>
          <a:solidFill>
            <a:srgbClr val="FF9900"/>
          </a:solidFill>
          <a:ln>
            <a:solidFill>
              <a:srgbClr val="FFFF00"/>
            </a:solidFill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scene3d>
            <a:camera prst="perspectiveBelow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5" name="Oval 15"/>
          <p:cNvSpPr>
            <a:spLocks noChangeArrowheads="1"/>
          </p:cNvSpPr>
          <p:nvPr/>
        </p:nvSpPr>
        <p:spPr bwMode="auto">
          <a:xfrm rot="7516853">
            <a:off x="4411663" y="2078038"/>
            <a:ext cx="2411412" cy="1223962"/>
          </a:xfrm>
          <a:prstGeom prst="ellipse">
            <a:avLst/>
          </a:prstGeom>
          <a:solidFill>
            <a:srgbClr val="FF9900"/>
          </a:solidFill>
          <a:ln>
            <a:solidFill>
              <a:srgbClr val="FFFF00"/>
            </a:solidFill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scene3d>
            <a:camera prst="perspectiveBelow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6" name="Oval 16"/>
          <p:cNvSpPr>
            <a:spLocks noChangeArrowheads="1"/>
          </p:cNvSpPr>
          <p:nvPr/>
        </p:nvSpPr>
        <p:spPr bwMode="auto">
          <a:xfrm>
            <a:off x="1333500" y="3429000"/>
            <a:ext cx="2592388" cy="1062038"/>
          </a:xfrm>
          <a:prstGeom prst="ellipse">
            <a:avLst/>
          </a:prstGeom>
          <a:solidFill>
            <a:srgbClr val="FF9900"/>
          </a:solidFill>
          <a:ln>
            <a:solidFill>
              <a:srgbClr val="FFFF00"/>
            </a:solidFill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scene3d>
            <a:camera prst="perspectiveBelow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 rot="18948607">
            <a:off x="1795463" y="4697413"/>
            <a:ext cx="2593975" cy="1116012"/>
          </a:xfrm>
          <a:prstGeom prst="ellipse">
            <a:avLst/>
          </a:prstGeom>
          <a:solidFill>
            <a:srgbClr val="FF9900"/>
          </a:solidFill>
          <a:ln>
            <a:solidFill>
              <a:srgbClr val="FFFF00"/>
            </a:solidFill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scene3d>
            <a:camera prst="perspectiveBelow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8" name="Oval 18"/>
          <p:cNvSpPr>
            <a:spLocks noChangeArrowheads="1"/>
          </p:cNvSpPr>
          <p:nvPr/>
        </p:nvSpPr>
        <p:spPr bwMode="auto">
          <a:xfrm rot="16200000">
            <a:off x="3190875" y="5116513"/>
            <a:ext cx="2332037" cy="1150938"/>
          </a:xfrm>
          <a:prstGeom prst="ellipse">
            <a:avLst/>
          </a:prstGeom>
          <a:solidFill>
            <a:srgbClr val="FF9900"/>
          </a:solidFill>
          <a:ln>
            <a:solidFill>
              <a:srgbClr val="FFFF00"/>
            </a:solidFill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scene3d>
            <a:camera prst="perspectiveBelow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" name="Oval 19"/>
          <p:cNvSpPr>
            <a:spLocks noChangeArrowheads="1"/>
          </p:cNvSpPr>
          <p:nvPr/>
        </p:nvSpPr>
        <p:spPr bwMode="auto">
          <a:xfrm>
            <a:off x="4933950" y="3357563"/>
            <a:ext cx="2516188" cy="1079500"/>
          </a:xfrm>
          <a:prstGeom prst="ellipse">
            <a:avLst/>
          </a:prstGeom>
          <a:solidFill>
            <a:srgbClr val="FF9900"/>
          </a:solidFill>
          <a:ln>
            <a:solidFill>
              <a:srgbClr val="FFFF00"/>
            </a:solidFill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scene3d>
            <a:camera prst="perspectiveBelow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0" name="Oval 20"/>
          <p:cNvSpPr>
            <a:spLocks noChangeArrowheads="1"/>
          </p:cNvSpPr>
          <p:nvPr/>
        </p:nvSpPr>
        <p:spPr bwMode="auto">
          <a:xfrm rot="14228035">
            <a:off x="4277519" y="4620419"/>
            <a:ext cx="2438400" cy="1223962"/>
          </a:xfrm>
          <a:prstGeom prst="ellipse">
            <a:avLst/>
          </a:prstGeom>
          <a:solidFill>
            <a:srgbClr val="FF9900"/>
          </a:solidFill>
          <a:ln>
            <a:solidFill>
              <a:srgbClr val="FFFF00"/>
            </a:solidFill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scene3d>
            <a:camera prst="perspectiveBelow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1" name="Oval 21"/>
          <p:cNvSpPr>
            <a:spLocks noChangeArrowheads="1"/>
          </p:cNvSpPr>
          <p:nvPr/>
        </p:nvSpPr>
        <p:spPr bwMode="auto">
          <a:xfrm>
            <a:off x="3492500" y="2997200"/>
            <a:ext cx="1871663" cy="1800225"/>
          </a:xfrm>
          <a:prstGeom prst="ellipse">
            <a:avLst/>
          </a:prstGeom>
          <a:solidFill>
            <a:srgbClr val="CC660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1331913" y="3644900"/>
            <a:ext cx="2447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dirty="0">
                <a:solidFill>
                  <a:srgbClr val="000099"/>
                </a:solidFill>
                <a:latin typeface="Calibri" pitchFamily="34" charset="0"/>
              </a:rPr>
              <a:t>Acessibilidade a espaços verdes</a:t>
            </a: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 rot="19625819">
            <a:off x="3635375" y="21336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>
                <a:solidFill>
                  <a:srgbClr val="000099"/>
                </a:solidFill>
                <a:latin typeface="Calibri" pitchFamily="34" charset="0"/>
              </a:rPr>
              <a:t>Habitação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 rot="2198647">
            <a:off x="2411413" y="2636838"/>
            <a:ext cx="1655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dirty="0">
                <a:solidFill>
                  <a:srgbClr val="000099"/>
                </a:solidFill>
                <a:latin typeface="Calibri" pitchFamily="34" charset="0"/>
              </a:rPr>
              <a:t>Transportes</a:t>
            </a: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 rot="18945633">
            <a:off x="1835150" y="4797425"/>
            <a:ext cx="23050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>
                <a:solidFill>
                  <a:srgbClr val="000099"/>
                </a:solidFill>
                <a:latin typeface="Calibri" pitchFamily="34" charset="0"/>
              </a:rPr>
              <a:t>Envolvimento </a:t>
            </a:r>
          </a:p>
          <a:p>
            <a:pPr algn="ctr"/>
            <a:r>
              <a:rPr lang="pt-PT">
                <a:solidFill>
                  <a:srgbClr val="000099"/>
                </a:solidFill>
                <a:latin typeface="Calibri" pitchFamily="34" charset="0"/>
              </a:rPr>
              <a:t>da comunidades e </a:t>
            </a:r>
          </a:p>
          <a:p>
            <a:pPr algn="ctr"/>
            <a:r>
              <a:rPr lang="pt-PT">
                <a:solidFill>
                  <a:srgbClr val="000099"/>
                </a:solidFill>
                <a:latin typeface="Calibri" pitchFamily="34" charset="0"/>
              </a:rPr>
              <a:t>Serviços de saúde</a:t>
            </a: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 rot="18755605">
            <a:off x="3452812" y="5413376"/>
            <a:ext cx="158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>
                <a:solidFill>
                  <a:srgbClr val="000099"/>
                </a:solidFill>
                <a:latin typeface="Calibri" pitchFamily="34" charset="0"/>
              </a:rPr>
              <a:t>Comunicação e informação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 rot="1906159">
            <a:off x="4356100" y="5013325"/>
            <a:ext cx="2447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>
                <a:solidFill>
                  <a:srgbClr val="000099"/>
                </a:solidFill>
                <a:latin typeface="Calibri" pitchFamily="34" charset="0"/>
              </a:rPr>
              <a:t>Participação cívica </a:t>
            </a:r>
          </a:p>
          <a:p>
            <a:pPr algn="ctr"/>
            <a:r>
              <a:rPr lang="pt-PT">
                <a:solidFill>
                  <a:srgbClr val="000099"/>
                </a:solidFill>
                <a:latin typeface="Calibri" pitchFamily="34" charset="0"/>
              </a:rPr>
              <a:t>e emprego</a:t>
            </a:r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>
            <a:off x="5292725" y="3573463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>
                <a:solidFill>
                  <a:srgbClr val="000099"/>
                </a:solidFill>
                <a:latin typeface="Calibri" pitchFamily="34" charset="0"/>
              </a:rPr>
              <a:t>Respeito e </a:t>
            </a:r>
          </a:p>
          <a:p>
            <a:pPr algn="ctr"/>
            <a:r>
              <a:rPr lang="pt-PT">
                <a:solidFill>
                  <a:srgbClr val="000099"/>
                </a:solidFill>
                <a:latin typeface="Calibri" pitchFamily="34" charset="0"/>
              </a:rPr>
              <a:t>inclusão social</a:t>
            </a: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 rot="20312699">
            <a:off x="4787900" y="2276475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>
                <a:solidFill>
                  <a:srgbClr val="000099"/>
                </a:solidFill>
                <a:latin typeface="Calibri" pitchFamily="34" charset="0"/>
              </a:rPr>
              <a:t>Participação social</a:t>
            </a:r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3492500" y="3429000"/>
            <a:ext cx="18002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2000" b="1" dirty="0">
                <a:solidFill>
                  <a:schemeClr val="bg1"/>
                </a:solidFill>
                <a:latin typeface="Calibri" pitchFamily="34" charset="0"/>
              </a:rPr>
              <a:t>Valorização social do idoso</a:t>
            </a:r>
          </a:p>
        </p:txBody>
      </p:sp>
      <p:sp>
        <p:nvSpPr>
          <p:cNvPr id="21" name="CaixaDeTexto 4"/>
          <p:cNvSpPr txBox="1">
            <a:spLocks noChangeArrowheads="1"/>
          </p:cNvSpPr>
          <p:nvPr/>
        </p:nvSpPr>
        <p:spPr bwMode="auto">
          <a:xfrm>
            <a:off x="250825" y="836613"/>
            <a:ext cx="4824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t-PT" sz="2000" b="1" dirty="0">
                <a:solidFill>
                  <a:srgbClr val="003366"/>
                </a:solidFill>
                <a:latin typeface="Calibri" pitchFamily="34" charset="0"/>
              </a:rPr>
              <a:t>Áreas prioritárias de intervenção</a:t>
            </a:r>
          </a:p>
        </p:txBody>
      </p:sp>
      <p:sp>
        <p:nvSpPr>
          <p:cNvPr id="22" name="Line 32"/>
          <p:cNvSpPr>
            <a:spLocks noChangeShapeType="1"/>
          </p:cNvSpPr>
          <p:nvPr/>
        </p:nvSpPr>
        <p:spPr bwMode="auto">
          <a:xfrm>
            <a:off x="755650" y="836613"/>
            <a:ext cx="7704138" cy="0"/>
          </a:xfrm>
          <a:prstGeom prst="line">
            <a:avLst/>
          </a:prstGeom>
          <a:noFill/>
          <a:ln w="76200" cmpd="dbl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3" name="Rectângulo 22"/>
          <p:cNvSpPr/>
          <p:nvPr/>
        </p:nvSpPr>
        <p:spPr>
          <a:xfrm>
            <a:off x="714348" y="0"/>
            <a:ext cx="771530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PT" sz="2400" b="1" i="1" spc="50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Políticas Públicas Orientadas para os Direitos Humanos das Pessoas Idosas</a:t>
            </a:r>
            <a:endParaRPr lang="pt-PT" sz="2400" b="1" spc="50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5"/>
          <p:cNvSpPr>
            <a:spLocks noChangeArrowheads="1" noChangeShapeType="1" noTextEdit="1"/>
          </p:cNvSpPr>
          <p:nvPr/>
        </p:nvSpPr>
        <p:spPr bwMode="auto">
          <a:xfrm>
            <a:off x="1071538" y="1571612"/>
            <a:ext cx="7532712" cy="265748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Mainstreaming</a:t>
            </a:r>
            <a:endParaRPr lang="pt-PT" sz="3600" kern="10" dirty="0" smtClean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CC6600"/>
              </a:solidFill>
              <a:latin typeface="Arial Black"/>
            </a:endParaRPr>
          </a:p>
          <a:p>
            <a:pPr algn="ctr"/>
            <a:r>
              <a:rPr lang="pt-PT" sz="3600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da </a:t>
            </a:r>
          </a:p>
          <a:p>
            <a:pPr algn="ctr"/>
            <a:r>
              <a:rPr lang="pt-PT" sz="3600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Rede Nacional de Cuidados Continuados Integrados</a:t>
            </a:r>
            <a:endParaRPr lang="pt-PT" sz="3600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CC6600"/>
              </a:solidFill>
              <a:latin typeface="Arial Black"/>
            </a:endParaRPr>
          </a:p>
        </p:txBody>
      </p:sp>
      <p:pic>
        <p:nvPicPr>
          <p:cNvPr id="3" name="Picture 30" descr="UMCCI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85786" y="571480"/>
            <a:ext cx="1304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</TotalTime>
  <Words>656</Words>
  <Application>Microsoft Office PowerPoint</Application>
  <PresentationFormat>Apresentação no Ecrã (4:3)</PresentationFormat>
  <Paragraphs>194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19</vt:i4>
      </vt:variant>
    </vt:vector>
  </HeadingPairs>
  <TitlesOfParts>
    <vt:vector size="20" baseType="lpstr">
      <vt:lpstr>Modelo de apresentação predefinido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  <vt:lpstr>Diapositivo 18</vt:lpstr>
      <vt:lpstr>Diapositivo 19</vt:lpstr>
    </vt:vector>
  </TitlesOfParts>
  <Company>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juliag</dc:creator>
  <cp:lastModifiedBy>alices</cp:lastModifiedBy>
  <cp:revision>71</cp:revision>
  <dcterms:created xsi:type="dcterms:W3CDTF">2009-03-09T16:27:38Z</dcterms:created>
  <dcterms:modified xsi:type="dcterms:W3CDTF">2011-12-22T16:42:32Z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