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4" r:id="rId2"/>
  </p:sldMasterIdLst>
  <p:notesMasterIdLst>
    <p:notesMasterId r:id="rId20"/>
  </p:notesMasterIdLst>
  <p:handoutMasterIdLst>
    <p:handoutMasterId r:id="rId21"/>
  </p:handoutMasterIdLst>
  <p:sldIdLst>
    <p:sldId id="256" r:id="rId3"/>
    <p:sldId id="361" r:id="rId4"/>
    <p:sldId id="363" r:id="rId5"/>
    <p:sldId id="360" r:id="rId6"/>
    <p:sldId id="314" r:id="rId7"/>
    <p:sldId id="350" r:id="rId8"/>
    <p:sldId id="362" r:id="rId9"/>
    <p:sldId id="352" r:id="rId10"/>
    <p:sldId id="354" r:id="rId11"/>
    <p:sldId id="357" r:id="rId12"/>
    <p:sldId id="358" r:id="rId13"/>
    <p:sldId id="359" r:id="rId14"/>
    <p:sldId id="342" r:id="rId15"/>
    <p:sldId id="365" r:id="rId16"/>
    <p:sldId id="366" r:id="rId17"/>
    <p:sldId id="367" r:id="rId18"/>
    <p:sldId id="294" r:id="rId19"/>
  </p:sldIdLst>
  <p:sldSz cx="9144000" cy="6858000" type="screen4x3"/>
  <p:notesSz cx="6669088" cy="9926638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C4C4C4"/>
    <a:srgbClr val="00CC00"/>
    <a:srgbClr val="FF5050"/>
    <a:srgbClr val="CC0000"/>
    <a:srgbClr val="FFCC99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Estilo Claro 1 - Destaqu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Destaqu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Destaqu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91" autoAdjust="0"/>
    <p:restoredTop sz="94709" autoAdjust="0"/>
  </p:normalViewPr>
  <p:slideViewPr>
    <p:cSldViewPr>
      <p:cViewPr varScale="1">
        <p:scale>
          <a:sx n="98" d="100"/>
          <a:sy n="98" d="100"/>
        </p:scale>
        <p:origin x="-90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08"/>
    </p:cViewPr>
  </p:sorterViewPr>
  <p:notesViewPr>
    <p:cSldViewPr>
      <p:cViewPr varScale="1">
        <p:scale>
          <a:sx n="57" d="100"/>
          <a:sy n="57" d="100"/>
        </p:scale>
        <p:origin x="-2070" y="-84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lha_de_C_lculo_do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lha_de_C_lculo_do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style val="34"/>
  <c:chart>
    <c:autoTitleDeleted val="1"/>
    <c:plotArea>
      <c:layout>
        <c:manualLayout>
          <c:layoutTarget val="inner"/>
          <c:xMode val="edge"/>
          <c:yMode val="edge"/>
          <c:x val="1.3793006909294858E-2"/>
          <c:y val="0"/>
          <c:w val="0.9662837608883903"/>
          <c:h val="0.71329280309647325"/>
        </c:manualLayout>
      </c:layout>
      <c:barChart>
        <c:barDir val="col"/>
        <c:grouping val="clustered"/>
        <c:ser>
          <c:idx val="0"/>
          <c:order val="0"/>
          <c:tx>
            <c:strRef>
              <c:f>Folha1!$B$1</c:f>
              <c:strCache>
                <c:ptCount val="1"/>
                <c:pt idx="0">
                  <c:v>Total Acidentes Trabalho (Nacional)</c:v>
                </c:pt>
              </c:strCache>
            </c:strRef>
          </c:tx>
          <c:cat>
            <c:numRef>
              <c:f>Folha1!$A$2:$A$6</c:f>
              <c:numCache>
                <c:formatCode>General</c:formatCode>
                <c:ptCount val="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</c:numCache>
            </c:numRef>
          </c:cat>
          <c:val>
            <c:numRef>
              <c:f>Folha1!$B$2:$B$6</c:f>
              <c:numCache>
                <c:formatCode>#,##0</c:formatCode>
                <c:ptCount val="5"/>
                <c:pt idx="0">
                  <c:v>234109</c:v>
                </c:pt>
                <c:pt idx="1">
                  <c:v>228884</c:v>
                </c:pt>
                <c:pt idx="2">
                  <c:v>237392</c:v>
                </c:pt>
                <c:pt idx="3">
                  <c:v>237409</c:v>
                </c:pt>
                <c:pt idx="4">
                  <c:v>240018</c:v>
                </c:pt>
              </c:numCache>
            </c:numRef>
          </c:val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Total Acidentes Trabalho (AP)</c:v>
                </c:pt>
              </c:strCache>
            </c:strRef>
          </c:tx>
          <c:dLbls>
            <c:dLbl>
              <c:idx val="0"/>
              <c:layout>
                <c:manualLayout>
                  <c:x val="1.2059438789802101E-2"/>
                  <c:y val="-2.799512576204065E-3"/>
                </c:manualLayout>
              </c:layout>
              <c:showVal val="1"/>
            </c:dLbl>
            <c:dLbl>
              <c:idx val="1"/>
              <c:layout>
                <c:manualLayout>
                  <c:x val="1.5074298487252601E-2"/>
                  <c:y val="-2.799512576204065E-3"/>
                </c:manualLayout>
              </c:layout>
              <c:showVal val="1"/>
            </c:dLbl>
            <c:dLbl>
              <c:idx val="2"/>
              <c:layout>
                <c:manualLayout>
                  <c:x val="1.8089158184703174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3566868638527423E-2"/>
                  <c:y val="-2.799512576204065E-3"/>
                </c:manualLayout>
              </c:layout>
              <c:showVal val="1"/>
            </c:dLbl>
            <c:dLbl>
              <c:idx val="4"/>
              <c:layout>
                <c:manualLayout>
                  <c:x val="7.5371492436262103E-3"/>
                  <c:y val="-2.799512576204065E-3"/>
                </c:manualLayout>
              </c:layout>
              <c:showVal val="1"/>
            </c:dLbl>
            <c:showVal val="1"/>
          </c:dLbls>
          <c:cat>
            <c:numRef>
              <c:f>Folha1!$A$2:$A$6</c:f>
              <c:numCache>
                <c:formatCode>General</c:formatCode>
                <c:ptCount val="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</c:numCache>
            </c:numRef>
          </c:cat>
          <c:val>
            <c:numRef>
              <c:f>Folha1!$C$2:$C$6</c:f>
              <c:numCache>
                <c:formatCode>#,##0</c:formatCode>
                <c:ptCount val="5"/>
                <c:pt idx="0">
                  <c:v>6293</c:v>
                </c:pt>
                <c:pt idx="1">
                  <c:v>6574</c:v>
                </c:pt>
                <c:pt idx="2">
                  <c:v>7450</c:v>
                </c:pt>
                <c:pt idx="3">
                  <c:v>6339</c:v>
                </c:pt>
                <c:pt idx="4">
                  <c:v>6446</c:v>
                </c:pt>
              </c:numCache>
            </c:numRef>
          </c:val>
        </c:ser>
        <c:dLbls>
          <c:showVal val="1"/>
        </c:dLbls>
        <c:gapWidth val="75"/>
        <c:axId val="107207296"/>
        <c:axId val="107237760"/>
      </c:barChart>
      <c:catAx>
        <c:axId val="107207296"/>
        <c:scaling>
          <c:orientation val="minMax"/>
        </c:scaling>
        <c:axPos val="b"/>
        <c:numFmt formatCode="General" sourceLinked="1"/>
        <c:majorTickMark val="none"/>
        <c:tickLblPos val="nextTo"/>
        <c:crossAx val="107237760"/>
        <c:crosses val="autoZero"/>
        <c:auto val="1"/>
        <c:lblAlgn val="ctr"/>
        <c:lblOffset val="100"/>
      </c:catAx>
      <c:valAx>
        <c:axId val="107237760"/>
        <c:scaling>
          <c:orientation val="minMax"/>
        </c:scaling>
        <c:axPos val="l"/>
        <c:numFmt formatCode="#,##0" sourceLinked="1"/>
        <c:majorTickMark val="none"/>
        <c:tickLblPos val="none"/>
        <c:crossAx val="10720729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pt-P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style val="34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Folha1!$B$1</c:f>
              <c:strCache>
                <c:ptCount val="1"/>
                <c:pt idx="0">
                  <c:v>Total Dias Perdidos (Nacional) </c:v>
                </c:pt>
              </c:strCache>
            </c:strRef>
          </c:tx>
          <c:dPt>
            <c:idx val="0"/>
            <c:spPr/>
          </c:dPt>
          <c:dLbls>
            <c:dLbl>
              <c:idx val="0"/>
              <c:layout>
                <c:manualLayout>
                  <c:x val="1.6029031708798061E-2"/>
                  <c:y val="2.5396647642511212E-3"/>
                </c:manualLayout>
              </c:layout>
              <c:showVal val="1"/>
            </c:dLbl>
            <c:dLbl>
              <c:idx val="4"/>
              <c:layout>
                <c:manualLayout>
                  <c:x val="7.2859235039991511E-3"/>
                  <c:y val="0"/>
                </c:manualLayout>
              </c:layout>
              <c:showVal val="1"/>
            </c:dLbl>
            <c:showVal val="1"/>
          </c:dLbls>
          <c:cat>
            <c:numRef>
              <c:f>Folha1!$A$2:$A$6</c:f>
              <c:numCache>
                <c:formatCode>General</c:formatCode>
                <c:ptCount val="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</c:numCache>
            </c:numRef>
          </c:cat>
          <c:val>
            <c:numRef>
              <c:f>Folha1!$B$2:$B$6</c:f>
              <c:numCache>
                <c:formatCode>#,##0.00</c:formatCode>
                <c:ptCount val="5"/>
                <c:pt idx="0">
                  <c:v>6730952</c:v>
                </c:pt>
                <c:pt idx="1">
                  <c:v>6811505</c:v>
                </c:pt>
                <c:pt idx="2">
                  <c:v>7082066</c:v>
                </c:pt>
                <c:pt idx="3">
                  <c:v>7068416</c:v>
                </c:pt>
                <c:pt idx="4">
                  <c:v>7156003</c:v>
                </c:pt>
              </c:numCache>
            </c:numRef>
          </c:val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Total Dias Perdidos (AP) </c:v>
                </c:pt>
              </c:strCache>
            </c:strRef>
          </c:tx>
          <c:dLbls>
            <c:dLbl>
              <c:idx val="0"/>
              <c:layout>
                <c:manualLayout>
                  <c:x val="1.9283372627600149E-2"/>
                  <c:y val="9.3119965626087559E-17"/>
                </c:manualLayout>
              </c:layout>
              <c:showVal val="1"/>
            </c:dLbl>
            <c:dLbl>
              <c:idx val="1"/>
              <c:layout>
                <c:manualLayout>
                  <c:x val="1.3430423905355969E-2"/>
                  <c:y val="2.5396647642511212E-3"/>
                </c:manualLayout>
              </c:layout>
              <c:showVal val="1"/>
            </c:dLbl>
            <c:dLbl>
              <c:idx val="2"/>
              <c:layout>
                <c:manualLayout>
                  <c:x val="1.6296143990960407E-2"/>
                  <c:y val="2.5396647642511212E-3"/>
                </c:manualLayout>
              </c:layout>
              <c:showVal val="1"/>
            </c:dLbl>
            <c:dLbl>
              <c:idx val="3"/>
              <c:layout>
                <c:manualLayout>
                  <c:x val="1.2046098439596137E-2"/>
                  <c:y val="-1.0158659057004476E-2"/>
                </c:manualLayout>
              </c:layout>
              <c:showVal val="1"/>
            </c:dLbl>
            <c:dLbl>
              <c:idx val="4"/>
              <c:layout>
                <c:manualLayout>
                  <c:x val="1.4571732269045515E-2"/>
                  <c:y val="-1.2698323821255594E-2"/>
                </c:manualLayout>
              </c:layout>
              <c:showVal val="1"/>
            </c:dLbl>
            <c:showVal val="1"/>
          </c:dLbls>
          <c:cat>
            <c:numRef>
              <c:f>Folha1!$A$2:$A$6</c:f>
              <c:numCache>
                <c:formatCode>General</c:formatCode>
                <c:ptCount val="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</c:numCache>
            </c:numRef>
          </c:cat>
          <c:val>
            <c:numRef>
              <c:f>Folha1!$C$2:$C$6</c:f>
              <c:numCache>
                <c:formatCode>#,##0</c:formatCode>
                <c:ptCount val="5"/>
                <c:pt idx="0">
                  <c:v>156428</c:v>
                </c:pt>
                <c:pt idx="1">
                  <c:v>183659</c:v>
                </c:pt>
                <c:pt idx="2">
                  <c:v>199242</c:v>
                </c:pt>
                <c:pt idx="3">
                  <c:v>197455</c:v>
                </c:pt>
                <c:pt idx="4">
                  <c:v>201439</c:v>
                </c:pt>
              </c:numCache>
            </c:numRef>
          </c:val>
        </c:ser>
        <c:dLbls>
          <c:showVal val="1"/>
        </c:dLbls>
        <c:gapWidth val="75"/>
        <c:axId val="113650688"/>
        <c:axId val="114873088"/>
      </c:barChart>
      <c:catAx>
        <c:axId val="113650688"/>
        <c:scaling>
          <c:orientation val="minMax"/>
        </c:scaling>
        <c:axPos val="b"/>
        <c:numFmt formatCode="General" sourceLinked="1"/>
        <c:majorTickMark val="none"/>
        <c:tickLblPos val="nextTo"/>
        <c:crossAx val="114873088"/>
        <c:crosses val="autoZero"/>
        <c:auto val="1"/>
        <c:lblAlgn val="ctr"/>
        <c:lblOffset val="100"/>
      </c:catAx>
      <c:valAx>
        <c:axId val="114873088"/>
        <c:scaling>
          <c:orientation val="minMax"/>
        </c:scaling>
        <c:axPos val="l"/>
        <c:numFmt formatCode="#,##0.00" sourceLinked="1"/>
        <c:majorTickMark val="none"/>
        <c:tickLblPos val="none"/>
        <c:crossAx val="113650688"/>
        <c:crosses val="autoZero"/>
        <c:crossBetween val="between"/>
      </c:valAx>
    </c:plotArea>
    <c:legend>
      <c:legendPos val="b"/>
    </c:legend>
    <c:plotVisOnly val="1"/>
  </c:chart>
  <c:txPr>
    <a:bodyPr/>
    <a:lstStyle/>
    <a:p>
      <a:pPr>
        <a:defRPr sz="1800"/>
      </a:pPr>
      <a:endParaRPr lang="pt-PT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pPr>
              <a:defRPr/>
            </a:pPr>
            <a:fld id="{836C9EDD-38E5-494D-AC1F-F0A2EEC6CEBD}" type="datetimeFigureOut">
              <a:rPr lang="pt-PT"/>
              <a:pPr>
                <a:defRPr/>
              </a:pPr>
              <a:t>28-12-2011</a:t>
            </a:fld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pPr>
              <a:defRPr/>
            </a:pPr>
            <a:fld id="{EC44CB68-66B2-4C80-8164-F4FCD9E7C056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1A554C0-0C03-44CD-A1A0-0020F7ABF523}" type="datetimeFigureOut">
              <a:rPr lang="pt-PT"/>
              <a:pPr>
                <a:defRPr/>
              </a:pPr>
              <a:t>28-12-2011</a:t>
            </a:fld>
            <a:endParaRPr lang="pt-PT" dirty="0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pt-PT" noProof="0" dirty="0" smtClean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pt-PT" noProof="0" smtClean="0"/>
              <a:t>Clique para editar os estilos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7D024D0-CEEF-4540-9F0A-664CECF4F40D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quema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pic>
        <p:nvPicPr>
          <p:cNvPr id="51202" name="Picture 2" descr="logoINA_20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3653" y="6357958"/>
            <a:ext cx="1530347" cy="500042"/>
          </a:xfrm>
          <a:prstGeom prst="rect">
            <a:avLst/>
          </a:prstGeom>
          <a:noFill/>
        </p:spPr>
      </p:pic>
      <p:pic>
        <p:nvPicPr>
          <p:cNvPr id="51204" name="Picture 4" descr="http://www.ttl.fi/SiteCollectionImages/Kokouslogo_www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6357456"/>
            <a:ext cx="3071834" cy="50054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3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81FBE-F1B7-43CA-AE16-797C172D3CD1}" type="datetime1">
              <a:rPr lang="pt-PT"/>
              <a:pPr>
                <a:defRPr/>
              </a:pPr>
              <a:t>28-12-2011</a:t>
            </a:fld>
            <a:endParaRPr lang="pt-PT" dirty="0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94880-CE4A-49CA-96C6-73938E38029A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37E2A-EFB7-40B6-8A95-DD5A6BDA2602}" type="datetime1">
              <a:rPr lang="pt-PT"/>
              <a:pPr>
                <a:defRPr/>
              </a:pPr>
              <a:t>28-12-2011</a:t>
            </a:fld>
            <a:endParaRPr lang="pt-PT" dirty="0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0F3FD-B07C-4DEE-B0A3-A5D0B84804F3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C6624-E1B1-4382-9083-BC6355648D8E}" type="datetime1">
              <a:rPr lang="pt-PT"/>
              <a:pPr>
                <a:defRPr/>
              </a:pPr>
              <a:t>28-12-2011</a:t>
            </a:fld>
            <a:endParaRPr lang="pt-PT" dirty="0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D80EA-BE60-46D5-8D37-6DDE25FF5232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70C20-80C2-4CE1-8192-CA12FEFF0A8D}" type="datetime1">
              <a:rPr lang="pt-PT"/>
              <a:pPr>
                <a:defRPr/>
              </a:pPr>
              <a:t>28-12-2011</a:t>
            </a:fld>
            <a:endParaRPr lang="pt-PT" dirty="0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B869C-8D4C-49C4-AC7D-17F49CB1CCAD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dirty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4DF2D-4E5E-49DB-A17B-622D3030F722}" type="datetime1">
              <a:rPr lang="pt-PT"/>
              <a:pPr>
                <a:defRPr/>
              </a:pPr>
              <a:t>28-12-2011</a:t>
            </a:fld>
            <a:endParaRPr lang="pt-PT" dirty="0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D6150-4EE9-40D5-8DF8-9622163F13C8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6F326-1CBF-4617-BAA8-11691781E8B6}" type="datetime1">
              <a:rPr lang="pt-PT"/>
              <a:pPr>
                <a:defRPr/>
              </a:pPr>
              <a:t>28-12-2011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33DDE-3DA0-46CD-AC02-B29AB2777FCF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E8EE3-4D59-4BD5-9359-2A269F41128E}" type="datetime1">
              <a:rPr lang="pt-PT"/>
              <a:pPr>
                <a:defRPr/>
              </a:pPr>
              <a:t>28-12-2011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4543D-CB22-499A-9926-A05843CF0E4A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  <p:transition spd="slow" advTm="3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06D73-FE2E-4583-8493-84067ACCB4E0}" type="datetime1">
              <a:rPr lang="pt-PT"/>
              <a:pPr>
                <a:defRPr/>
              </a:pPr>
              <a:t>28-12-2011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93CDE-B0AF-4A6C-A6F9-3FDC8E74F961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8AD19-7366-42D1-ADF5-ABB6324CE211}" type="datetime1">
              <a:rPr lang="pt-PT"/>
              <a:pPr>
                <a:defRPr/>
              </a:pPr>
              <a:t>28-12-2011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2C0E4-4967-48A4-A71A-352DED9A8F49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59DD3-D333-4BDE-9384-D1B62773F7B2}" type="datetime1">
              <a:rPr lang="pt-PT"/>
              <a:pPr>
                <a:defRPr/>
              </a:pPr>
              <a:t>28-12-2011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6F45B-CA7B-4D25-9417-C57061757BB0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98181-3259-4670-A6FA-DBB2EA17671B}" type="datetime1">
              <a:rPr lang="pt-PT"/>
              <a:pPr>
                <a:defRPr/>
              </a:pPr>
              <a:t>28-12-2011</a:t>
            </a:fld>
            <a:endParaRPr lang="pt-PT" dirty="0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91622-1BC7-4C71-8484-CD76783DD1EF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6359525"/>
            <a:ext cx="9144000" cy="4984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dirty="0">
              <a:latin typeface="+mn-lt"/>
              <a:cs typeface="+mn-cs"/>
            </a:endParaRP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8027988" y="6400800"/>
            <a:ext cx="900112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pt-PT" dirty="0">
              <a:latin typeface="+mn-lt"/>
              <a:cs typeface="+mn-cs"/>
            </a:endParaRP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8172450" y="6400800"/>
            <a:ext cx="57626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pt-PT" dirty="0">
              <a:latin typeface="+mn-lt"/>
              <a:cs typeface="+mn-cs"/>
            </a:endParaRPr>
          </a:p>
        </p:txBody>
      </p:sp>
      <p:sp>
        <p:nvSpPr>
          <p:cNvPr id="1037" name="AutoShape 13" descr="p11"/>
          <p:cNvSpPr>
            <a:spLocks noChangeAspect="1" noChangeArrowheads="1"/>
          </p:cNvSpPr>
          <p:nvPr/>
        </p:nvSpPr>
        <p:spPr bwMode="auto">
          <a:xfrm>
            <a:off x="-1266825" y="46038"/>
            <a:ext cx="5791200" cy="828675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pt-PT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</p:sldLayoutIdLst>
  <p:transition spd="slow" advTm="3000">
    <p:dissolve/>
  </p:transition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u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</a:p>
        </p:txBody>
      </p:sp>
      <p:sp>
        <p:nvSpPr>
          <p:cNvPr id="2051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12ED834-7936-4F2A-AA0C-912F3F53C4E3}" type="datetime1">
              <a:rPr lang="pt-PT"/>
              <a:pPr>
                <a:defRPr/>
              </a:pPr>
              <a:t>28-12-2011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9F5ACA-1F51-44CC-AF91-75D919A794D3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5"/>
          <p:cNvSpPr txBox="1">
            <a:spLocks noChangeArrowheads="1"/>
          </p:cNvSpPr>
          <p:nvPr/>
        </p:nvSpPr>
        <p:spPr bwMode="auto">
          <a:xfrm>
            <a:off x="395536" y="741600"/>
            <a:ext cx="8352928" cy="1754326"/>
          </a:xfrm>
          <a:prstGeom prst="rect">
            <a:avLst/>
          </a:prstGeom>
          <a:solidFill>
            <a:srgbClr val="80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2400" b="1" dirty="0" smtClean="0">
                <a:solidFill>
                  <a:srgbClr val="FFFF00"/>
                </a:solidFill>
                <a:latin typeface="Verdana" pitchFamily="34" charset="0"/>
              </a:rPr>
              <a:t>Estratégia Segurança e Saúde no Trabalho: Agenda Europeia e o contexto Português</a:t>
            </a:r>
          </a:p>
          <a:p>
            <a:pPr algn="ctr">
              <a:spcBef>
                <a:spcPct val="50000"/>
              </a:spcBef>
            </a:pPr>
            <a:r>
              <a:rPr lang="pt-PT" sz="2400" b="1" dirty="0" smtClean="0">
                <a:solidFill>
                  <a:srgbClr val="FFFFCC"/>
                </a:solidFill>
                <a:latin typeface="Verdana" pitchFamily="34" charset="0"/>
              </a:rPr>
              <a:t>Acções desenvolvidas no sector da Administração Pública e prioridades futuras</a:t>
            </a:r>
            <a:r>
              <a:rPr lang="pt-PT" sz="2400" b="1" dirty="0" smtClean="0">
                <a:solidFill>
                  <a:srgbClr val="FFFF00"/>
                </a:solidFill>
                <a:latin typeface="Verdana" pitchFamily="34" charset="0"/>
              </a:rPr>
              <a:t>  </a:t>
            </a:r>
          </a:p>
        </p:txBody>
      </p:sp>
      <p:sp>
        <p:nvSpPr>
          <p:cNvPr id="3075" name="Text Box 15"/>
          <p:cNvSpPr txBox="1">
            <a:spLocks noChangeArrowheads="1"/>
          </p:cNvSpPr>
          <p:nvPr/>
        </p:nvSpPr>
        <p:spPr bwMode="auto">
          <a:xfrm>
            <a:off x="642910" y="3786190"/>
            <a:ext cx="8001000" cy="244682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dirty="0">
                <a:solidFill>
                  <a:schemeClr val="bg1"/>
                </a:solidFill>
                <a:latin typeface="Verdana" pitchFamily="34" charset="0"/>
              </a:rPr>
              <a:t>        </a:t>
            </a:r>
            <a:r>
              <a:rPr lang="en-GB" b="1" dirty="0" smtClean="0">
                <a:latin typeface="Verdana" pitchFamily="34" charset="0"/>
              </a:rPr>
              <a:t>Instituto Nacional de Administração, IP (INA, IP)</a:t>
            </a:r>
            <a:endParaRPr lang="en-GB" b="1" dirty="0">
              <a:latin typeface="Verdana" pitchFamily="34" charset="0"/>
            </a:endParaRPr>
          </a:p>
          <a:p>
            <a:pPr algn="r">
              <a:spcBef>
                <a:spcPct val="50000"/>
              </a:spcBef>
            </a:pPr>
            <a:r>
              <a:rPr lang="en-GB" dirty="0" smtClean="0">
                <a:latin typeface="Verdana" pitchFamily="34" charset="0"/>
              </a:rPr>
              <a:t>Conceição Baptista</a:t>
            </a:r>
          </a:p>
          <a:p>
            <a:pPr algn="r">
              <a:spcBef>
                <a:spcPct val="50000"/>
              </a:spcBef>
            </a:pPr>
            <a:r>
              <a:rPr lang="en-GB" dirty="0" smtClean="0">
                <a:latin typeface="Verdana" pitchFamily="34" charset="0"/>
              </a:rPr>
              <a:t>Matilde Gago da Silva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Verdana" pitchFamily="34" charset="0"/>
              </a:rPr>
              <a:t>				</a:t>
            </a:r>
          </a:p>
          <a:p>
            <a:pPr>
              <a:spcBef>
                <a:spcPct val="50000"/>
              </a:spcBef>
            </a:pPr>
            <a:endParaRPr lang="en-GB" dirty="0"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latin typeface="Verdana" pitchFamily="34" charset="0"/>
              </a:rPr>
              <a:t>	</a:t>
            </a:r>
            <a:r>
              <a:rPr lang="en-GB" dirty="0">
                <a:solidFill>
                  <a:schemeClr val="bg1"/>
                </a:solidFill>
                <a:latin typeface="Verdana" pitchFamily="34" charset="0"/>
              </a:rPr>
              <a:t>						</a:t>
            </a:r>
          </a:p>
        </p:txBody>
      </p:sp>
      <p:pic>
        <p:nvPicPr>
          <p:cNvPr id="4" name="Picture 4" descr="logoINA_2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57958"/>
            <a:ext cx="1643042" cy="500042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39552" y="1412776"/>
            <a:ext cx="7848872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rgbClr val="FFFF00"/>
                </a:solidFill>
              </a:rPr>
              <a:t>Orientações da Estratégia Nacional SST com implicações para o sector da Administração Pública </a:t>
            </a:r>
          </a:p>
          <a:p>
            <a:pPr algn="ctr"/>
            <a:endParaRPr lang="pt-PT" sz="2400" b="1" dirty="0" smtClean="0"/>
          </a:p>
          <a:p>
            <a:pPr algn="ctr"/>
            <a:r>
              <a:rPr lang="pt-PT" sz="2400" b="1" dirty="0" smtClean="0"/>
              <a:t>Abordagem qualitativa de análise na implementação das medidas preconizadas para 2008 - 2012 </a:t>
            </a:r>
          </a:p>
          <a:p>
            <a:pPr algn="ctr"/>
            <a:endParaRPr lang="pt-PT" sz="24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39552" y="404664"/>
            <a:ext cx="8136904" cy="55707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pt-PT" sz="800" dirty="0" smtClean="0"/>
          </a:p>
          <a:p>
            <a:pPr>
              <a:buFont typeface="Arial" pitchFamily="34" charset="0"/>
              <a:buChar char="•"/>
            </a:pPr>
            <a:r>
              <a:rPr lang="pt-PT" sz="2400" dirty="0" smtClean="0"/>
              <a:t>Realização do Inquérito Nacional às Condições de Trabalho</a:t>
            </a:r>
          </a:p>
          <a:p>
            <a:pPr>
              <a:buFont typeface="Arial" pitchFamily="34" charset="0"/>
              <a:buChar char="•"/>
            </a:pPr>
            <a:endParaRPr lang="pt-PT" sz="900" dirty="0" smtClean="0"/>
          </a:p>
          <a:p>
            <a:pPr>
              <a:buFont typeface="Arial" pitchFamily="34" charset="0"/>
              <a:buChar char="•"/>
            </a:pPr>
            <a:r>
              <a:rPr lang="pt-PT" sz="2400" dirty="0" smtClean="0"/>
              <a:t> Dinamizar </a:t>
            </a:r>
            <a:r>
              <a:rPr lang="pt-PT" sz="2400" dirty="0" smtClean="0">
                <a:solidFill>
                  <a:srgbClr val="FFFF00"/>
                </a:solidFill>
              </a:rPr>
              <a:t>programas de prevenção de riscos profissionais na Administração pública </a:t>
            </a:r>
            <a:r>
              <a:rPr lang="pt-PT" sz="2400" dirty="0" smtClean="0"/>
              <a:t>central, regional e </a:t>
            </a:r>
            <a:r>
              <a:rPr lang="pt-PT" sz="2400" dirty="0" smtClean="0">
                <a:solidFill>
                  <a:srgbClr val="FFFF00"/>
                </a:solidFill>
              </a:rPr>
              <a:t>local </a:t>
            </a:r>
          </a:p>
          <a:p>
            <a:pPr>
              <a:buFont typeface="Arial" pitchFamily="34" charset="0"/>
              <a:buChar char="•"/>
            </a:pPr>
            <a:endParaRPr lang="pt-PT" sz="900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t-PT" sz="2400" dirty="0" smtClean="0"/>
              <a:t>Reestruturação do sistema estatistico de acidentes de trabalho e doenças profissionais</a:t>
            </a:r>
          </a:p>
          <a:p>
            <a:pPr>
              <a:buFont typeface="Arial" pitchFamily="34" charset="0"/>
              <a:buChar char="•"/>
            </a:pPr>
            <a:endParaRPr lang="pt-PT" sz="900" dirty="0" smtClean="0"/>
          </a:p>
          <a:p>
            <a:pPr>
              <a:buFont typeface="Arial" pitchFamily="34" charset="0"/>
              <a:buChar char="•"/>
            </a:pPr>
            <a:r>
              <a:rPr lang="pt-PT" sz="2400" dirty="0" smtClean="0"/>
              <a:t> Criação de um modelo único de participação de  AT e mapa de encerramento de processos para a AP e sector privado</a:t>
            </a:r>
          </a:p>
          <a:p>
            <a:pPr>
              <a:buFont typeface="Arial" pitchFamily="34" charset="0"/>
              <a:buChar char="•"/>
            </a:pPr>
            <a:endParaRPr lang="pt-PT" sz="900" dirty="0" smtClean="0"/>
          </a:p>
          <a:p>
            <a:pPr>
              <a:buFont typeface="Arial" pitchFamily="34" charset="0"/>
              <a:buChar char="•"/>
            </a:pPr>
            <a:r>
              <a:rPr lang="pt-PT" sz="2400" dirty="0" smtClean="0"/>
              <a:t> </a:t>
            </a:r>
            <a:r>
              <a:rPr lang="pt-PT" sz="2400" dirty="0" smtClean="0">
                <a:solidFill>
                  <a:srgbClr val="FFFF00"/>
                </a:solidFill>
              </a:rPr>
              <a:t>Recolha, tratamento e disponibilização de informações sobre Acidentes de trabalho</a:t>
            </a:r>
            <a:r>
              <a:rPr lang="pt-PT" sz="2400" dirty="0" smtClean="0"/>
              <a:t> e doenças profissionais, </a:t>
            </a:r>
            <a:r>
              <a:rPr lang="pt-PT" sz="2400" dirty="0" smtClean="0">
                <a:solidFill>
                  <a:srgbClr val="FFFF00"/>
                </a:solidFill>
              </a:rPr>
              <a:t>pela ACT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39552" y="404664"/>
            <a:ext cx="8136904" cy="558614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sz="2400" dirty="0" smtClean="0"/>
              <a:t> Assegurar um efectivo diagnóstico das doenças profissionais</a:t>
            </a:r>
          </a:p>
          <a:p>
            <a:pPr>
              <a:buFont typeface="Arial" pitchFamily="34" charset="0"/>
              <a:buChar char="•"/>
            </a:pPr>
            <a:endParaRPr lang="pt-PT" sz="900" dirty="0" smtClean="0"/>
          </a:p>
          <a:p>
            <a:pPr>
              <a:buFont typeface="Arial" pitchFamily="34" charset="0"/>
              <a:buChar char="•"/>
            </a:pPr>
            <a:r>
              <a:rPr lang="pt-PT" sz="2400" dirty="0" smtClean="0"/>
              <a:t> Melhorar a coordenação entre os serviços públicos com competências no dominio SST</a:t>
            </a:r>
          </a:p>
          <a:p>
            <a:pPr>
              <a:buFont typeface="Arial" pitchFamily="34" charset="0"/>
              <a:buChar char="•"/>
            </a:pPr>
            <a:endParaRPr lang="pt-PT" sz="900" dirty="0" smtClean="0"/>
          </a:p>
          <a:p>
            <a:pPr>
              <a:buFont typeface="Arial" pitchFamily="34" charset="0"/>
              <a:buChar char="•"/>
            </a:pPr>
            <a:r>
              <a:rPr lang="pt-PT" sz="2400" dirty="0" smtClean="0"/>
              <a:t>  </a:t>
            </a:r>
            <a:r>
              <a:rPr lang="pt-PT" sz="2400" dirty="0" smtClean="0">
                <a:solidFill>
                  <a:srgbClr val="FFFF00"/>
                </a:solidFill>
              </a:rPr>
              <a:t>Concretizar, aperfeiçoar  e simplificar normas especificas de SST</a:t>
            </a:r>
          </a:p>
          <a:p>
            <a:pPr>
              <a:buFont typeface="Arial" pitchFamily="34" charset="0"/>
              <a:buChar char="•"/>
            </a:pPr>
            <a:endParaRPr lang="pt-PT" sz="900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t-PT" sz="2400" dirty="0" smtClean="0"/>
              <a:t> Privilegiar e incentivar os serviços internos SST</a:t>
            </a:r>
          </a:p>
          <a:p>
            <a:pPr>
              <a:buFont typeface="Arial" pitchFamily="34" charset="0"/>
              <a:buChar char="•"/>
            </a:pPr>
            <a:endParaRPr lang="pt-PT" sz="900" dirty="0" smtClean="0"/>
          </a:p>
          <a:p>
            <a:pPr>
              <a:buFont typeface="Arial" pitchFamily="34" charset="0"/>
              <a:buChar char="•"/>
            </a:pPr>
            <a:r>
              <a:rPr lang="pt-PT" sz="2400" dirty="0" smtClean="0"/>
              <a:t> </a:t>
            </a:r>
            <a:r>
              <a:rPr lang="pt-PT" sz="2400" dirty="0" smtClean="0">
                <a:solidFill>
                  <a:srgbClr val="FFFF00"/>
                </a:solidFill>
              </a:rPr>
              <a:t>Incentivar a formação para trabalhadores designados e empregadores</a:t>
            </a:r>
          </a:p>
          <a:p>
            <a:pPr>
              <a:buFont typeface="Arial" pitchFamily="34" charset="0"/>
              <a:buChar char="•"/>
            </a:pPr>
            <a:endParaRPr lang="pt-PT" sz="900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t-PT" sz="2400" dirty="0" smtClean="0"/>
              <a:t> Aprofundar o </a:t>
            </a:r>
            <a:r>
              <a:rPr lang="pt-PT" sz="2400" dirty="0" smtClean="0">
                <a:solidFill>
                  <a:srgbClr val="FFFF00"/>
                </a:solidFill>
              </a:rPr>
              <a:t>papel dos parceiros sociais </a:t>
            </a:r>
            <a:r>
              <a:rPr lang="pt-PT" sz="2400" dirty="0" smtClean="0"/>
              <a:t>e implicar empregadores e trabalhadores </a:t>
            </a:r>
            <a:r>
              <a:rPr lang="pt-PT" sz="2400" dirty="0" smtClean="0">
                <a:solidFill>
                  <a:srgbClr val="FFFF00"/>
                </a:solidFill>
              </a:rPr>
              <a:t>na melhoria das condições de trabalho nas empresas</a:t>
            </a:r>
            <a:r>
              <a:rPr lang="pt-PT" sz="2400" dirty="0" smtClean="0"/>
              <a:t> (Incentivar a introdução de matérias SSTR na negociação colectiva).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95536" y="260648"/>
            <a:ext cx="83529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200" b="1" dirty="0" smtClean="0">
                <a:solidFill>
                  <a:srgbClr val="FFFF00"/>
                </a:solidFill>
              </a:rPr>
              <a:t>Constrangimentos, factores positivos e prioridades SST:</a:t>
            </a:r>
          </a:p>
          <a:p>
            <a:endParaRPr lang="pt-PT" sz="2200" b="1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t-PT" sz="2200" dirty="0" smtClean="0"/>
              <a:t> Dificuldade em obter estatisticas sobre AT e DP (actualizadas e transversais a todo o sector público, em series temporais). Não está disponivel a taxa de incidência (AT e DP) para a AP.</a:t>
            </a:r>
          </a:p>
          <a:p>
            <a:pPr>
              <a:buFont typeface="Arial" pitchFamily="34" charset="0"/>
              <a:buChar char="•"/>
            </a:pPr>
            <a:endParaRPr lang="pt-PT" sz="2200" dirty="0" smtClean="0"/>
          </a:p>
          <a:p>
            <a:pPr>
              <a:buFont typeface="Arial" pitchFamily="34" charset="0"/>
              <a:buChar char="•"/>
            </a:pPr>
            <a:r>
              <a:rPr lang="pt-PT" sz="2200" dirty="0" smtClean="0"/>
              <a:t> Necessidade de harmonização com objectivos ESAW e aprendizagem organizacional com politicas e praticas SST de sucesso noutros paises membros (ex: Finlândia, França, Alemanha, Reino Unido).</a:t>
            </a:r>
          </a:p>
          <a:p>
            <a:pPr>
              <a:buFont typeface="Arial" pitchFamily="34" charset="0"/>
              <a:buChar char="•"/>
            </a:pPr>
            <a:endParaRPr lang="pt-PT" sz="2200" dirty="0" smtClean="0"/>
          </a:p>
          <a:p>
            <a:pPr>
              <a:buFont typeface="Arial" pitchFamily="34" charset="0"/>
              <a:buChar char="•"/>
            </a:pPr>
            <a:r>
              <a:rPr lang="pt-PT" sz="2200" dirty="0" smtClean="0"/>
              <a:t> Ausência de um perfil SST no sector da AP (Diagnóstico – intervenção). Apesar de existir uma Estratégia Nacional SST… Qual o ponto de partida ? Que indicadores para avaliação do desempenho?  </a:t>
            </a:r>
          </a:p>
          <a:p>
            <a:endParaRPr lang="pt-PT" sz="2200" dirty="0" smtClean="0"/>
          </a:p>
          <a:p>
            <a:endParaRPr lang="pt-PT" sz="2200" dirty="0" smtClean="0"/>
          </a:p>
          <a:p>
            <a:endParaRPr lang="pt-PT" sz="22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95536" y="476672"/>
            <a:ext cx="835824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200" b="1" dirty="0" smtClean="0">
                <a:solidFill>
                  <a:srgbClr val="FFFF00"/>
                </a:solidFill>
              </a:rPr>
              <a:t>Constrangimentos, factores positivos e prioridades SST:</a:t>
            </a:r>
          </a:p>
          <a:p>
            <a:endParaRPr lang="pt-PT" sz="2200" b="1" dirty="0" smtClean="0">
              <a:solidFill>
                <a:srgbClr val="FFFF00"/>
              </a:solidFill>
            </a:endParaRPr>
          </a:p>
          <a:p>
            <a:endParaRPr lang="pt-PT" sz="2200" dirty="0" smtClean="0"/>
          </a:p>
          <a:p>
            <a:pPr>
              <a:buFont typeface="Arial" pitchFamily="34" charset="0"/>
              <a:buChar char="•"/>
            </a:pPr>
            <a:r>
              <a:rPr lang="pt-PT" sz="2200" dirty="0" smtClean="0"/>
              <a:t> Necessidade de organizar serviços SST nos organismos da AP, sobretudo AP Central. </a:t>
            </a:r>
          </a:p>
          <a:p>
            <a:pPr>
              <a:buFont typeface="Arial" pitchFamily="34" charset="0"/>
              <a:buChar char="•"/>
            </a:pPr>
            <a:endParaRPr lang="pt-PT" sz="2200" dirty="0" smtClean="0"/>
          </a:p>
          <a:p>
            <a:pPr>
              <a:buFont typeface="Arial" pitchFamily="34" charset="0"/>
              <a:buChar char="•"/>
            </a:pPr>
            <a:r>
              <a:rPr lang="pt-PT" sz="2200" dirty="0" smtClean="0"/>
              <a:t> Necessidade de crescente articulação entre entidades públicas e outros intevenientes (directos e indirectos) para assegurar a plena aplicação dos normativos legais e de boas práticas em ambos os sectores, publico e privado, sobretudo no dominio da Saúde no Trabalho e tendo por base os pressupostos  comunitários.</a:t>
            </a:r>
          </a:p>
          <a:p>
            <a:pPr>
              <a:buFont typeface="Arial" pitchFamily="34" charset="0"/>
              <a:buChar char="•"/>
            </a:pPr>
            <a:endParaRPr lang="pt-PT" sz="2200" dirty="0" smtClean="0"/>
          </a:p>
          <a:p>
            <a:endParaRPr lang="pt-PT" sz="2200" dirty="0" smtClean="0"/>
          </a:p>
          <a:p>
            <a:r>
              <a:rPr lang="pt-PT" sz="2200" dirty="0" smtClean="0"/>
              <a:t> </a:t>
            </a:r>
          </a:p>
          <a:p>
            <a:endParaRPr lang="pt-PT" sz="2200" dirty="0" smtClean="0"/>
          </a:p>
          <a:p>
            <a:endParaRPr lang="pt-PT" sz="22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95536" y="332656"/>
            <a:ext cx="8358246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200" b="1" dirty="0" smtClean="0">
                <a:solidFill>
                  <a:srgbClr val="FFFF00"/>
                </a:solidFill>
              </a:rPr>
              <a:t>Constrangimentos, factores positivos e prioridades SST:</a:t>
            </a:r>
          </a:p>
          <a:p>
            <a:endParaRPr lang="pt-PT" sz="2200" b="1" dirty="0" smtClean="0">
              <a:solidFill>
                <a:srgbClr val="FFFF00"/>
              </a:solidFill>
            </a:endParaRPr>
          </a:p>
          <a:p>
            <a:endParaRPr lang="pt-PT" sz="2200" dirty="0" smtClean="0"/>
          </a:p>
          <a:p>
            <a:pPr>
              <a:buFont typeface="Arial" pitchFamily="34" charset="0"/>
              <a:buChar char="•"/>
            </a:pPr>
            <a:r>
              <a:rPr lang="pt-PT" sz="2200" dirty="0" smtClean="0"/>
              <a:t> Importância de sistematizar a informação sobre o impacto que a sinistralidade laboral e as doenças profissionais têm na economia nacional</a:t>
            </a:r>
          </a:p>
          <a:p>
            <a:endParaRPr lang="pt-PT" sz="2200" dirty="0" smtClean="0"/>
          </a:p>
          <a:p>
            <a:pPr>
              <a:buFont typeface="Arial" pitchFamily="34" charset="0"/>
              <a:buChar char="•"/>
            </a:pPr>
            <a:r>
              <a:rPr lang="pt-PT" sz="2200" dirty="0" smtClean="0"/>
              <a:t> Contínuo incentivo a implicação e actuação dos trabalhadores e parceiros sociais no sistema de prevenção de riscos profissionais (nacional e organizacional)</a:t>
            </a:r>
          </a:p>
          <a:p>
            <a:pPr>
              <a:buFont typeface="Arial" pitchFamily="34" charset="0"/>
              <a:buChar char="•"/>
            </a:pPr>
            <a:endParaRPr lang="pt-PT" sz="2200" dirty="0" smtClean="0"/>
          </a:p>
          <a:p>
            <a:pPr>
              <a:buFont typeface="Arial" pitchFamily="34" charset="0"/>
              <a:buChar char="•"/>
            </a:pPr>
            <a:r>
              <a:rPr lang="pt-PT" sz="2200" dirty="0" smtClean="0"/>
              <a:t> Atenção especial aos grupos mais vulneráveis na população de trabalhadores e aos efeitos dos processos de mudança organizacional, politicas e praticas de gestão de recursos humanos na saúde (fisica e mental) dos trabalhadores e suas familias.</a:t>
            </a:r>
          </a:p>
          <a:p>
            <a:r>
              <a:rPr lang="pt-PT" sz="2200" dirty="0" smtClean="0"/>
              <a:t> </a:t>
            </a:r>
          </a:p>
          <a:p>
            <a:endParaRPr lang="pt-PT" sz="2200" dirty="0" smtClean="0"/>
          </a:p>
          <a:p>
            <a:endParaRPr lang="pt-PT" sz="22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14282" y="142852"/>
            <a:ext cx="8568952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200" b="1" dirty="0" smtClean="0"/>
              <a:t>Pilar fundamental da estratégia comunitária e factor de consenso obtido no </a:t>
            </a:r>
            <a:r>
              <a:rPr lang="pt-PT" sz="2200" b="1" i="1" dirty="0" smtClean="0"/>
              <a:t>International Forum on Occupational Health and Safety: Policies, Profiles and Services </a:t>
            </a:r>
          </a:p>
          <a:p>
            <a:pPr algn="ctr"/>
            <a:r>
              <a:rPr lang="pt-PT" sz="2200" b="1" dirty="0" smtClean="0"/>
              <a:t>(Junho 2011 @ Finland)</a:t>
            </a:r>
          </a:p>
          <a:p>
            <a:endParaRPr lang="en-US" sz="2200" dirty="0" smtClean="0"/>
          </a:p>
          <a:p>
            <a:endParaRPr lang="pt-PT" sz="2200" b="1" dirty="0" smtClean="0">
              <a:solidFill>
                <a:srgbClr val="FFFF00"/>
              </a:solidFill>
            </a:endParaRPr>
          </a:p>
          <a:p>
            <a:endParaRPr lang="pt-PT" sz="900" b="1" dirty="0" smtClean="0">
              <a:solidFill>
                <a:srgbClr val="FFFF00"/>
              </a:solidFill>
            </a:endParaRPr>
          </a:p>
          <a:p>
            <a:pPr algn="ctr"/>
            <a:r>
              <a:rPr lang="pt-PT" sz="2200" b="1" dirty="0" smtClean="0">
                <a:solidFill>
                  <a:srgbClr val="FFFF00"/>
                </a:solidFill>
              </a:rPr>
              <a:t>Urgência em sistematizar a informação e monitorizar continuamente o impacto que a sinistralidade laboral e as doenças profissionais têm nas economias nacionais e no desenvolvimento social e humano de cada País. </a:t>
            </a:r>
          </a:p>
          <a:p>
            <a:endParaRPr lang="pt-PT" sz="2200" b="1" dirty="0" smtClean="0">
              <a:solidFill>
                <a:srgbClr val="FFFF00"/>
              </a:solidFill>
            </a:endParaRPr>
          </a:p>
          <a:p>
            <a:r>
              <a:rPr lang="pt-PT" sz="2200" dirty="0" smtClean="0"/>
              <a:t> </a:t>
            </a:r>
          </a:p>
          <a:p>
            <a:endParaRPr lang="en-US" sz="2200" dirty="0" smtClean="0"/>
          </a:p>
          <a:p>
            <a:endParaRPr lang="pt-PT" sz="2200" dirty="0" smtClean="0"/>
          </a:p>
        </p:txBody>
      </p:sp>
      <p:sp>
        <p:nvSpPr>
          <p:cNvPr id="3" name="Seta para baixo 2"/>
          <p:cNvSpPr/>
          <p:nvPr/>
        </p:nvSpPr>
        <p:spPr bwMode="auto">
          <a:xfrm>
            <a:off x="4000496" y="1785926"/>
            <a:ext cx="1008112" cy="432048"/>
          </a:xfrm>
          <a:prstGeom prst="downArrow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14282" y="4643446"/>
            <a:ext cx="3929090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2"/>
                </a:solidFill>
              </a:rPr>
              <a:t>Melhores sistemas de informação (indicadores) e comunicação de riscos, a nível nacional (</a:t>
            </a:r>
            <a:r>
              <a:rPr lang="pt-PT" b="1" i="1" dirty="0" smtClean="0">
                <a:solidFill>
                  <a:schemeClr val="bg2"/>
                </a:solidFill>
              </a:rPr>
              <a:t>harmonização com critérios  comunitários e sectoriais</a:t>
            </a:r>
            <a:r>
              <a:rPr lang="pt-PT" b="1" dirty="0" smtClean="0">
                <a:solidFill>
                  <a:schemeClr val="bg2"/>
                </a:solidFill>
              </a:rPr>
              <a:t>)</a:t>
            </a:r>
            <a:endParaRPr lang="pt-PT" b="1" dirty="0">
              <a:solidFill>
                <a:schemeClr val="bg2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429124" y="4643446"/>
            <a:ext cx="432048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2"/>
                </a:solidFill>
              </a:rPr>
              <a:t>Tomada de consciência, a nível politico e social , para  “Prosperity is achieved through work”. Politicas glocais.</a:t>
            </a:r>
            <a:endParaRPr lang="pt-PT" b="1" dirty="0">
              <a:solidFill>
                <a:schemeClr val="bg2"/>
              </a:solidFill>
            </a:endParaRPr>
          </a:p>
        </p:txBody>
      </p:sp>
      <p:sp>
        <p:nvSpPr>
          <p:cNvPr id="7" name="Seta para cima 6"/>
          <p:cNvSpPr/>
          <p:nvPr/>
        </p:nvSpPr>
        <p:spPr bwMode="auto">
          <a:xfrm>
            <a:off x="2285984" y="3929066"/>
            <a:ext cx="648072" cy="504056"/>
          </a:xfrm>
          <a:prstGeom prst="up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Seta para cima 7"/>
          <p:cNvSpPr/>
          <p:nvPr/>
        </p:nvSpPr>
        <p:spPr bwMode="auto">
          <a:xfrm>
            <a:off x="6572264" y="3929066"/>
            <a:ext cx="648072" cy="504056"/>
          </a:xfrm>
          <a:prstGeom prst="up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aixaDeTexto 1"/>
          <p:cNvSpPr txBox="1">
            <a:spLocks noChangeArrowheads="1"/>
          </p:cNvSpPr>
          <p:nvPr/>
        </p:nvSpPr>
        <p:spPr bwMode="auto">
          <a:xfrm>
            <a:off x="1785938" y="1428750"/>
            <a:ext cx="5500687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PT" sz="2600" b="1" dirty="0">
              <a:solidFill>
                <a:srgbClr val="FFFF99"/>
              </a:solidFill>
            </a:endParaRPr>
          </a:p>
          <a:p>
            <a:pPr algn="ctr"/>
            <a:endParaRPr lang="pt-PT" sz="2600" b="1" dirty="0" smtClean="0">
              <a:solidFill>
                <a:srgbClr val="FFFF99"/>
              </a:solidFill>
            </a:endParaRPr>
          </a:p>
          <a:p>
            <a:pPr algn="ctr"/>
            <a:endParaRPr lang="pt-PT" sz="2600" b="1" dirty="0" smtClean="0">
              <a:solidFill>
                <a:srgbClr val="FFFF99"/>
              </a:solidFill>
            </a:endParaRPr>
          </a:p>
          <a:p>
            <a:endParaRPr lang="pt-PT" sz="2200" b="1" dirty="0"/>
          </a:p>
          <a:p>
            <a:endParaRPr lang="pt-PT" sz="2200" b="1" dirty="0"/>
          </a:p>
          <a:p>
            <a:endParaRPr lang="pt-PT" sz="2200" b="1" dirty="0"/>
          </a:p>
          <a:p>
            <a:endParaRPr lang="pt-PT" sz="2200" b="1" dirty="0"/>
          </a:p>
          <a:p>
            <a:pPr algn="ctr"/>
            <a:r>
              <a:rPr lang="pt-PT" sz="2200" b="1" dirty="0" smtClean="0"/>
              <a:t>conceicao.baptista@ina.pt</a:t>
            </a:r>
            <a:endParaRPr lang="pt-PT" sz="2200" b="1" dirty="0"/>
          </a:p>
        </p:txBody>
      </p:sp>
      <p:sp>
        <p:nvSpPr>
          <p:cNvPr id="3" name="Rectângulo 2"/>
          <p:cNvSpPr/>
          <p:nvPr/>
        </p:nvSpPr>
        <p:spPr>
          <a:xfrm>
            <a:off x="2928926" y="2143116"/>
            <a:ext cx="32239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t-PT" sz="5400" b="1" cap="none" spc="0" dirty="0" smtClean="0">
                <a:ln w="11430">
                  <a:solidFill>
                    <a:srgbClr val="FFFF99"/>
                  </a:solidFill>
                </a:ln>
                <a:solidFill>
                  <a:srgbClr val="FFFF99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Obrigada</a:t>
            </a:r>
            <a:endParaRPr lang="pt-PT" sz="5400" b="1" cap="none" spc="0" dirty="0">
              <a:ln w="11430">
                <a:solidFill>
                  <a:srgbClr val="FFFF99"/>
                </a:solidFill>
              </a:ln>
              <a:solidFill>
                <a:srgbClr val="FFFF99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ângulo 3"/>
          <p:cNvSpPr>
            <a:spLocks noChangeArrowheads="1"/>
          </p:cNvSpPr>
          <p:nvPr/>
        </p:nvSpPr>
        <p:spPr bwMode="auto">
          <a:xfrm>
            <a:off x="0" y="404664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2400" b="1" dirty="0" smtClean="0">
                <a:solidFill>
                  <a:srgbClr val="FFFF00"/>
                </a:solidFill>
              </a:rPr>
              <a:t>Novo paradigma em Segurança e Saúde no Trabalho ?</a:t>
            </a:r>
            <a:endParaRPr lang="pt-PT" sz="2200" b="1" dirty="0" smtClean="0">
              <a:solidFill>
                <a:srgbClr val="FFFF00"/>
              </a:solidFill>
            </a:endParaRPr>
          </a:p>
        </p:txBody>
      </p:sp>
      <p:sp>
        <p:nvSpPr>
          <p:cNvPr id="5" name="Rectângulo 3"/>
          <p:cNvSpPr>
            <a:spLocks noChangeArrowheads="1"/>
          </p:cNvSpPr>
          <p:nvPr/>
        </p:nvSpPr>
        <p:spPr bwMode="auto">
          <a:xfrm>
            <a:off x="323528" y="1340768"/>
            <a:ext cx="842971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5738" indent="-185738">
              <a:buFontTx/>
              <a:buChar char="•"/>
            </a:pPr>
            <a:r>
              <a:rPr lang="pt-PT" sz="2200" dirty="0" smtClean="0"/>
              <a:t>Contexto económico e politico . As reformas no sector público.</a:t>
            </a:r>
          </a:p>
          <a:p>
            <a:pPr marL="185738" indent="-185738">
              <a:buFontTx/>
              <a:buChar char="•"/>
            </a:pPr>
            <a:r>
              <a:rPr lang="pt-PT" sz="2200" dirty="0" smtClean="0"/>
              <a:t>Mudanças organizacionais não participadas e não planeadas (percepção de ausência de controlo)</a:t>
            </a:r>
          </a:p>
          <a:p>
            <a:pPr marL="185738" indent="-185738">
              <a:buFontTx/>
              <a:buChar char="•"/>
            </a:pPr>
            <a:r>
              <a:rPr lang="pt-PT" sz="2200" dirty="0" smtClean="0"/>
              <a:t> Precariedade e novas exigências na organização do trabalho</a:t>
            </a:r>
          </a:p>
          <a:p>
            <a:pPr marL="185738" indent="-185738">
              <a:buFontTx/>
              <a:buChar char="•"/>
            </a:pPr>
            <a:r>
              <a:rPr lang="pt-PT" sz="2200" dirty="0" smtClean="0"/>
              <a:t>Empregabilidade e mudança no contrato psicológico</a:t>
            </a:r>
          </a:p>
          <a:p>
            <a:pPr marL="185738" indent="-185738">
              <a:buFontTx/>
              <a:buChar char="•"/>
            </a:pPr>
            <a:r>
              <a:rPr lang="pt-PT" sz="2200" dirty="0" smtClean="0"/>
              <a:t> Alterações demográficas aplicadas ao mundo do trabalho</a:t>
            </a:r>
          </a:p>
          <a:p>
            <a:pPr marL="185738" indent="-185738">
              <a:buFontTx/>
              <a:buChar char="•"/>
            </a:pPr>
            <a:r>
              <a:rPr lang="pt-PT" sz="2200" dirty="0" smtClean="0"/>
              <a:t>Capacitação Nacional e Organizacional para desenvolver  uma cultura de segurança</a:t>
            </a:r>
          </a:p>
          <a:p>
            <a:pPr marL="185738" indent="-185738">
              <a:buFontTx/>
              <a:buChar char="•"/>
            </a:pPr>
            <a:endParaRPr lang="pt-PT" sz="22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ângulo 3"/>
          <p:cNvSpPr>
            <a:spLocks noChangeArrowheads="1"/>
          </p:cNvSpPr>
          <p:nvPr/>
        </p:nvSpPr>
        <p:spPr bwMode="auto">
          <a:xfrm>
            <a:off x="0" y="332656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2400" b="1" dirty="0" smtClean="0">
                <a:solidFill>
                  <a:srgbClr val="FFFF00"/>
                </a:solidFill>
              </a:rPr>
              <a:t>Preâmbulo da Estratégia Comunitária para SST </a:t>
            </a:r>
            <a:r>
              <a:rPr lang="pt-PT" sz="2200" b="1" dirty="0" smtClean="0">
                <a:solidFill>
                  <a:srgbClr val="FFFF00"/>
                </a:solidFill>
              </a:rPr>
              <a:t>2007 – 2012</a:t>
            </a:r>
          </a:p>
        </p:txBody>
      </p:sp>
      <p:sp>
        <p:nvSpPr>
          <p:cNvPr id="5" name="Rectângulo 3"/>
          <p:cNvSpPr>
            <a:spLocks noChangeArrowheads="1"/>
          </p:cNvSpPr>
          <p:nvPr/>
        </p:nvSpPr>
        <p:spPr bwMode="auto">
          <a:xfrm>
            <a:off x="395536" y="1124744"/>
            <a:ext cx="842971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5738" indent="-185738">
              <a:buFontTx/>
              <a:buChar char="•"/>
            </a:pPr>
            <a:r>
              <a:rPr lang="pt-PT" sz="2400" dirty="0" smtClean="0"/>
              <a:t>“Existe uma correlação positiva entre a qualidade das normas em matéria de SST e o desempenho financeiro em termos de desempenho global, absentismo, taxas de rotação de pessoal, motivação dos trabalhadores e produtividade. “</a:t>
            </a:r>
          </a:p>
          <a:p>
            <a:pPr marL="185738" indent="-185738"/>
            <a:endParaRPr lang="pt-PT" sz="2400" dirty="0" smtClean="0"/>
          </a:p>
          <a:p>
            <a:pPr marL="185738" indent="-185738">
              <a:buFontTx/>
              <a:buChar char="•"/>
            </a:pPr>
            <a:r>
              <a:rPr lang="pt-PT" sz="2400" dirty="0" smtClean="0"/>
              <a:t>“(…) as economias mais competitivas têm os melhores registos em matéria de saúde e segurança no trabalho e que elevados níveis de protecção da saúde e da segurança têm um efeito positivo nas finanças públicas em termos de poupança com a segurança social e de maior produtividade (…)”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ângulo 3"/>
          <p:cNvSpPr>
            <a:spLocks noChangeArrowheads="1"/>
          </p:cNvSpPr>
          <p:nvPr/>
        </p:nvSpPr>
        <p:spPr bwMode="auto">
          <a:xfrm>
            <a:off x="-63795" y="44624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2400" b="1" dirty="0" smtClean="0">
                <a:solidFill>
                  <a:srgbClr val="FFFF00"/>
                </a:solidFill>
              </a:rPr>
              <a:t>Directrizes na Estratégia Comunitária para SST </a:t>
            </a:r>
            <a:r>
              <a:rPr lang="pt-PT" sz="2200" b="1" dirty="0" smtClean="0">
                <a:solidFill>
                  <a:srgbClr val="FFFF00"/>
                </a:solidFill>
              </a:rPr>
              <a:t>2007 – 2012</a:t>
            </a:r>
          </a:p>
        </p:txBody>
      </p:sp>
      <p:sp>
        <p:nvSpPr>
          <p:cNvPr id="5" name="Rectângulo 3"/>
          <p:cNvSpPr>
            <a:spLocks noChangeArrowheads="1"/>
          </p:cNvSpPr>
          <p:nvPr/>
        </p:nvSpPr>
        <p:spPr bwMode="auto">
          <a:xfrm>
            <a:off x="395536" y="548680"/>
            <a:ext cx="8429716" cy="438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5738" indent="-185738">
              <a:buFontTx/>
              <a:buChar char="•"/>
            </a:pPr>
            <a:r>
              <a:rPr lang="pt-PT" sz="2200" b="1" dirty="0" smtClean="0"/>
              <a:t>Objectivo principal: </a:t>
            </a:r>
            <a:r>
              <a:rPr lang="pt-PT" sz="2200" dirty="0" smtClean="0"/>
              <a:t>Redução de 25% na taxa de incidência de Acidentes de Trabalho nos EU 27 até 2012.</a:t>
            </a:r>
          </a:p>
          <a:p>
            <a:pPr marL="185738" indent="-185738"/>
            <a:endParaRPr lang="pt-PT" sz="1500" b="1" dirty="0" smtClean="0"/>
          </a:p>
          <a:p>
            <a:pPr marL="185738" indent="-185738"/>
            <a:r>
              <a:rPr lang="pt-PT" sz="2200" b="1" i="1" dirty="0" smtClean="0"/>
              <a:t>A Comissão acentua a importância dos seguintes aspectos</a:t>
            </a:r>
            <a:r>
              <a:rPr lang="pt-PT" sz="2200" b="1" dirty="0" smtClean="0"/>
              <a:t>: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pt-PT" sz="2200" dirty="0" smtClean="0"/>
              <a:t> Avaliação e prevenção de riscos profissionais 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pt-PT" sz="2200" dirty="0" smtClean="0"/>
              <a:t>Gestão dos perfis nacionais e alinhamento com boas práticas europeias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pt-PT" sz="2200" dirty="0" smtClean="0"/>
              <a:t> Reabilitação e reintegração dos trabalhadores após AT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pt-PT" sz="2200" dirty="0" smtClean="0"/>
              <a:t> Resposta adequada a mudanças sociais e demográficas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pt-PT" sz="2200" dirty="0" smtClean="0"/>
              <a:t>Coordenação entre politicas publicas SST, politicas de saúde publica e desenvolvimento social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pt-PT" sz="2200" dirty="0" smtClean="0"/>
              <a:t>Actuação local mas enquadrada numa visão dos riscos emergentes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23528" y="5085184"/>
            <a:ext cx="8523048" cy="110799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200" b="1" dirty="0" smtClean="0">
                <a:solidFill>
                  <a:srgbClr val="FFFF00"/>
                </a:solidFill>
              </a:rPr>
              <a:t>Estratégia Nacional aplicada ao sector da Administração Pública: Convergencia or divergencia face às prioridades da </a:t>
            </a:r>
            <a:r>
              <a:rPr lang="pt-PT" sz="2200" b="1" i="1" dirty="0" smtClean="0">
                <a:solidFill>
                  <a:srgbClr val="FFFF00"/>
                </a:solidFill>
              </a:rPr>
              <a:t>Comissão</a:t>
            </a:r>
            <a:r>
              <a:rPr lang="pt-PT" sz="2200" b="1" dirty="0" smtClean="0">
                <a:solidFill>
                  <a:srgbClr val="FFFF00"/>
                </a:solidFill>
              </a:rPr>
              <a:t>?</a:t>
            </a:r>
            <a:r>
              <a:rPr lang="pt-PT" sz="2200" dirty="0" smtClean="0">
                <a:solidFill>
                  <a:srgbClr val="FFFF00"/>
                </a:solidFill>
              </a:rPr>
              <a:t> </a:t>
            </a:r>
            <a:endParaRPr lang="pt-PT" sz="2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ângulo 3"/>
          <p:cNvSpPr>
            <a:spLocks noChangeArrowheads="1"/>
          </p:cNvSpPr>
          <p:nvPr/>
        </p:nvSpPr>
        <p:spPr bwMode="auto">
          <a:xfrm>
            <a:off x="0" y="26064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2400" b="1" dirty="0" smtClean="0">
                <a:solidFill>
                  <a:srgbClr val="FFFF00"/>
                </a:solidFill>
              </a:rPr>
              <a:t>Directrizes na Estratégia Nacional para SST </a:t>
            </a:r>
            <a:r>
              <a:rPr lang="pt-PT" sz="2200" b="1" dirty="0" smtClean="0">
                <a:solidFill>
                  <a:srgbClr val="FFFF00"/>
                </a:solidFill>
              </a:rPr>
              <a:t>2008 – 2012</a:t>
            </a:r>
          </a:p>
        </p:txBody>
      </p:sp>
      <p:sp>
        <p:nvSpPr>
          <p:cNvPr id="5" name="Rectângulo 3"/>
          <p:cNvSpPr>
            <a:spLocks noChangeArrowheads="1"/>
          </p:cNvSpPr>
          <p:nvPr/>
        </p:nvSpPr>
        <p:spPr bwMode="auto">
          <a:xfrm>
            <a:off x="395536" y="980728"/>
            <a:ext cx="8429716" cy="450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5738" indent="-185738">
              <a:buFontTx/>
              <a:buChar char="•"/>
            </a:pPr>
            <a:r>
              <a:rPr lang="pt-PT" sz="2200" dirty="0" smtClean="0"/>
              <a:t>Desenvolvimento de um eficaz sistema de prevenção de riscos profissionais  alicerçada numa Rede de trabalho e em parcerias técnicas e boas práticas </a:t>
            </a:r>
          </a:p>
          <a:p>
            <a:pPr marL="185738" indent="-185738"/>
            <a:endParaRPr lang="pt-PT" sz="900" dirty="0" smtClean="0"/>
          </a:p>
          <a:p>
            <a:pPr marL="185738" indent="-185738">
              <a:buFontTx/>
              <a:buChar char="•"/>
            </a:pPr>
            <a:r>
              <a:rPr lang="pt-PT" sz="2200" dirty="0" smtClean="0"/>
              <a:t>Construção de mecanismos de informação util ao apoio à decisão (ex. Sistema estatistico e estudos sectoriais de perfil SST)</a:t>
            </a:r>
          </a:p>
          <a:p>
            <a:pPr marL="185738" indent="-185738"/>
            <a:endParaRPr lang="pt-PT" sz="900" dirty="0" smtClean="0"/>
          </a:p>
          <a:p>
            <a:pPr marL="185738" indent="-185738">
              <a:buFontTx/>
              <a:buChar char="•"/>
            </a:pPr>
            <a:r>
              <a:rPr lang="pt-PT" sz="2200" dirty="0" smtClean="0"/>
              <a:t>Apoio à investigação aplicada (Diagnóstico – Acção)</a:t>
            </a:r>
          </a:p>
          <a:p>
            <a:pPr marL="185738" indent="-185738"/>
            <a:endParaRPr lang="pt-PT" sz="900" dirty="0" smtClean="0"/>
          </a:p>
          <a:p>
            <a:pPr marL="185738" indent="-185738">
              <a:buFontTx/>
              <a:buChar char="•"/>
            </a:pPr>
            <a:r>
              <a:rPr lang="pt-PT" sz="2200" dirty="0" smtClean="0"/>
              <a:t>Simplificação do normativo legal SST e derivados</a:t>
            </a:r>
          </a:p>
          <a:p>
            <a:pPr marL="185738" indent="-185738"/>
            <a:endParaRPr lang="pt-PT" sz="900" dirty="0" smtClean="0"/>
          </a:p>
          <a:p>
            <a:pPr marL="185738" indent="-185738">
              <a:buFontTx/>
              <a:buChar char="•"/>
            </a:pPr>
            <a:r>
              <a:rPr lang="pt-PT" sz="2200" dirty="0" smtClean="0"/>
              <a:t>Formação de profissionais (ex. médicos do trabalho)</a:t>
            </a:r>
          </a:p>
          <a:p>
            <a:pPr marL="185738" indent="-185738"/>
            <a:endParaRPr lang="pt-PT" sz="900" dirty="0" smtClean="0"/>
          </a:p>
          <a:p>
            <a:pPr marL="185738" indent="-185738">
              <a:buFontTx/>
              <a:buChar char="•"/>
            </a:pPr>
            <a:r>
              <a:rPr lang="pt-PT" sz="2200" dirty="0" smtClean="0"/>
              <a:t>Desenvolvimento do mecanismo de participação dos trabalhadores e de concertação social no dominio SST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3"/>
          <p:cNvSpPr>
            <a:spLocks noChangeArrowheads="1"/>
          </p:cNvSpPr>
          <p:nvPr/>
        </p:nvSpPr>
        <p:spPr bwMode="auto">
          <a:xfrm>
            <a:off x="251520" y="1484784"/>
            <a:ext cx="8568952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5738" indent="-185738" algn="ctr"/>
            <a:r>
              <a:rPr lang="pt-PT" sz="2800" b="1" dirty="0" smtClean="0">
                <a:solidFill>
                  <a:srgbClr val="FFFF00"/>
                </a:solidFill>
              </a:rPr>
              <a:t>A necessidade de avaliar politicas, aceder a indicadores de desempenho, analisar práticas de trabalho e estudar as tendências reveladas nas estatísticas de sinistralidade para compreender a evolução na taxa de incidência de Acidentes de Trabalho e Doenças Profissionais. </a:t>
            </a:r>
          </a:p>
          <a:p>
            <a:pPr marL="185738" indent="-185738"/>
            <a:endParaRPr lang="pt-PT" sz="2200" b="1" dirty="0" smtClean="0">
              <a:solidFill>
                <a:srgbClr val="FFFF99"/>
              </a:solidFill>
            </a:endParaRPr>
          </a:p>
          <a:p>
            <a:pPr marL="642938" lvl="1" indent="-185738"/>
            <a:endParaRPr lang="pt-PT" sz="2200" dirty="0" smtClean="0"/>
          </a:p>
          <a:p>
            <a:pPr marL="185738" indent="-185738"/>
            <a:endParaRPr lang="pt-PT" sz="2200" dirty="0" smtClean="0"/>
          </a:p>
          <a:p>
            <a:pPr marL="185738" indent="-185738"/>
            <a:endParaRPr lang="pt-PT" sz="2200" dirty="0" smtClean="0"/>
          </a:p>
          <a:p>
            <a:pPr marL="185738" indent="-185738"/>
            <a:endParaRPr lang="pt-PT" sz="2200" dirty="0" smtClean="0"/>
          </a:p>
          <a:p>
            <a:pPr marL="185738" indent="-185738"/>
            <a:endParaRPr lang="pt-PT" sz="22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3"/>
          <p:cNvSpPr>
            <a:spLocks noChangeArrowheads="1"/>
          </p:cNvSpPr>
          <p:nvPr/>
        </p:nvSpPr>
        <p:spPr bwMode="auto">
          <a:xfrm>
            <a:off x="251520" y="332656"/>
            <a:ext cx="8568952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5738" indent="-185738" algn="ctr"/>
            <a:r>
              <a:rPr lang="pt-PT" sz="2200" b="1" dirty="0" smtClean="0">
                <a:solidFill>
                  <a:srgbClr val="FFFF00"/>
                </a:solidFill>
              </a:rPr>
              <a:t>Como avaliar a implementação da Estratégia Nacional? Como compreender a evolução de indicadores de sinistralidade? Como responder à questão da Convergência/Divergência face ao Perfil Comunitário SST?</a:t>
            </a:r>
          </a:p>
          <a:p>
            <a:pPr marL="185738" indent="-185738" algn="ctr"/>
            <a:endParaRPr lang="pt-PT" sz="2200" b="1" dirty="0" smtClean="0">
              <a:solidFill>
                <a:srgbClr val="FFFF00"/>
              </a:solidFill>
            </a:endParaRPr>
          </a:p>
          <a:p>
            <a:pPr marL="185738" indent="-185738" algn="ctr"/>
            <a:r>
              <a:rPr lang="pt-PT" sz="2200" dirty="0" smtClean="0"/>
              <a:t>.</a:t>
            </a:r>
            <a:endParaRPr lang="pt-PT" sz="2000" i="1" dirty="0" smtClean="0"/>
          </a:p>
          <a:p>
            <a:pPr marL="642938" lvl="1" indent="-185738">
              <a:buFontTx/>
              <a:buChar char="•"/>
            </a:pPr>
            <a:endParaRPr lang="pt-PT" sz="2200" dirty="0" smtClean="0"/>
          </a:p>
          <a:p>
            <a:pPr marL="185738" indent="-185738"/>
            <a:endParaRPr lang="pt-PT" sz="2200" dirty="0" smtClean="0"/>
          </a:p>
          <a:p>
            <a:pPr marL="185738" indent="-185738"/>
            <a:endParaRPr lang="pt-PT" sz="2200" dirty="0" smtClean="0"/>
          </a:p>
          <a:p>
            <a:pPr marL="185738" indent="-185738"/>
            <a:endParaRPr lang="pt-PT" sz="2200" dirty="0" smtClean="0"/>
          </a:p>
          <a:p>
            <a:pPr marL="185738" indent="-185738"/>
            <a:endParaRPr lang="pt-PT" sz="2200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395536" y="1988840"/>
            <a:ext cx="8424936" cy="41549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85738" indent="-185738" algn="ctr"/>
            <a:r>
              <a:rPr lang="pt-PT" sz="2200" b="1" dirty="0" smtClean="0">
                <a:solidFill>
                  <a:srgbClr val="C00000"/>
                </a:solidFill>
              </a:rPr>
              <a:t>O sistema de informação e notificação SST em Organismos da Administração Pública Central </a:t>
            </a:r>
          </a:p>
          <a:p>
            <a:pPr marL="185738" indent="-185738"/>
            <a:endParaRPr lang="pt-PT" sz="2200" b="1" dirty="0" smtClean="0"/>
          </a:p>
          <a:p>
            <a:pPr marL="185738" indent="-185738">
              <a:buFontTx/>
              <a:buChar char="•"/>
            </a:pPr>
            <a:r>
              <a:rPr lang="pt-PT" sz="2200" b="1" dirty="0" smtClean="0"/>
              <a:t> Fontes: </a:t>
            </a:r>
            <a:r>
              <a:rPr lang="pt-PT" sz="2200" dirty="0" smtClean="0"/>
              <a:t>GEP – MSSS e ACT </a:t>
            </a:r>
          </a:p>
          <a:p>
            <a:pPr marL="185738" indent="-185738">
              <a:buFontTx/>
              <a:buChar char="•"/>
            </a:pPr>
            <a:r>
              <a:rPr lang="pt-PT" sz="2200" b="1" dirty="0" smtClean="0"/>
              <a:t>Natureza dos dados: </a:t>
            </a:r>
            <a:r>
              <a:rPr lang="pt-PT" sz="2200" dirty="0" smtClean="0"/>
              <a:t>Acidentes de trabalho, dias perdidos, causas e consequências de AT (metodologia ESAW)</a:t>
            </a:r>
          </a:p>
          <a:p>
            <a:pPr marL="185738" indent="-185738">
              <a:buFontTx/>
              <a:buChar char="•"/>
            </a:pPr>
            <a:r>
              <a:rPr lang="pt-PT" sz="2200" b="1" dirty="0" smtClean="0"/>
              <a:t>Universo em estudo: </a:t>
            </a:r>
            <a:r>
              <a:rPr lang="pt-PT" sz="2200" dirty="0" smtClean="0"/>
              <a:t>Secção L -  </a:t>
            </a:r>
            <a:r>
              <a:rPr lang="pt-PT" sz="2200" i="1" dirty="0" smtClean="0"/>
              <a:t>Administração pública, Defesa e Segurança Social obrigatória.</a:t>
            </a:r>
            <a:r>
              <a:rPr lang="pt-PT" sz="2200" dirty="0" smtClean="0"/>
              <a:t> Ficam excluídos os funcionários que são subscritores da Caixa Geral de Aposentações. As estatísticas da </a:t>
            </a:r>
            <a:r>
              <a:rPr lang="pt-PT" sz="2200" i="1" dirty="0" smtClean="0"/>
              <a:t>Secção L</a:t>
            </a:r>
            <a:r>
              <a:rPr lang="pt-PT" sz="2200" dirty="0" smtClean="0"/>
              <a:t> incidem sobre 178019 postos de trabalho (28,5%) da totalidade  da  AP Central.</a:t>
            </a:r>
            <a:endParaRPr lang="pt-PT" sz="2000" i="1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ângulo 3"/>
          <p:cNvSpPr>
            <a:spLocks noChangeArrowheads="1"/>
          </p:cNvSpPr>
          <p:nvPr/>
        </p:nvSpPr>
        <p:spPr bwMode="auto">
          <a:xfrm>
            <a:off x="300974" y="340869"/>
            <a:ext cx="8715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FFFF00"/>
                </a:solidFill>
              </a:rPr>
              <a:t>Acidentes de Trabalho (fatais e não fatais)</a:t>
            </a:r>
            <a:endParaRPr lang="pt-PT" sz="2000" b="1" dirty="0">
              <a:solidFill>
                <a:srgbClr val="FFFF00"/>
              </a:solidFill>
            </a:endParaRPr>
          </a:p>
        </p:txBody>
      </p:sp>
      <p:graphicFrame>
        <p:nvGraphicFramePr>
          <p:cNvPr id="3" name="Gráfico 2"/>
          <p:cNvGraphicFramePr/>
          <p:nvPr/>
        </p:nvGraphicFramePr>
        <p:xfrm>
          <a:off x="395536" y="1052736"/>
          <a:ext cx="842493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ângulo 3"/>
          <p:cNvSpPr>
            <a:spLocks noChangeArrowheads="1"/>
          </p:cNvSpPr>
          <p:nvPr/>
        </p:nvSpPr>
        <p:spPr bwMode="auto">
          <a:xfrm>
            <a:off x="214282" y="270442"/>
            <a:ext cx="8715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FFFF00"/>
                </a:solidFill>
              </a:rPr>
              <a:t>Dias Perdidos</a:t>
            </a:r>
            <a:endParaRPr lang="pt-PT" sz="2400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Gráfico 3"/>
          <p:cNvGraphicFramePr/>
          <p:nvPr/>
        </p:nvGraphicFramePr>
        <p:xfrm>
          <a:off x="214282" y="1142984"/>
          <a:ext cx="8715436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onselhamento aos funcionário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á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onselhamento aos funcionários 1">
        <a:dk1>
          <a:srgbClr val="000000"/>
        </a:dk1>
        <a:lt1>
          <a:srgbClr val="0099CC"/>
        </a:lt1>
        <a:dk2>
          <a:srgbClr val="FFFFFF"/>
        </a:dk2>
        <a:lt2>
          <a:srgbClr val="868686"/>
        </a:lt2>
        <a:accent1>
          <a:srgbClr val="00FFCC"/>
        </a:accent1>
        <a:accent2>
          <a:srgbClr val="969696"/>
        </a:accent2>
        <a:accent3>
          <a:srgbClr val="AACAE2"/>
        </a:accent3>
        <a:accent4>
          <a:srgbClr val="000000"/>
        </a:accent4>
        <a:accent5>
          <a:srgbClr val="AAFFE2"/>
        </a:accent5>
        <a:accent6>
          <a:srgbClr val="878787"/>
        </a:accent6>
        <a:hlink>
          <a:srgbClr val="00FFCC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onselhamento aos funcionários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onselhamento aos funcionários 3">
        <a:dk1>
          <a:srgbClr val="5F5F5F"/>
        </a:dk1>
        <a:lt1>
          <a:srgbClr val="FFFFFF"/>
        </a:lt1>
        <a:dk2>
          <a:srgbClr val="5F5F5F"/>
        </a:dk2>
        <a:lt2>
          <a:srgbClr val="808080"/>
        </a:lt2>
        <a:accent1>
          <a:srgbClr val="969696"/>
        </a:accent1>
        <a:accent2>
          <a:srgbClr val="000000"/>
        </a:accent2>
        <a:accent3>
          <a:srgbClr val="FFFFFF"/>
        </a:accent3>
        <a:accent4>
          <a:srgbClr val="505050"/>
        </a:accent4>
        <a:accent5>
          <a:srgbClr val="C9C9C9"/>
        </a:accent5>
        <a:accent6>
          <a:srgbClr val="000000"/>
        </a:accent6>
        <a:hlink>
          <a:srgbClr val="7777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19756</TotalTime>
  <Words>1161</Words>
  <Application>Microsoft Office PowerPoint</Application>
  <PresentationFormat>Apresentação no Ecrã (4:3)</PresentationFormat>
  <Paragraphs>134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dos diapositivos</vt:lpstr>
      </vt:variant>
      <vt:variant>
        <vt:i4>17</vt:i4>
      </vt:variant>
    </vt:vector>
  </HeadingPairs>
  <TitlesOfParts>
    <vt:vector size="19" baseType="lpstr">
      <vt:lpstr>Aconselhamento aos funcionários</vt:lpstr>
      <vt:lpstr>Modelo de apresentação personalizado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  <vt:lpstr>Diapositivo 16</vt:lpstr>
      <vt:lpstr>Diapositivo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Conceicao Baptista</dc:creator>
  <cp:keywords>SHO2009</cp:keywords>
  <cp:lastModifiedBy>alices</cp:lastModifiedBy>
  <cp:revision>1261</cp:revision>
  <dcterms:created xsi:type="dcterms:W3CDTF">2008-06-18T08:59:57Z</dcterms:created>
  <dcterms:modified xsi:type="dcterms:W3CDTF">2011-12-28T12:18:16Z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