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0"/>
  </p:notesMasterIdLst>
  <p:handoutMasterIdLst>
    <p:handoutMasterId r:id="rId21"/>
  </p:handoutMasterIdLst>
  <p:sldIdLst>
    <p:sldId id="257" r:id="rId2"/>
    <p:sldId id="258" r:id="rId3"/>
    <p:sldId id="259" r:id="rId4"/>
    <p:sldId id="261" r:id="rId5"/>
    <p:sldId id="262" r:id="rId6"/>
    <p:sldId id="264" r:id="rId7"/>
    <p:sldId id="263" r:id="rId8"/>
    <p:sldId id="265" r:id="rId9"/>
    <p:sldId id="266" r:id="rId10"/>
    <p:sldId id="267" r:id="rId11"/>
    <p:sldId id="268" r:id="rId12"/>
    <p:sldId id="269" r:id="rId13"/>
    <p:sldId id="271" r:id="rId14"/>
    <p:sldId id="273" r:id="rId15"/>
    <p:sldId id="272" r:id="rId16"/>
    <p:sldId id="274" r:id="rId17"/>
    <p:sldId id="270" r:id="rId18"/>
    <p:sldId id="260" r:id="rId19"/>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99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90" y="-10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ED3E57-FEF2-4F3A-804D-AEEEE3B81459}" type="datetimeFigureOut">
              <a:rPr lang="pt-PT" smtClean="0"/>
              <a:pPr/>
              <a:t>17-01-2012</a:t>
            </a:fld>
            <a:endParaRPr lang="pt-PT"/>
          </a:p>
        </p:txBody>
      </p:sp>
      <p:sp>
        <p:nvSpPr>
          <p:cNvPr id="4" name="Marcador de Posição do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68E9CEC-11D5-4DB7-95C6-9CBE092B1160}" type="slidenum">
              <a:rPr lang="pt-PT" smtClean="0"/>
              <a:pPr/>
              <a:t>‹nº›</a:t>
            </a:fld>
            <a:endParaRPr lang="pt-P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35F38F-75E8-457D-9D80-408B08F855D4}" type="datetimeFigureOut">
              <a:rPr lang="pt-PT" smtClean="0"/>
              <a:pPr/>
              <a:t>17-01-2012</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95FF95-069E-4DA3-894A-C611E3D11E10}" type="slidenum">
              <a:rPr lang="pt-PT" smtClean="0"/>
              <a:pPr/>
              <a:t>‹nº›</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pt-PT" smtClean="0"/>
              <a:t>Clique para editar o estilo</a:t>
            </a:r>
            <a:endParaRPr kumimoji="0" lang="en-US"/>
          </a:p>
        </p:txBody>
      </p:sp>
      <p:sp>
        <p:nvSpPr>
          <p:cNvPr id="28" name="Marcador de Posição da Data 27"/>
          <p:cNvSpPr>
            <a:spLocks noGrp="1"/>
          </p:cNvSpPr>
          <p:nvPr>
            <p:ph type="dt" sz="half" idx="10"/>
          </p:nvPr>
        </p:nvSpPr>
        <p:spPr/>
        <p:txBody>
          <a:bodyPr/>
          <a:lstStyle/>
          <a:p>
            <a:fld id="{8946667A-CF29-4996-8B84-C5A98824514F}" type="datetime1">
              <a:rPr lang="pt-PT" smtClean="0"/>
              <a:pPr/>
              <a:t>17-01-2012</a:t>
            </a:fld>
            <a:endParaRPr lang="pt-PT"/>
          </a:p>
        </p:txBody>
      </p:sp>
      <p:sp>
        <p:nvSpPr>
          <p:cNvPr id="17" name="Marcador de Posição do Rodapé 16"/>
          <p:cNvSpPr>
            <a:spLocks noGrp="1"/>
          </p:cNvSpPr>
          <p:nvPr>
            <p:ph type="ftr" sz="quarter" idx="11"/>
          </p:nvPr>
        </p:nvSpPr>
        <p:spPr/>
        <p:txBody>
          <a:bodyPr/>
          <a:lstStyle/>
          <a:p>
            <a:endParaRPr lang="pt-PT"/>
          </a:p>
        </p:txBody>
      </p:sp>
      <p:sp>
        <p:nvSpPr>
          <p:cNvPr id="29" name="Marcador de Posição do Número do Diapositivo 28"/>
          <p:cNvSpPr>
            <a:spLocks noGrp="1"/>
          </p:cNvSpPr>
          <p:nvPr>
            <p:ph type="sldNum" sz="quarter" idx="12"/>
          </p:nvPr>
        </p:nvSpPr>
        <p:spPr/>
        <p:txBody>
          <a:bodyPr/>
          <a:lstStyle/>
          <a:p>
            <a:fld id="{7A3F4769-364D-42C0-A957-3006D2E2CF9A}" type="slidenum">
              <a:rPr lang="pt-PT" smtClean="0"/>
              <a:pPr/>
              <a:t>‹nº›</a:t>
            </a:fld>
            <a:endParaRPr lang="pt-PT"/>
          </a:p>
        </p:txBody>
      </p:sp>
      <p:sp>
        <p:nvSpPr>
          <p:cNvPr id="9" name="Subtítu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PT" smtClean="0"/>
              <a:t>Faça clique para editar o estilo</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CA25C196-FD95-4570-B9A2-2BE5DF2A531B}" type="datetime1">
              <a:rPr lang="pt-PT" smtClean="0"/>
              <a:pPr/>
              <a:t>17-01-2012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7A3F4769-364D-42C0-A957-3006D2E2CF9A}"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98FA6642-B2F6-47CB-96A5-3682CA0F64AE}" type="datetime1">
              <a:rPr lang="pt-PT" smtClean="0"/>
              <a:pPr/>
              <a:t>17-01-2012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7A3F4769-364D-42C0-A957-3006D2E2CF9A}"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Conteúdo 2"/>
          <p:cNvSpPr>
            <a:spLocks noGrp="1"/>
          </p:cNvSpPr>
          <p:nvPr>
            <p:ph idx="1"/>
          </p:nvPr>
        </p:nvSpPr>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F817DE03-1511-4A4E-BADA-764A6AF3DA36}" type="datetime1">
              <a:rPr lang="pt-PT" smtClean="0"/>
              <a:pPr/>
              <a:t>17-01-2012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7A3F4769-364D-42C0-A957-3006D2E2CF9A}" type="slidenum">
              <a:rPr lang="pt-PT" smtClean="0"/>
              <a:pPr/>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PT" smtClean="0"/>
              <a:t>Clique para editar os estilos</a:t>
            </a:r>
          </a:p>
        </p:txBody>
      </p:sp>
      <p:sp>
        <p:nvSpPr>
          <p:cNvPr id="4" name="Marcador de Posição da Data 3"/>
          <p:cNvSpPr>
            <a:spLocks noGrp="1"/>
          </p:cNvSpPr>
          <p:nvPr>
            <p:ph type="dt" sz="half" idx="10"/>
          </p:nvPr>
        </p:nvSpPr>
        <p:spPr/>
        <p:txBody>
          <a:bodyPr/>
          <a:lstStyle/>
          <a:p>
            <a:fld id="{67E714FE-8C65-4F73-B74C-D61D86201E55}" type="datetime1">
              <a:rPr lang="pt-PT" smtClean="0"/>
              <a:pPr/>
              <a:t>17-01-2012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a:xfrm>
            <a:off x="7924800" y="6416675"/>
            <a:ext cx="762000" cy="365125"/>
          </a:xfrm>
        </p:spPr>
        <p:txBody>
          <a:bodyPr/>
          <a:lstStyle/>
          <a:p>
            <a:fld id="{7A3F4769-364D-42C0-A957-3006D2E2CF9A}" type="slidenum">
              <a:rPr lang="pt-PT" smtClean="0"/>
              <a:pPr/>
              <a:t>‹nº›</a:t>
            </a:fld>
            <a:endParaRPr lang="pt-P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Conteúd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e Conteúd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5" name="Marcador de Posição da Data 4"/>
          <p:cNvSpPr>
            <a:spLocks noGrp="1"/>
          </p:cNvSpPr>
          <p:nvPr>
            <p:ph type="dt" sz="half" idx="10"/>
          </p:nvPr>
        </p:nvSpPr>
        <p:spPr/>
        <p:txBody>
          <a:bodyPr/>
          <a:lstStyle/>
          <a:p>
            <a:fld id="{4CF8299C-09B5-4AED-96BA-A3E8AA7943A5}" type="datetime1">
              <a:rPr lang="pt-PT" smtClean="0"/>
              <a:pPr/>
              <a:t>17-01-2012</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7A3F4769-364D-42C0-A957-3006D2E2CF9A}"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4" name="Marcador de Posição do Tex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5" name="Marcador de Posição de Conteúd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6" name="Marcador de Posição de Conteúd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7" name="Marcador de Posição da Data 6"/>
          <p:cNvSpPr>
            <a:spLocks noGrp="1"/>
          </p:cNvSpPr>
          <p:nvPr>
            <p:ph type="dt" sz="half" idx="10"/>
          </p:nvPr>
        </p:nvSpPr>
        <p:spPr/>
        <p:txBody>
          <a:bodyPr/>
          <a:lstStyle/>
          <a:p>
            <a:fld id="{814D4680-8846-46F5-B9D8-8855A1BA69E8}" type="datetime1">
              <a:rPr lang="pt-PT" smtClean="0"/>
              <a:pPr/>
              <a:t>17-01-2012</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7A3F4769-364D-42C0-A957-3006D2E2CF9A}"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a Data 2"/>
          <p:cNvSpPr>
            <a:spLocks noGrp="1"/>
          </p:cNvSpPr>
          <p:nvPr>
            <p:ph type="dt" sz="half" idx="10"/>
          </p:nvPr>
        </p:nvSpPr>
        <p:spPr/>
        <p:txBody>
          <a:bodyPr/>
          <a:lstStyle/>
          <a:p>
            <a:fld id="{1D33FEB2-77CA-45C0-BD9E-01B01D85CB1A}" type="datetime1">
              <a:rPr lang="pt-PT" smtClean="0"/>
              <a:pPr/>
              <a:t>17-01-2012</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7A3F4769-364D-42C0-A957-3006D2E2CF9A}"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BAC1B56D-63AB-4BA9-A252-80AC701D9E30}" type="datetime1">
              <a:rPr lang="pt-PT" smtClean="0"/>
              <a:pPr/>
              <a:t>17-01-2012</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lvl1pPr>
              <a:defRPr b="1">
                <a:solidFill>
                  <a:schemeClr val="bg1"/>
                </a:solidFill>
                <a:latin typeface="Calibri" pitchFamily="34" charset="0"/>
              </a:defRPr>
            </a:lvl1pPr>
          </a:lstStyle>
          <a:p>
            <a:fld id="{7A3F4769-364D-42C0-A957-3006D2E2CF9A}"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pt-PT" smtClean="0"/>
              <a:t>Clique para editar o estilo</a:t>
            </a:r>
            <a:endParaRPr kumimoji="0" lang="en-US"/>
          </a:p>
        </p:txBody>
      </p:sp>
      <p:sp>
        <p:nvSpPr>
          <p:cNvPr id="3" name="Marcador de Posição do Tex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PT" smtClean="0"/>
              <a:t>Clique para editar os estilos</a:t>
            </a:r>
          </a:p>
        </p:txBody>
      </p:sp>
      <p:sp>
        <p:nvSpPr>
          <p:cNvPr id="4" name="Marcador de Posição de Conteúd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5" name="Marcador de Posição da Data 4"/>
          <p:cNvSpPr>
            <a:spLocks noGrp="1"/>
          </p:cNvSpPr>
          <p:nvPr>
            <p:ph type="dt" sz="half" idx="10"/>
          </p:nvPr>
        </p:nvSpPr>
        <p:spPr/>
        <p:txBody>
          <a:bodyPr/>
          <a:lstStyle/>
          <a:p>
            <a:fld id="{7D0EEDE8-BEC5-4B77-A4A1-EF9976394818}" type="datetime1">
              <a:rPr lang="pt-PT" smtClean="0"/>
              <a:pPr/>
              <a:t>17-01-2012</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7A3F4769-364D-42C0-A957-3006D2E2CF9A}"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pt-PT" smtClean="0"/>
              <a:t>Clique para editar o estilo</a:t>
            </a:r>
            <a:endParaRPr kumimoji="0" lang="en-US"/>
          </a:p>
        </p:txBody>
      </p:sp>
      <p:sp>
        <p:nvSpPr>
          <p:cNvPr id="3" name="Marcador de Posição da Imagem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pt-PT" smtClean="0">
                <a:solidFill>
                  <a:schemeClr val="lt1"/>
                </a:solidFill>
                <a:latin typeface="+mn-lt"/>
                <a:ea typeface="+mn-ea"/>
                <a:cs typeface="+mn-cs"/>
              </a:rPr>
              <a:t>Clique no ícone para adicionar uma imagem</a:t>
            </a:r>
            <a:endParaRPr kumimoji="0" lang="en-US" dirty="0">
              <a:solidFill>
                <a:schemeClr val="lt1"/>
              </a:solidFill>
              <a:latin typeface="+mn-lt"/>
              <a:ea typeface="+mn-ea"/>
              <a:cs typeface="+mn-cs"/>
            </a:endParaRPr>
          </a:p>
        </p:txBody>
      </p:sp>
      <p:sp>
        <p:nvSpPr>
          <p:cNvPr id="4" name="Marcador de Posição do Tex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pt-PT" smtClean="0"/>
              <a:t>Clique para editar os estilos</a:t>
            </a:r>
          </a:p>
        </p:txBody>
      </p:sp>
      <p:sp>
        <p:nvSpPr>
          <p:cNvPr id="5" name="Marcador de Posição da Data 4"/>
          <p:cNvSpPr>
            <a:spLocks noGrp="1"/>
          </p:cNvSpPr>
          <p:nvPr>
            <p:ph type="dt" sz="half" idx="10"/>
          </p:nvPr>
        </p:nvSpPr>
        <p:spPr/>
        <p:txBody>
          <a:bodyPr/>
          <a:lstStyle/>
          <a:p>
            <a:fld id="{78EE2AA4-E76A-43A7-9154-2F43991B5D46}" type="datetime1">
              <a:rPr lang="pt-PT" smtClean="0"/>
              <a:pPr/>
              <a:t>17-01-2012</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7A3F4769-364D-42C0-A957-3006D2E2CF9A}"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3000"/>
            <a:duotone>
              <a:schemeClr val="bg2">
                <a:shade val="3000"/>
                <a:satMod val="110000"/>
              </a:schemeClr>
              <a:schemeClr val="bg2">
                <a:tint val="60000"/>
                <a:satMod val="425000"/>
              </a:schemeClr>
            </a:duotone>
            <a:lum/>
          </a:blip>
          <a:srcRect/>
          <a:stretch>
            <a:fillRect/>
          </a:stretch>
        </a:blipFill>
        <a:effectLst/>
      </p:bgPr>
    </p:bg>
    <p:spTree>
      <p:nvGrpSpPr>
        <p:cNvPr id="1" name=""/>
        <p:cNvGrpSpPr/>
        <p:nvPr/>
      </p:nvGrpSpPr>
      <p:grpSpPr>
        <a:xfrm>
          <a:off x="0" y="0"/>
          <a:ext cx="0" cy="0"/>
          <a:chOff x="0" y="0"/>
          <a:chExt cx="0" cy="0"/>
        </a:xfrm>
      </p:grpSpPr>
      <p:sp>
        <p:nvSpPr>
          <p:cNvPr id="22" name="Marcador de Posição do Títu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pt-PT" smtClean="0"/>
              <a:t>Clique para editar o estilo</a:t>
            </a:r>
            <a:endParaRPr kumimoji="0" lang="en-US"/>
          </a:p>
        </p:txBody>
      </p:sp>
      <p:sp>
        <p:nvSpPr>
          <p:cNvPr id="13" name="Marcador de Posição do Tex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pt-PT" smtClean="0"/>
              <a:t>Clique para editar os estilos</a:t>
            </a:r>
          </a:p>
          <a:p>
            <a:pPr lvl="1" eaLnBrk="1" latinLnBrk="0" hangingPunct="1"/>
            <a:r>
              <a:rPr kumimoji="0" lang="pt-PT" smtClean="0"/>
              <a:t>Segundo nível</a:t>
            </a:r>
          </a:p>
          <a:p>
            <a:pPr lvl="2" eaLnBrk="1" latinLnBrk="0" hangingPunct="1"/>
            <a:r>
              <a:rPr kumimoji="0" lang="pt-PT" smtClean="0"/>
              <a:t>Terceiro nível</a:t>
            </a:r>
          </a:p>
          <a:p>
            <a:pPr lvl="3" eaLnBrk="1" latinLnBrk="0" hangingPunct="1"/>
            <a:r>
              <a:rPr kumimoji="0" lang="pt-PT" smtClean="0"/>
              <a:t>Quarto nível</a:t>
            </a:r>
          </a:p>
          <a:p>
            <a:pPr lvl="4" eaLnBrk="1" latinLnBrk="0" hangingPunct="1"/>
            <a:r>
              <a:rPr kumimoji="0" lang="pt-PT" smtClean="0"/>
              <a:t>Quinto nível</a:t>
            </a:r>
            <a:endParaRPr kumimoji="0" lang="en-US"/>
          </a:p>
        </p:txBody>
      </p:sp>
      <p:sp>
        <p:nvSpPr>
          <p:cNvPr id="14" name="Marcador de Posição da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0A41FD9-D61D-4486-84E7-29B4489FB1EA}" type="datetime1">
              <a:rPr lang="pt-PT" smtClean="0"/>
              <a:pPr/>
              <a:t>17-01-2012</a:t>
            </a:fld>
            <a:endParaRPr lang="pt-PT"/>
          </a:p>
        </p:txBody>
      </p:sp>
      <p:sp>
        <p:nvSpPr>
          <p:cNvPr id="3" name="Marcador de Posição do Rodapé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pt-PT"/>
          </a:p>
        </p:txBody>
      </p:sp>
      <p:sp>
        <p:nvSpPr>
          <p:cNvPr id="23" name="Marcador de Posição do Número do Diapositivo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A3F4769-364D-42C0-A957-3006D2E2CF9A}" type="slidenum">
              <a:rPr lang="pt-PT" smtClean="0"/>
              <a:pPr/>
              <a:t>‹nº›</a:t>
            </a:fld>
            <a:endParaRPr lang="pt-PT"/>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nasquebradas.com.br/wp-content/uploads/2011/08/Tempestade-no-mar.jpg"/>
          <p:cNvPicPr>
            <a:picLocks noChangeAspect="1" noChangeArrowheads="1"/>
          </p:cNvPicPr>
          <p:nvPr/>
        </p:nvPicPr>
        <p:blipFill>
          <a:blip r:embed="rId2" cstate="print"/>
          <a:srcRect/>
          <a:stretch>
            <a:fillRect/>
          </a:stretch>
        </p:blipFill>
        <p:spPr bwMode="auto">
          <a:xfrm>
            <a:off x="0" y="0"/>
            <a:ext cx="9144018" cy="6858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b="1" smtClean="0">
                <a:solidFill>
                  <a:schemeClr val="bg1"/>
                </a:solidFill>
                <a:latin typeface="Calibri" pitchFamily="34" charset="0"/>
              </a:rPr>
              <a:pPr/>
              <a:t>1</a:t>
            </a:fld>
            <a:endParaRPr lang="pt-PT" b="1" dirty="0">
              <a:solidFill>
                <a:schemeClr val="bg1"/>
              </a:solidFill>
              <a:latin typeface="Calibri" pitchFamily="34" charset="0"/>
            </a:endParaRPr>
          </a:p>
        </p:txBody>
      </p:sp>
      <p:sp>
        <p:nvSpPr>
          <p:cNvPr id="409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PT"/>
          </a:p>
        </p:txBody>
      </p:sp>
      <p:pic>
        <p:nvPicPr>
          <p:cNvPr id="4101" name="Picture 5" descr="estacionario_side"/>
          <p:cNvPicPr>
            <a:picLocks noChangeAspect="1" noChangeArrowheads="1"/>
          </p:cNvPicPr>
          <p:nvPr/>
        </p:nvPicPr>
        <p:blipFill>
          <a:blip r:embed="rId3" cstate="print"/>
          <a:srcRect/>
          <a:stretch>
            <a:fillRect/>
          </a:stretch>
        </p:blipFill>
        <p:spPr bwMode="auto">
          <a:xfrm>
            <a:off x="142844" y="142852"/>
            <a:ext cx="1259324" cy="1071570"/>
          </a:xfrm>
          <a:prstGeom prst="rect">
            <a:avLst/>
          </a:prstGeom>
          <a:noFill/>
        </p:spPr>
      </p:pic>
      <p:sp>
        <p:nvSpPr>
          <p:cNvPr id="6" name="Rectângulo 5"/>
          <p:cNvSpPr/>
          <p:nvPr/>
        </p:nvSpPr>
        <p:spPr>
          <a:xfrm>
            <a:off x="1357290" y="285728"/>
            <a:ext cx="6929486" cy="369332"/>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r"/>
            <a:r>
              <a:rPr lang="pt-PT" b="1" dirty="0">
                <a:ln w="50800"/>
              </a:rPr>
              <a:t>I CONGRESSO INTERNACIONAL DO </a:t>
            </a:r>
            <a:r>
              <a:rPr lang="pt-PT" b="1" dirty="0" smtClean="0">
                <a:ln w="50800"/>
              </a:rPr>
              <a:t>OBSERVARE - UAL</a:t>
            </a:r>
            <a:endParaRPr lang="pt-PT" b="1" dirty="0">
              <a:ln w="50800"/>
            </a:endParaRPr>
          </a:p>
        </p:txBody>
      </p:sp>
      <p:sp>
        <p:nvSpPr>
          <p:cNvPr id="7" name="Rectângulo 6"/>
          <p:cNvSpPr/>
          <p:nvPr/>
        </p:nvSpPr>
        <p:spPr>
          <a:xfrm>
            <a:off x="1714480" y="4286256"/>
            <a:ext cx="7215238" cy="2308324"/>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r">
              <a:lnSpc>
                <a:spcPct val="150000"/>
              </a:lnSpc>
            </a:pPr>
            <a:r>
              <a:rPr lang="pt-PT" sz="3200" b="1" kern="10" dirty="0">
                <a:ln w="50800"/>
                <a:solidFill>
                  <a:srgbClr val="002060"/>
                </a:solidFill>
                <a:latin typeface="Times New Roman"/>
                <a:cs typeface="Times New Roman"/>
              </a:rPr>
              <a:t>PORTUGAL – </a:t>
            </a:r>
          </a:p>
          <a:p>
            <a:pPr algn="r">
              <a:lnSpc>
                <a:spcPct val="150000"/>
              </a:lnSpc>
            </a:pPr>
            <a:r>
              <a:rPr lang="pt-PT" sz="3200" b="1" kern="10" dirty="0">
                <a:ln w="50800"/>
                <a:solidFill>
                  <a:srgbClr val="002060"/>
                </a:solidFill>
                <a:latin typeface="Times New Roman"/>
                <a:cs typeface="Times New Roman"/>
              </a:rPr>
              <a:t>COMO </a:t>
            </a:r>
            <a:r>
              <a:rPr lang="pt-PT" sz="3200" b="1" kern="10" dirty="0" smtClean="0">
                <a:ln w="50800"/>
                <a:solidFill>
                  <a:srgbClr val="002060"/>
                </a:solidFill>
                <a:latin typeface="Times New Roman"/>
                <a:cs typeface="Times New Roman"/>
              </a:rPr>
              <a:t>NAVEGAR </a:t>
            </a:r>
            <a:r>
              <a:rPr lang="pt-PT" sz="3200" b="1" kern="10" dirty="0">
                <a:ln w="50800"/>
                <a:solidFill>
                  <a:srgbClr val="002060"/>
                </a:solidFill>
                <a:latin typeface="Times New Roman"/>
                <a:cs typeface="Times New Roman"/>
              </a:rPr>
              <a:t>EVITANDO OS ESCOLHOS DA CRISE SISTÉMICA</a:t>
            </a:r>
          </a:p>
        </p:txBody>
      </p:sp>
      <p:sp>
        <p:nvSpPr>
          <p:cNvPr id="10" name="Rectângulo 9"/>
          <p:cNvSpPr/>
          <p:nvPr/>
        </p:nvSpPr>
        <p:spPr>
          <a:xfrm>
            <a:off x="1928794" y="714356"/>
            <a:ext cx="6357982" cy="338554"/>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r"/>
            <a:r>
              <a:rPr lang="pt-PT" sz="1600" b="1" dirty="0" smtClean="0">
                <a:ln w="50800"/>
              </a:rPr>
              <a:t>16, 17 e 18 de Novembro</a:t>
            </a:r>
            <a:endParaRPr lang="pt-PT" sz="1600" b="1" dirty="0">
              <a:ln w="50800"/>
            </a:endParaRPr>
          </a:p>
        </p:txBody>
      </p:sp>
      <p:sp>
        <p:nvSpPr>
          <p:cNvPr id="11" name="WordArt 16"/>
          <p:cNvSpPr>
            <a:spLocks noChangeArrowheads="1" noChangeShapeType="1" noTextEdit="1"/>
          </p:cNvSpPr>
          <p:nvPr/>
        </p:nvSpPr>
        <p:spPr bwMode="auto">
          <a:xfrm>
            <a:off x="214282" y="6357958"/>
            <a:ext cx="1214446" cy="214314"/>
          </a:xfrm>
          <a:prstGeom prst="rect">
            <a:avLst/>
          </a:prstGeom>
        </p:spPr>
        <p:txBody>
          <a:bodyPr wrap="none" fromWordArt="1">
            <a:prstTxWarp prst="textPlain">
              <a:avLst>
                <a:gd name="adj" fmla="val 50000"/>
              </a:avLst>
            </a:prstTxWarp>
          </a:bodyPr>
          <a:lstStyle/>
          <a:p>
            <a:pPr algn="r">
              <a:lnSpc>
                <a:spcPct val="150000"/>
              </a:lnSpc>
            </a:pPr>
            <a:r>
              <a:rPr lang="pt-PT" sz="3200" b="1" kern="10" dirty="0">
                <a:ln w="50800"/>
                <a:solidFill>
                  <a:srgbClr val="002060"/>
                </a:solidFill>
                <a:latin typeface="Times New Roman"/>
                <a:cs typeface="Times New Roman"/>
              </a:rPr>
              <a:t>Helena Rato</a:t>
            </a:r>
          </a:p>
        </p:txBody>
      </p:sp>
      <p:pic>
        <p:nvPicPr>
          <p:cNvPr id="12" name="Picture 4" descr="logoINA_2010"/>
          <p:cNvPicPr>
            <a:picLocks noChangeAspect="1" noChangeArrowheads="1"/>
          </p:cNvPicPr>
          <p:nvPr/>
        </p:nvPicPr>
        <p:blipFill>
          <a:blip r:embed="rId4" cstate="print"/>
          <a:srcRect/>
          <a:stretch>
            <a:fillRect/>
          </a:stretch>
        </p:blipFill>
        <p:spPr bwMode="auto">
          <a:xfrm>
            <a:off x="142844" y="1500174"/>
            <a:ext cx="1643042" cy="500042"/>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18"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10</a:t>
            </a:fld>
            <a:endParaRPr lang="pt-PT" dirty="0"/>
          </a:p>
        </p:txBody>
      </p:sp>
      <p:sp>
        <p:nvSpPr>
          <p:cNvPr id="4" name="Rectângulo 3"/>
          <p:cNvSpPr/>
          <p:nvPr/>
        </p:nvSpPr>
        <p:spPr>
          <a:xfrm>
            <a:off x="857224" y="142852"/>
            <a:ext cx="7500990" cy="52322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Princípio orientador da política monetária</a:t>
            </a:r>
            <a:endParaRPr lang="pt-PT" sz="2800" b="1" dirty="0">
              <a:ln w="50800"/>
              <a:solidFill>
                <a:srgbClr val="002060"/>
              </a:solidFill>
            </a:endParaRPr>
          </a:p>
        </p:txBody>
      </p:sp>
      <p:sp>
        <p:nvSpPr>
          <p:cNvPr id="5" name="CaixaDeTexto 4"/>
          <p:cNvSpPr txBox="1"/>
          <p:nvPr/>
        </p:nvSpPr>
        <p:spPr>
          <a:xfrm>
            <a:off x="642910" y="1500174"/>
            <a:ext cx="8143932" cy="4619854"/>
          </a:xfrm>
          <a:prstGeom prst="rect">
            <a:avLst/>
          </a:prstGeom>
          <a:noFill/>
        </p:spPr>
        <p:txBody>
          <a:bodyPr wrap="square" rtlCol="0">
            <a:spAutoFit/>
          </a:bodyPr>
          <a:lstStyle/>
          <a:p>
            <a:pPr defTabSz="625475">
              <a:lnSpc>
                <a:spcPct val="150000"/>
              </a:lnSpc>
            </a:pPr>
            <a:r>
              <a:rPr lang="pt-PT" b="1" dirty="0" smtClean="0">
                <a:solidFill>
                  <a:srgbClr val="002060"/>
                </a:solidFill>
                <a:latin typeface="Calibri" pitchFamily="34" charset="0"/>
              </a:rPr>
              <a:t>Artigo 123.º</a:t>
            </a:r>
          </a:p>
          <a:p>
            <a:pPr defTabSz="625475">
              <a:lnSpc>
                <a:spcPct val="150000"/>
              </a:lnSpc>
            </a:pPr>
            <a:r>
              <a:rPr lang="pt-PT" dirty="0" smtClean="0">
                <a:solidFill>
                  <a:srgbClr val="002060"/>
                </a:solidFill>
                <a:latin typeface="Calibri" pitchFamily="34" charset="0"/>
              </a:rPr>
              <a:t>“</a:t>
            </a:r>
            <a:r>
              <a:rPr lang="pt-PT" b="1" dirty="0" smtClean="0">
                <a:solidFill>
                  <a:srgbClr val="002060"/>
                </a:solidFill>
                <a:latin typeface="Calibri" pitchFamily="34" charset="0"/>
              </a:rPr>
              <a:t>É proibida a concessão de créditos </a:t>
            </a:r>
            <a:r>
              <a:rPr lang="pt-PT" dirty="0" smtClean="0">
                <a:solidFill>
                  <a:srgbClr val="002060"/>
                </a:solidFill>
                <a:latin typeface="Calibri" pitchFamily="34" charset="0"/>
              </a:rPr>
              <a:t>sob a forma de descobertos ou sob qualquer outra forma pelo Banco Central Europeu ou pelos bancos centrais nacionais dos Estados-Membros, adiante designados por «bancos centrais nacionais», em benefício de instituições, órgãos ou organismos da União, governos centrais, autoridades regionais, locais, ou outras autoridades públicas, outros organismos do sector público ou empresas públicas dos Estados-Membros, </a:t>
            </a:r>
            <a:r>
              <a:rPr lang="pt-PT" b="1" dirty="0" smtClean="0">
                <a:solidFill>
                  <a:srgbClr val="002060"/>
                </a:solidFill>
                <a:latin typeface="Calibri" pitchFamily="34" charset="0"/>
              </a:rPr>
              <a:t>bem como a compra directa de títulos de dívida</a:t>
            </a:r>
            <a:r>
              <a:rPr lang="pt-PT" dirty="0" smtClean="0">
                <a:solidFill>
                  <a:srgbClr val="002060"/>
                </a:solidFill>
                <a:latin typeface="Calibri" pitchFamily="34" charset="0"/>
              </a:rPr>
              <a:t> a essas entidades, pelo Banco Central Europeu ou pelos bancos centrais nacionais.”</a:t>
            </a:r>
          </a:p>
          <a:p>
            <a:pPr defTabSz="625475">
              <a:lnSpc>
                <a:spcPct val="150000"/>
              </a:lnSpc>
            </a:pPr>
            <a:r>
              <a:rPr lang="pt-PT" dirty="0" smtClean="0">
                <a:solidFill>
                  <a:srgbClr val="002060"/>
                </a:solidFill>
                <a:latin typeface="Calibri" pitchFamily="34" charset="0"/>
              </a:rPr>
              <a:t>				</a:t>
            </a:r>
          </a:p>
          <a:p>
            <a:pPr defTabSz="625475">
              <a:lnSpc>
                <a:spcPct val="150000"/>
              </a:lnSpc>
            </a:pPr>
            <a:r>
              <a:rPr lang="pt-PT" i="1" dirty="0" smtClean="0">
                <a:solidFill>
                  <a:srgbClr val="002060"/>
                </a:solidFill>
                <a:latin typeface="Calibri" pitchFamily="34" charset="0"/>
              </a:rPr>
              <a:t>	</a:t>
            </a:r>
            <a:r>
              <a:rPr lang="pt-PT" dirty="0" smtClean="0">
                <a:solidFill>
                  <a:srgbClr val="002060"/>
                </a:solidFill>
                <a:latin typeface="Calibri" pitchFamily="34" charset="0"/>
              </a:rPr>
              <a:t>Artigo 123.º - Tratado sobre o Funcionamento da União Europeia</a:t>
            </a:r>
            <a:endParaRPr lang="pt-PT" dirty="0">
              <a:solidFill>
                <a:srgbClr val="002060"/>
              </a:solidFill>
              <a:latin typeface="Calibri" pitchFamily="34" charset="0"/>
            </a:endParaRPr>
          </a:p>
        </p:txBody>
      </p:sp>
      <p:sp>
        <p:nvSpPr>
          <p:cNvPr id="6" name="CaixaDeTexto 5"/>
          <p:cNvSpPr txBox="1"/>
          <p:nvPr/>
        </p:nvSpPr>
        <p:spPr>
          <a:xfrm>
            <a:off x="642910" y="857232"/>
            <a:ext cx="8072494" cy="506292"/>
          </a:xfrm>
          <a:prstGeom prst="rect">
            <a:avLst/>
          </a:prstGeom>
          <a:noFill/>
        </p:spPr>
        <p:txBody>
          <a:bodyPr wrap="square" rtlCol="0">
            <a:spAutoFit/>
          </a:bodyPr>
          <a:lstStyle/>
          <a:p>
            <a:pPr defTabSz="625475">
              <a:lnSpc>
                <a:spcPct val="150000"/>
              </a:lnSpc>
              <a:spcBef>
                <a:spcPts val="600"/>
              </a:spcBef>
              <a:spcAft>
                <a:spcPts val="600"/>
              </a:spcAft>
            </a:pPr>
            <a:r>
              <a:rPr lang="pt-PT" sz="2000" b="1" dirty="0" smtClean="0">
                <a:solidFill>
                  <a:srgbClr val="002060"/>
                </a:solidFill>
                <a:latin typeface="Calibri" pitchFamily="34" charset="0"/>
              </a:rPr>
              <a:t>Economia de mercado aberto e livre concorrência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0" y="18000"/>
            <a:ext cx="9144018" cy="6840000"/>
          </a:xfrm>
          <a:prstGeom prst="rect">
            <a:avLst/>
          </a:prstGeom>
          <a:noFill/>
        </p:spPr>
      </p:pic>
      <p:sp>
        <p:nvSpPr>
          <p:cNvPr id="3" name="Marcador de Posição do Número do Diapositivo 2"/>
          <p:cNvSpPr>
            <a:spLocks noGrp="1"/>
          </p:cNvSpPr>
          <p:nvPr>
            <p:ph type="sldNum" sz="quarter" idx="12"/>
          </p:nvPr>
        </p:nvSpPr>
        <p:spPr>
          <a:xfrm>
            <a:off x="7929586" y="6357958"/>
            <a:ext cx="762000" cy="365125"/>
          </a:xfrm>
        </p:spPr>
        <p:txBody>
          <a:bodyPr/>
          <a:lstStyle/>
          <a:p>
            <a:fld id="{7A3F4769-364D-42C0-A957-3006D2E2CF9A}" type="slidenum">
              <a:rPr lang="pt-PT" smtClean="0"/>
              <a:pPr/>
              <a:t>11</a:t>
            </a:fld>
            <a:endParaRPr lang="pt-PT" dirty="0"/>
          </a:p>
        </p:txBody>
      </p:sp>
      <p:sp>
        <p:nvSpPr>
          <p:cNvPr id="4" name="Rectângulo 3"/>
          <p:cNvSpPr/>
          <p:nvPr/>
        </p:nvSpPr>
        <p:spPr>
          <a:xfrm>
            <a:off x="928662" y="142852"/>
            <a:ext cx="7500990" cy="954107"/>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Processo financiamento entidades públicas dos países da Zona Euro</a:t>
            </a:r>
            <a:endParaRPr lang="pt-PT" sz="2800" b="1" dirty="0">
              <a:ln w="50800"/>
              <a:solidFill>
                <a:srgbClr val="002060"/>
              </a:solidFill>
            </a:endParaRPr>
          </a:p>
        </p:txBody>
      </p:sp>
      <p:sp>
        <p:nvSpPr>
          <p:cNvPr id="5" name="Rectângulo 4"/>
          <p:cNvSpPr/>
          <p:nvPr/>
        </p:nvSpPr>
        <p:spPr>
          <a:xfrm>
            <a:off x="3500430" y="1357298"/>
            <a:ext cx="1857388"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sz="2000" b="1" dirty="0" smtClean="0">
                <a:solidFill>
                  <a:srgbClr val="002060"/>
                </a:solidFill>
                <a:latin typeface="Calibri" pitchFamily="34" charset="0"/>
              </a:rPr>
              <a:t>BCE / SEBC</a:t>
            </a:r>
            <a:endParaRPr lang="pt-PT" sz="2000" b="1" dirty="0">
              <a:solidFill>
                <a:srgbClr val="002060"/>
              </a:solidFill>
              <a:latin typeface="Calibri" pitchFamily="34" charset="0"/>
            </a:endParaRPr>
          </a:p>
        </p:txBody>
      </p:sp>
      <p:sp>
        <p:nvSpPr>
          <p:cNvPr id="6" name="Rectângulo 5"/>
          <p:cNvSpPr/>
          <p:nvPr/>
        </p:nvSpPr>
        <p:spPr>
          <a:xfrm>
            <a:off x="928662" y="3429000"/>
            <a:ext cx="1857388" cy="71438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Bancos Privados</a:t>
            </a:r>
            <a:endParaRPr lang="pt-PT" dirty="0">
              <a:solidFill>
                <a:srgbClr val="002060"/>
              </a:solidFill>
              <a:latin typeface="Calibri" pitchFamily="34" charset="0"/>
            </a:endParaRPr>
          </a:p>
        </p:txBody>
      </p:sp>
      <p:sp>
        <p:nvSpPr>
          <p:cNvPr id="7" name="Rectângulo 6"/>
          <p:cNvSpPr/>
          <p:nvPr/>
        </p:nvSpPr>
        <p:spPr>
          <a:xfrm>
            <a:off x="3714744" y="3429000"/>
            <a:ext cx="1500198" cy="71438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Mercado financeiro</a:t>
            </a:r>
            <a:endParaRPr lang="pt-PT" dirty="0">
              <a:solidFill>
                <a:srgbClr val="002060"/>
              </a:solidFill>
              <a:latin typeface="Calibri" pitchFamily="34" charset="0"/>
            </a:endParaRPr>
          </a:p>
        </p:txBody>
      </p:sp>
      <p:sp>
        <p:nvSpPr>
          <p:cNvPr id="9" name="Rectângulo 8"/>
          <p:cNvSpPr/>
          <p:nvPr/>
        </p:nvSpPr>
        <p:spPr>
          <a:xfrm>
            <a:off x="6072198" y="3429000"/>
            <a:ext cx="1857388" cy="71438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Bancos Privados</a:t>
            </a:r>
            <a:endParaRPr lang="pt-PT" dirty="0">
              <a:solidFill>
                <a:srgbClr val="002060"/>
              </a:solidFill>
              <a:latin typeface="Calibri" pitchFamily="34" charset="0"/>
            </a:endParaRPr>
          </a:p>
        </p:txBody>
      </p:sp>
      <p:sp>
        <p:nvSpPr>
          <p:cNvPr id="10" name="Rectângulo 9"/>
          <p:cNvSpPr/>
          <p:nvPr/>
        </p:nvSpPr>
        <p:spPr>
          <a:xfrm>
            <a:off x="3286116" y="4786322"/>
            <a:ext cx="2214578" cy="1000132"/>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Governos e outras instituições públicas</a:t>
            </a:r>
            <a:endParaRPr lang="pt-PT" dirty="0">
              <a:solidFill>
                <a:srgbClr val="002060"/>
              </a:solidFill>
              <a:latin typeface="Calibri" pitchFamily="34" charset="0"/>
            </a:endParaRPr>
          </a:p>
        </p:txBody>
      </p:sp>
      <p:sp>
        <p:nvSpPr>
          <p:cNvPr id="11" name="Seta em ângulo recto para cima 10"/>
          <p:cNvSpPr/>
          <p:nvPr/>
        </p:nvSpPr>
        <p:spPr>
          <a:xfrm flipV="1">
            <a:off x="4429124" y="2786058"/>
            <a:ext cx="2714644" cy="642942"/>
          </a:xfrm>
          <a:prstGeom prst="bentUpArrow">
            <a:avLst>
              <a:gd name="adj1" fmla="val 18645"/>
              <a:gd name="adj2" fmla="val 23860"/>
              <a:gd name="adj3" fmla="val 31130"/>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Seta em ângulo recto para cima 13"/>
          <p:cNvSpPr/>
          <p:nvPr/>
        </p:nvSpPr>
        <p:spPr>
          <a:xfrm flipH="1" flipV="1">
            <a:off x="1714480" y="2786058"/>
            <a:ext cx="2724168" cy="642942"/>
          </a:xfrm>
          <a:prstGeom prst="bentUpArrow">
            <a:avLst>
              <a:gd name="adj1" fmla="val 18645"/>
              <a:gd name="adj2" fmla="val 23860"/>
              <a:gd name="adj3" fmla="val 31130"/>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Seta para a esquerda e para a direita 15"/>
          <p:cNvSpPr/>
          <p:nvPr/>
        </p:nvSpPr>
        <p:spPr>
          <a:xfrm>
            <a:off x="2857488" y="3643314"/>
            <a:ext cx="785818" cy="285752"/>
          </a:xfrm>
          <a:prstGeom prst="lef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7" name="Seta para a esquerda e para a direita 16"/>
          <p:cNvSpPr/>
          <p:nvPr/>
        </p:nvSpPr>
        <p:spPr>
          <a:xfrm rot="5400000">
            <a:off x="3786183" y="2643183"/>
            <a:ext cx="1285881" cy="285752"/>
          </a:xfrm>
          <a:prstGeom prst="lef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8" name="Seta em ângulo recto para cima 17"/>
          <p:cNvSpPr/>
          <p:nvPr/>
        </p:nvSpPr>
        <p:spPr>
          <a:xfrm rot="16200000" flipH="1" flipV="1">
            <a:off x="1785918" y="4143380"/>
            <a:ext cx="1428760" cy="1428760"/>
          </a:xfrm>
          <a:prstGeom prst="bentUpArrow">
            <a:avLst>
              <a:gd name="adj1" fmla="val 7942"/>
              <a:gd name="adj2" fmla="val 19481"/>
              <a:gd name="adj3" fmla="val 27088"/>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9" name="Seta em ângulo recto para cima 18"/>
          <p:cNvSpPr/>
          <p:nvPr/>
        </p:nvSpPr>
        <p:spPr>
          <a:xfrm rot="16200000" flipH="1">
            <a:off x="5572132" y="4071942"/>
            <a:ext cx="1428760" cy="1571636"/>
          </a:xfrm>
          <a:prstGeom prst="bentUpArrow">
            <a:avLst>
              <a:gd name="adj1" fmla="val 7942"/>
              <a:gd name="adj2" fmla="val 17323"/>
              <a:gd name="adj3" fmla="val 27704"/>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0" name="Seta para a esquerda e para a direita 19"/>
          <p:cNvSpPr/>
          <p:nvPr/>
        </p:nvSpPr>
        <p:spPr>
          <a:xfrm>
            <a:off x="5286380" y="3643314"/>
            <a:ext cx="785818" cy="285752"/>
          </a:xfrm>
          <a:prstGeom prst="lef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18"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12</a:t>
            </a:fld>
            <a:endParaRPr lang="pt-PT" dirty="0"/>
          </a:p>
        </p:txBody>
      </p:sp>
      <p:sp>
        <p:nvSpPr>
          <p:cNvPr id="4" name="Rectângulo 3"/>
          <p:cNvSpPr/>
          <p:nvPr/>
        </p:nvSpPr>
        <p:spPr>
          <a:xfrm>
            <a:off x="928662" y="142852"/>
            <a:ext cx="7500990" cy="954107"/>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Programa de reajuste estrutural para Portugal</a:t>
            </a:r>
            <a:endParaRPr lang="pt-PT" sz="2800" b="1" dirty="0">
              <a:ln w="50800"/>
              <a:solidFill>
                <a:srgbClr val="002060"/>
              </a:solidFill>
            </a:endParaRPr>
          </a:p>
        </p:txBody>
      </p:sp>
      <p:sp>
        <p:nvSpPr>
          <p:cNvPr id="5" name="CaixaDeTexto 4"/>
          <p:cNvSpPr txBox="1"/>
          <p:nvPr/>
        </p:nvSpPr>
        <p:spPr>
          <a:xfrm>
            <a:off x="1000100" y="1785926"/>
            <a:ext cx="7429552" cy="3016210"/>
          </a:xfrm>
          <a:prstGeom prst="rect">
            <a:avLst/>
          </a:prstGeom>
          <a:noFill/>
        </p:spPr>
        <p:txBody>
          <a:bodyPr wrap="square" rtlCol="0">
            <a:spAutoFit/>
          </a:bodyPr>
          <a:lstStyle/>
          <a:p>
            <a:pPr defTabSz="625475">
              <a:lnSpc>
                <a:spcPct val="150000"/>
              </a:lnSpc>
              <a:spcBef>
                <a:spcPts val="600"/>
              </a:spcBef>
              <a:spcAft>
                <a:spcPts val="600"/>
              </a:spcAft>
              <a:buFont typeface="Wingdings" pitchFamily="2" charset="2"/>
              <a:buChar char="ü"/>
            </a:pPr>
            <a:r>
              <a:rPr lang="pt-PT" dirty="0" smtClean="0">
                <a:solidFill>
                  <a:srgbClr val="002060"/>
                </a:solidFill>
                <a:latin typeface="Calibri" pitchFamily="34" charset="0"/>
              </a:rPr>
              <a:t>	</a:t>
            </a:r>
            <a:r>
              <a:rPr lang="pt-PT" sz="2000" dirty="0" smtClean="0">
                <a:solidFill>
                  <a:srgbClr val="002060"/>
                </a:solidFill>
                <a:latin typeface="Calibri" pitchFamily="34" charset="0"/>
              </a:rPr>
              <a:t>Consolidação fiscal		redução do défice</a:t>
            </a:r>
          </a:p>
          <a:p>
            <a:pPr defTabSz="625475">
              <a:lnSpc>
                <a:spcPct val="150000"/>
              </a:lnSpc>
              <a:spcBef>
                <a:spcPts val="600"/>
              </a:spcBef>
              <a:spcAft>
                <a:spcPts val="600"/>
              </a:spcAft>
              <a:buFont typeface="Wingdings" pitchFamily="2" charset="2"/>
              <a:buChar char="ü"/>
            </a:pPr>
            <a:endParaRPr lang="pt-PT" sz="2000" dirty="0" smtClean="0">
              <a:solidFill>
                <a:srgbClr val="002060"/>
              </a:solidFill>
              <a:latin typeface="Calibri" pitchFamily="34" charset="0"/>
            </a:endParaRPr>
          </a:p>
          <a:p>
            <a:pPr defTabSz="625475">
              <a:lnSpc>
                <a:spcPct val="150000"/>
              </a:lnSpc>
              <a:spcBef>
                <a:spcPts val="600"/>
              </a:spcBef>
              <a:spcAft>
                <a:spcPts val="600"/>
              </a:spcAft>
              <a:buFont typeface="Wingdings" pitchFamily="2" charset="2"/>
              <a:buChar char="ü"/>
            </a:pPr>
            <a:r>
              <a:rPr lang="pt-PT" sz="2000" dirty="0" smtClean="0">
                <a:solidFill>
                  <a:srgbClr val="002060"/>
                </a:solidFill>
                <a:latin typeface="Calibri" pitchFamily="34" charset="0"/>
              </a:rPr>
              <a:t>	Estabilização sector financeiro</a:t>
            </a:r>
          </a:p>
          <a:p>
            <a:pPr defTabSz="625475">
              <a:lnSpc>
                <a:spcPct val="150000"/>
              </a:lnSpc>
              <a:spcBef>
                <a:spcPts val="600"/>
              </a:spcBef>
              <a:spcAft>
                <a:spcPts val="600"/>
              </a:spcAft>
              <a:buFont typeface="Wingdings" pitchFamily="2" charset="2"/>
              <a:buChar char="ü"/>
            </a:pPr>
            <a:endParaRPr lang="pt-PT" sz="2000" dirty="0" smtClean="0">
              <a:solidFill>
                <a:srgbClr val="002060"/>
              </a:solidFill>
              <a:latin typeface="Calibri" pitchFamily="34" charset="0"/>
            </a:endParaRPr>
          </a:p>
          <a:p>
            <a:pPr defTabSz="625475">
              <a:lnSpc>
                <a:spcPct val="150000"/>
              </a:lnSpc>
              <a:spcBef>
                <a:spcPts val="600"/>
              </a:spcBef>
              <a:spcAft>
                <a:spcPts val="600"/>
              </a:spcAft>
              <a:buFont typeface="Wingdings" pitchFamily="2" charset="2"/>
              <a:buChar char="ü"/>
            </a:pPr>
            <a:r>
              <a:rPr lang="pt-PT" sz="2000" dirty="0" smtClean="0">
                <a:solidFill>
                  <a:srgbClr val="002060"/>
                </a:solidFill>
                <a:latin typeface="Calibri" pitchFamily="34" charset="0"/>
              </a:rPr>
              <a:t>	Reformas estruturais</a:t>
            </a:r>
            <a:endParaRPr lang="pt-PT" sz="2000" dirty="0">
              <a:solidFill>
                <a:srgbClr val="002060"/>
              </a:solidFill>
              <a:latin typeface="Calibri" pitchFamily="34" charset="0"/>
            </a:endParaRPr>
          </a:p>
        </p:txBody>
      </p:sp>
      <p:sp>
        <p:nvSpPr>
          <p:cNvPr id="6" name="CaixaDeTexto 5"/>
          <p:cNvSpPr txBox="1"/>
          <p:nvPr/>
        </p:nvSpPr>
        <p:spPr>
          <a:xfrm>
            <a:off x="714348" y="1142984"/>
            <a:ext cx="2714644" cy="553998"/>
          </a:xfrm>
          <a:prstGeom prst="rect">
            <a:avLst/>
          </a:prstGeom>
          <a:noFill/>
        </p:spPr>
        <p:txBody>
          <a:bodyPr wrap="square" rtlCol="0">
            <a:spAutoFit/>
          </a:bodyPr>
          <a:lstStyle/>
          <a:p>
            <a:pPr defTabSz="625475">
              <a:lnSpc>
                <a:spcPct val="150000"/>
              </a:lnSpc>
              <a:spcBef>
                <a:spcPts val="600"/>
              </a:spcBef>
              <a:spcAft>
                <a:spcPts val="600"/>
              </a:spcAft>
            </a:pPr>
            <a:r>
              <a:rPr lang="pt-PT" sz="2000" b="1" dirty="0" smtClean="0">
                <a:solidFill>
                  <a:srgbClr val="002060"/>
                </a:solidFill>
                <a:latin typeface="Calibri" pitchFamily="34" charset="0"/>
              </a:rPr>
              <a:t>Principais objectivos</a:t>
            </a:r>
          </a:p>
        </p:txBody>
      </p:sp>
      <p:sp>
        <p:nvSpPr>
          <p:cNvPr id="7" name="CaixaDeTexto 6"/>
          <p:cNvSpPr txBox="1"/>
          <p:nvPr/>
        </p:nvSpPr>
        <p:spPr>
          <a:xfrm>
            <a:off x="5286380" y="3357562"/>
            <a:ext cx="1928826" cy="923330"/>
          </a:xfrm>
          <a:prstGeom prst="rect">
            <a:avLst/>
          </a:prstGeom>
          <a:scene3d>
            <a:camera prst="orthographicFront"/>
            <a:lightRig rig="threePt" dir="t"/>
          </a:scene3d>
          <a:sp3d>
            <a:bevelT w="114300" prst="artDeco"/>
          </a:sp3d>
        </p:spPr>
        <p:style>
          <a:lnRef idx="2">
            <a:schemeClr val="accent4"/>
          </a:lnRef>
          <a:fillRef idx="1">
            <a:schemeClr val="lt1"/>
          </a:fillRef>
          <a:effectRef idx="0">
            <a:schemeClr val="accent4"/>
          </a:effectRef>
          <a:fontRef idx="minor">
            <a:schemeClr val="dk1"/>
          </a:fontRef>
        </p:style>
        <p:txBody>
          <a:bodyPr wrap="square" rtlCol="0">
            <a:spAutoFit/>
          </a:bodyPr>
          <a:lstStyle/>
          <a:p>
            <a:r>
              <a:rPr lang="pt-PT" dirty="0" smtClean="0">
                <a:solidFill>
                  <a:srgbClr val="002060"/>
                </a:solidFill>
                <a:latin typeface="Calibri" pitchFamily="34" charset="0"/>
              </a:rPr>
              <a:t>Fiscalização</a:t>
            </a:r>
          </a:p>
          <a:p>
            <a:r>
              <a:rPr lang="pt-PT" dirty="0" smtClean="0">
                <a:solidFill>
                  <a:srgbClr val="002060"/>
                </a:solidFill>
                <a:latin typeface="Calibri" pitchFamily="34" charset="0"/>
              </a:rPr>
              <a:t>Capitalização</a:t>
            </a:r>
          </a:p>
          <a:p>
            <a:r>
              <a:rPr lang="pt-PT" dirty="0" smtClean="0">
                <a:solidFill>
                  <a:srgbClr val="002060"/>
                </a:solidFill>
                <a:latin typeface="Calibri" pitchFamily="34" charset="0"/>
              </a:rPr>
              <a:t>Regulamentação</a:t>
            </a:r>
          </a:p>
        </p:txBody>
      </p:sp>
      <p:sp>
        <p:nvSpPr>
          <p:cNvPr id="8" name="CaixaDeTexto 7"/>
          <p:cNvSpPr txBox="1"/>
          <p:nvPr/>
        </p:nvSpPr>
        <p:spPr>
          <a:xfrm>
            <a:off x="2714612" y="5000636"/>
            <a:ext cx="3929090" cy="1200329"/>
          </a:xfrm>
          <a:prstGeom prst="rect">
            <a:avLst/>
          </a:prstGeom>
          <a:solidFill>
            <a:schemeClr val="tx1"/>
          </a:solidFill>
          <a:ln>
            <a:solidFill>
              <a:schemeClr val="accent4"/>
            </a:solidFill>
          </a:ln>
          <a:scene3d>
            <a:camera prst="orthographicFront"/>
            <a:lightRig rig="threePt" dir="t"/>
          </a:scene3d>
          <a:sp3d>
            <a:bevelT w="114300" prst="artDeco"/>
          </a:sp3d>
        </p:spPr>
        <p:style>
          <a:lnRef idx="2">
            <a:schemeClr val="accent4"/>
          </a:lnRef>
          <a:fillRef idx="1">
            <a:schemeClr val="lt1"/>
          </a:fillRef>
          <a:effectRef idx="0">
            <a:schemeClr val="accent4"/>
          </a:effectRef>
          <a:fontRef idx="minor">
            <a:schemeClr val="dk1"/>
          </a:fontRef>
        </p:style>
        <p:txBody>
          <a:bodyPr wrap="square" rtlCol="0">
            <a:spAutoFit/>
          </a:bodyPr>
          <a:lstStyle/>
          <a:p>
            <a:r>
              <a:rPr lang="pt-PT" dirty="0" smtClean="0">
                <a:solidFill>
                  <a:srgbClr val="002060"/>
                </a:solidFill>
                <a:latin typeface="Calibri" pitchFamily="34" charset="0"/>
              </a:rPr>
              <a:t>Flexibilização Mercado de Trabalho</a:t>
            </a:r>
          </a:p>
          <a:p>
            <a:r>
              <a:rPr lang="pt-PT" dirty="0" smtClean="0">
                <a:solidFill>
                  <a:srgbClr val="002060"/>
                </a:solidFill>
                <a:latin typeface="Calibri" pitchFamily="34" charset="0"/>
              </a:rPr>
              <a:t>Redução contribuições sociais</a:t>
            </a:r>
          </a:p>
          <a:p>
            <a:r>
              <a:rPr lang="pt-PT" dirty="0" smtClean="0">
                <a:solidFill>
                  <a:srgbClr val="002060"/>
                </a:solidFill>
                <a:latin typeface="Calibri" pitchFamily="34" charset="0"/>
              </a:rPr>
              <a:t>Reforma sistema judicial</a:t>
            </a:r>
          </a:p>
          <a:p>
            <a:r>
              <a:rPr lang="pt-PT" dirty="0" smtClean="0">
                <a:solidFill>
                  <a:srgbClr val="002060"/>
                </a:solidFill>
                <a:latin typeface="Calibri" pitchFamily="34" charset="0"/>
              </a:rPr>
              <a:t>Desburocratização </a:t>
            </a:r>
          </a:p>
        </p:txBody>
      </p:sp>
      <p:sp>
        <p:nvSpPr>
          <p:cNvPr id="9" name="Seta em ângulo recto para cima 8"/>
          <p:cNvSpPr/>
          <p:nvPr/>
        </p:nvSpPr>
        <p:spPr>
          <a:xfrm rot="5400000">
            <a:off x="4464843" y="3250405"/>
            <a:ext cx="571504" cy="928694"/>
          </a:xfrm>
          <a:prstGeom prst="bentUpArrow">
            <a:avLst>
              <a:gd name="adj1" fmla="val 20100"/>
              <a:gd name="adj2" fmla="val 25000"/>
              <a:gd name="adj3" fmla="val 38474"/>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Seta para a esquerda e para a direita 9"/>
          <p:cNvSpPr/>
          <p:nvPr/>
        </p:nvSpPr>
        <p:spPr>
          <a:xfrm>
            <a:off x="3857620" y="2000240"/>
            <a:ext cx="785818" cy="214314"/>
          </a:xfrm>
          <a:prstGeom prst="lef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18" y="1800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13</a:t>
            </a:fld>
            <a:endParaRPr lang="pt-PT" dirty="0"/>
          </a:p>
        </p:txBody>
      </p:sp>
      <p:sp>
        <p:nvSpPr>
          <p:cNvPr id="4" name="Rectângulo 3"/>
          <p:cNvSpPr/>
          <p:nvPr/>
        </p:nvSpPr>
        <p:spPr>
          <a:xfrm>
            <a:off x="928662" y="2000240"/>
            <a:ext cx="1500198" cy="857256"/>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       Impostos</a:t>
            </a:r>
          </a:p>
          <a:p>
            <a:pPr algn="ctr"/>
            <a:r>
              <a:rPr lang="pt-PT" dirty="0" smtClean="0">
                <a:solidFill>
                  <a:srgbClr val="002060"/>
                </a:solidFill>
                <a:latin typeface="Calibri" pitchFamily="34" charset="0"/>
              </a:rPr>
              <a:t>(IVA)</a:t>
            </a:r>
            <a:endParaRPr lang="pt-PT" dirty="0">
              <a:solidFill>
                <a:srgbClr val="002060"/>
              </a:solidFill>
              <a:latin typeface="Calibri" pitchFamily="34" charset="0"/>
            </a:endParaRPr>
          </a:p>
        </p:txBody>
      </p:sp>
      <p:sp>
        <p:nvSpPr>
          <p:cNvPr id="5" name="Triângulo isósceles 4"/>
          <p:cNvSpPr/>
          <p:nvPr/>
        </p:nvSpPr>
        <p:spPr>
          <a:xfrm>
            <a:off x="1142976" y="2143116"/>
            <a:ext cx="214314" cy="214314"/>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Rectângulo 5"/>
          <p:cNvSpPr/>
          <p:nvPr/>
        </p:nvSpPr>
        <p:spPr>
          <a:xfrm>
            <a:off x="6215074" y="2214554"/>
            <a:ext cx="1785950" cy="571504"/>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     Salários reais</a:t>
            </a:r>
            <a:endParaRPr lang="pt-PT" dirty="0">
              <a:solidFill>
                <a:srgbClr val="002060"/>
              </a:solidFill>
              <a:latin typeface="Calibri" pitchFamily="34" charset="0"/>
            </a:endParaRPr>
          </a:p>
        </p:txBody>
      </p:sp>
      <p:sp>
        <p:nvSpPr>
          <p:cNvPr id="7" name="Triângulo isósceles 6"/>
          <p:cNvSpPr/>
          <p:nvPr/>
        </p:nvSpPr>
        <p:spPr>
          <a:xfrm flipV="1">
            <a:off x="6357950" y="2357430"/>
            <a:ext cx="189620" cy="204790"/>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Rectângulo 7"/>
          <p:cNvSpPr/>
          <p:nvPr/>
        </p:nvSpPr>
        <p:spPr>
          <a:xfrm>
            <a:off x="928662" y="142852"/>
            <a:ext cx="7500990" cy="52322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Redução do défice</a:t>
            </a:r>
            <a:endParaRPr lang="pt-PT" sz="2800" b="1" dirty="0">
              <a:ln w="50800"/>
              <a:solidFill>
                <a:srgbClr val="002060"/>
              </a:solidFill>
            </a:endParaRPr>
          </a:p>
        </p:txBody>
      </p:sp>
      <p:sp>
        <p:nvSpPr>
          <p:cNvPr id="9" name="CaixaDeTexto 8"/>
          <p:cNvSpPr txBox="1"/>
          <p:nvPr/>
        </p:nvSpPr>
        <p:spPr>
          <a:xfrm>
            <a:off x="714348" y="857232"/>
            <a:ext cx="8072494" cy="553998"/>
          </a:xfrm>
          <a:prstGeom prst="rect">
            <a:avLst/>
          </a:prstGeom>
          <a:noFill/>
        </p:spPr>
        <p:txBody>
          <a:bodyPr wrap="square" rtlCol="0">
            <a:spAutoFit/>
          </a:bodyPr>
          <a:lstStyle/>
          <a:p>
            <a:pPr defTabSz="625475">
              <a:lnSpc>
                <a:spcPct val="150000"/>
              </a:lnSpc>
              <a:spcBef>
                <a:spcPts val="600"/>
              </a:spcBef>
              <a:spcAft>
                <a:spcPts val="600"/>
              </a:spcAft>
            </a:pPr>
            <a:r>
              <a:rPr lang="pt-PT" sz="2000" b="1" dirty="0" smtClean="0">
                <a:solidFill>
                  <a:srgbClr val="002060"/>
                </a:solidFill>
                <a:latin typeface="Calibri" pitchFamily="34" charset="0"/>
              </a:rPr>
              <a:t>Problemática do lado receitas públicas</a:t>
            </a:r>
          </a:p>
        </p:txBody>
      </p:sp>
      <p:sp>
        <p:nvSpPr>
          <p:cNvPr id="11" name="Rectângulo 10"/>
          <p:cNvSpPr/>
          <p:nvPr/>
        </p:nvSpPr>
        <p:spPr>
          <a:xfrm>
            <a:off x="3714744" y="2143116"/>
            <a:ext cx="1357322" cy="642942"/>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       Preços</a:t>
            </a:r>
            <a:endParaRPr lang="pt-PT" dirty="0">
              <a:solidFill>
                <a:srgbClr val="002060"/>
              </a:solidFill>
              <a:latin typeface="Calibri" pitchFamily="34" charset="0"/>
            </a:endParaRPr>
          </a:p>
        </p:txBody>
      </p:sp>
      <p:sp>
        <p:nvSpPr>
          <p:cNvPr id="12" name="Triângulo isósceles 11"/>
          <p:cNvSpPr/>
          <p:nvPr/>
        </p:nvSpPr>
        <p:spPr>
          <a:xfrm>
            <a:off x="3929058" y="2285992"/>
            <a:ext cx="214314" cy="214314"/>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3" name="Rectângulo 12"/>
          <p:cNvSpPr/>
          <p:nvPr/>
        </p:nvSpPr>
        <p:spPr>
          <a:xfrm>
            <a:off x="3500430" y="3714752"/>
            <a:ext cx="1714512" cy="857256"/>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       dificuldades empresas</a:t>
            </a:r>
            <a:endParaRPr lang="pt-PT" dirty="0">
              <a:solidFill>
                <a:srgbClr val="002060"/>
              </a:solidFill>
              <a:latin typeface="Calibri" pitchFamily="34" charset="0"/>
            </a:endParaRPr>
          </a:p>
        </p:txBody>
      </p:sp>
      <p:sp>
        <p:nvSpPr>
          <p:cNvPr id="14" name="Triângulo isósceles 13"/>
          <p:cNvSpPr/>
          <p:nvPr/>
        </p:nvSpPr>
        <p:spPr>
          <a:xfrm>
            <a:off x="3643306" y="3857628"/>
            <a:ext cx="214314" cy="214314"/>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Rectângulo 14"/>
          <p:cNvSpPr/>
          <p:nvPr/>
        </p:nvSpPr>
        <p:spPr>
          <a:xfrm>
            <a:off x="6215074" y="3714752"/>
            <a:ext cx="1714512" cy="857256"/>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       poder de compra famílias</a:t>
            </a:r>
            <a:endParaRPr lang="pt-PT" dirty="0">
              <a:solidFill>
                <a:srgbClr val="002060"/>
              </a:solidFill>
              <a:latin typeface="Calibri" pitchFamily="34" charset="0"/>
            </a:endParaRPr>
          </a:p>
        </p:txBody>
      </p:sp>
      <p:sp>
        <p:nvSpPr>
          <p:cNvPr id="17" name="Triângulo isósceles 16"/>
          <p:cNvSpPr/>
          <p:nvPr/>
        </p:nvSpPr>
        <p:spPr>
          <a:xfrm flipV="1">
            <a:off x="6500826" y="3929066"/>
            <a:ext cx="204790" cy="204790"/>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8" name="Rectângulo 17"/>
          <p:cNvSpPr/>
          <p:nvPr/>
        </p:nvSpPr>
        <p:spPr>
          <a:xfrm>
            <a:off x="928662" y="3714752"/>
            <a:ext cx="1500198" cy="857256"/>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       evasão fiscal</a:t>
            </a:r>
            <a:endParaRPr lang="pt-PT" dirty="0">
              <a:solidFill>
                <a:srgbClr val="002060"/>
              </a:solidFill>
              <a:latin typeface="Calibri" pitchFamily="34" charset="0"/>
            </a:endParaRPr>
          </a:p>
        </p:txBody>
      </p:sp>
      <p:sp>
        <p:nvSpPr>
          <p:cNvPr id="19" name="Triângulo isósceles 18"/>
          <p:cNvSpPr/>
          <p:nvPr/>
        </p:nvSpPr>
        <p:spPr>
          <a:xfrm>
            <a:off x="1142976" y="3857628"/>
            <a:ext cx="214314" cy="214314"/>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0" name="CaixaDeTexto 19"/>
          <p:cNvSpPr txBox="1"/>
          <p:nvPr/>
        </p:nvSpPr>
        <p:spPr>
          <a:xfrm>
            <a:off x="928662" y="5286388"/>
            <a:ext cx="7000924" cy="369332"/>
          </a:xfrm>
          <a:prstGeom prst="rect">
            <a:avLst/>
          </a:prstGeom>
          <a:scene3d>
            <a:camera prst="orthographicFront"/>
            <a:lightRig rig="threePt" dir="t"/>
          </a:scene3d>
          <a:sp3d>
            <a:bevelT w="114300" prst="artDeco"/>
          </a:sp3d>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pt-PT" b="1" dirty="0" smtClean="0">
                <a:solidFill>
                  <a:srgbClr val="002060"/>
                </a:solidFill>
                <a:latin typeface="Calibri" pitchFamily="34" charset="0"/>
              </a:rPr>
              <a:t>Redução receitas provenientes impostos</a:t>
            </a:r>
          </a:p>
        </p:txBody>
      </p:sp>
      <p:sp>
        <p:nvSpPr>
          <p:cNvPr id="21" name="Seta para a direita 20"/>
          <p:cNvSpPr/>
          <p:nvPr/>
        </p:nvSpPr>
        <p:spPr>
          <a:xfrm rot="5400000">
            <a:off x="4000496" y="3143248"/>
            <a:ext cx="857256"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2" name="Seta para a direita 21"/>
          <p:cNvSpPr/>
          <p:nvPr/>
        </p:nvSpPr>
        <p:spPr>
          <a:xfrm rot="5400000">
            <a:off x="6643702" y="3143248"/>
            <a:ext cx="857256"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3" name="Seta para a direita 22"/>
          <p:cNvSpPr/>
          <p:nvPr/>
        </p:nvSpPr>
        <p:spPr>
          <a:xfrm rot="5400000">
            <a:off x="1321571" y="3178967"/>
            <a:ext cx="785818"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4" name="Seta para a direita 23"/>
          <p:cNvSpPr/>
          <p:nvPr/>
        </p:nvSpPr>
        <p:spPr>
          <a:xfrm rot="5400000">
            <a:off x="1357290" y="4786322"/>
            <a:ext cx="714380"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5" name="Seta para a direita 24"/>
          <p:cNvSpPr/>
          <p:nvPr/>
        </p:nvSpPr>
        <p:spPr>
          <a:xfrm rot="5400000">
            <a:off x="4071934" y="4786322"/>
            <a:ext cx="714380"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6" name="Seta para a direita 25"/>
          <p:cNvSpPr/>
          <p:nvPr/>
        </p:nvSpPr>
        <p:spPr>
          <a:xfrm rot="5400000">
            <a:off x="6715140" y="4786322"/>
            <a:ext cx="714380"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7" name="Seta para a direita 26"/>
          <p:cNvSpPr/>
          <p:nvPr/>
        </p:nvSpPr>
        <p:spPr>
          <a:xfrm>
            <a:off x="2500298" y="2357430"/>
            <a:ext cx="1143008"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8" name="Seta para a direita 27"/>
          <p:cNvSpPr/>
          <p:nvPr/>
        </p:nvSpPr>
        <p:spPr>
          <a:xfrm>
            <a:off x="5143504" y="2357430"/>
            <a:ext cx="1000132"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9" name="Seta para a direita 28"/>
          <p:cNvSpPr/>
          <p:nvPr/>
        </p:nvSpPr>
        <p:spPr>
          <a:xfrm rot="10800000">
            <a:off x="5286380" y="4000504"/>
            <a:ext cx="857256"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0" name="Seta para a direita 29"/>
          <p:cNvSpPr/>
          <p:nvPr/>
        </p:nvSpPr>
        <p:spPr>
          <a:xfrm rot="10800000">
            <a:off x="2500298" y="4000504"/>
            <a:ext cx="928694"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18"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14</a:t>
            </a:fld>
            <a:endParaRPr lang="pt-PT" dirty="0"/>
          </a:p>
        </p:txBody>
      </p:sp>
      <p:sp>
        <p:nvSpPr>
          <p:cNvPr id="4" name="Rectângulo 3"/>
          <p:cNvSpPr/>
          <p:nvPr/>
        </p:nvSpPr>
        <p:spPr>
          <a:xfrm>
            <a:off x="714348" y="1714488"/>
            <a:ext cx="1714512"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Cortes na Função Pública</a:t>
            </a:r>
            <a:endParaRPr lang="pt-PT" dirty="0">
              <a:solidFill>
                <a:srgbClr val="002060"/>
              </a:solidFill>
              <a:latin typeface="Calibri" pitchFamily="34" charset="0"/>
            </a:endParaRPr>
          </a:p>
        </p:txBody>
      </p:sp>
      <p:sp>
        <p:nvSpPr>
          <p:cNvPr id="8" name="Rectângulo 7"/>
          <p:cNvSpPr/>
          <p:nvPr/>
        </p:nvSpPr>
        <p:spPr>
          <a:xfrm>
            <a:off x="928662" y="142852"/>
            <a:ext cx="7500990" cy="52322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Redução do défice</a:t>
            </a:r>
            <a:endParaRPr lang="pt-PT" sz="2800" b="1" dirty="0">
              <a:ln w="50800"/>
              <a:solidFill>
                <a:srgbClr val="002060"/>
              </a:solidFill>
            </a:endParaRPr>
          </a:p>
        </p:txBody>
      </p:sp>
      <p:sp>
        <p:nvSpPr>
          <p:cNvPr id="9" name="CaixaDeTexto 8"/>
          <p:cNvSpPr txBox="1"/>
          <p:nvPr/>
        </p:nvSpPr>
        <p:spPr>
          <a:xfrm>
            <a:off x="714348" y="857232"/>
            <a:ext cx="8072494" cy="506292"/>
          </a:xfrm>
          <a:prstGeom prst="rect">
            <a:avLst/>
          </a:prstGeom>
          <a:noFill/>
        </p:spPr>
        <p:txBody>
          <a:bodyPr wrap="square" rtlCol="0">
            <a:spAutoFit/>
          </a:bodyPr>
          <a:lstStyle/>
          <a:p>
            <a:pPr defTabSz="625475">
              <a:lnSpc>
                <a:spcPct val="150000"/>
              </a:lnSpc>
              <a:spcBef>
                <a:spcPts val="600"/>
              </a:spcBef>
              <a:spcAft>
                <a:spcPts val="600"/>
              </a:spcAft>
            </a:pPr>
            <a:r>
              <a:rPr lang="pt-PT" sz="2000" b="1" dirty="0" smtClean="0">
                <a:solidFill>
                  <a:srgbClr val="002060"/>
                </a:solidFill>
                <a:latin typeface="Calibri" pitchFamily="34" charset="0"/>
              </a:rPr>
              <a:t>Problemática do lado despesa pública</a:t>
            </a:r>
          </a:p>
        </p:txBody>
      </p:sp>
      <p:sp>
        <p:nvSpPr>
          <p:cNvPr id="21" name="Seta para a direita 20"/>
          <p:cNvSpPr/>
          <p:nvPr/>
        </p:nvSpPr>
        <p:spPr>
          <a:xfrm rot="5400000">
            <a:off x="3714744" y="2714620"/>
            <a:ext cx="857256"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3" name="Seta para a direita 22"/>
          <p:cNvSpPr/>
          <p:nvPr/>
        </p:nvSpPr>
        <p:spPr>
          <a:xfrm rot="5400000">
            <a:off x="1071538" y="2786058"/>
            <a:ext cx="1000132"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1" name="Rectângulo 30"/>
          <p:cNvSpPr/>
          <p:nvPr/>
        </p:nvSpPr>
        <p:spPr>
          <a:xfrm>
            <a:off x="3286116" y="1714488"/>
            <a:ext cx="1714512"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Reestruturação</a:t>
            </a:r>
          </a:p>
          <a:p>
            <a:pPr algn="ctr"/>
            <a:r>
              <a:rPr lang="pt-PT" dirty="0" smtClean="0">
                <a:solidFill>
                  <a:srgbClr val="002060"/>
                </a:solidFill>
                <a:latin typeface="Calibri" pitchFamily="34" charset="0"/>
              </a:rPr>
              <a:t>(extinção/fusão)</a:t>
            </a:r>
            <a:endParaRPr lang="pt-PT" dirty="0">
              <a:solidFill>
                <a:srgbClr val="002060"/>
              </a:solidFill>
              <a:latin typeface="Calibri" pitchFamily="34" charset="0"/>
            </a:endParaRPr>
          </a:p>
        </p:txBody>
      </p:sp>
      <p:sp>
        <p:nvSpPr>
          <p:cNvPr id="32" name="Rectângulo 31"/>
          <p:cNvSpPr/>
          <p:nvPr/>
        </p:nvSpPr>
        <p:spPr>
          <a:xfrm>
            <a:off x="5857884" y="1714488"/>
            <a:ext cx="2571768"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Cortes despesas sociais </a:t>
            </a:r>
          </a:p>
          <a:p>
            <a:pPr algn="ctr"/>
            <a:r>
              <a:rPr lang="pt-PT" dirty="0" smtClean="0">
                <a:solidFill>
                  <a:srgbClr val="002060"/>
                </a:solidFill>
                <a:latin typeface="Calibri" pitchFamily="34" charset="0"/>
              </a:rPr>
              <a:t>Educação/Saúde/Cultura</a:t>
            </a:r>
            <a:endParaRPr lang="pt-PT" dirty="0">
              <a:solidFill>
                <a:srgbClr val="002060"/>
              </a:solidFill>
              <a:latin typeface="Calibri" pitchFamily="34" charset="0"/>
            </a:endParaRPr>
          </a:p>
        </p:txBody>
      </p:sp>
      <p:sp>
        <p:nvSpPr>
          <p:cNvPr id="33" name="Rectângulo 32"/>
          <p:cNvSpPr/>
          <p:nvPr/>
        </p:nvSpPr>
        <p:spPr>
          <a:xfrm>
            <a:off x="714348" y="3429000"/>
            <a:ext cx="1714512" cy="71438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Desmotivação trabalhadores</a:t>
            </a:r>
            <a:endParaRPr lang="pt-PT" dirty="0">
              <a:solidFill>
                <a:srgbClr val="002060"/>
              </a:solidFill>
              <a:latin typeface="Calibri" pitchFamily="34" charset="0"/>
            </a:endParaRPr>
          </a:p>
        </p:txBody>
      </p:sp>
      <p:sp>
        <p:nvSpPr>
          <p:cNvPr id="34" name="Rectângulo 33"/>
          <p:cNvSpPr/>
          <p:nvPr/>
        </p:nvSpPr>
        <p:spPr>
          <a:xfrm>
            <a:off x="3286116" y="3286124"/>
            <a:ext cx="1714512" cy="107157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Diminuição oferta serviços públicos</a:t>
            </a:r>
            <a:endParaRPr lang="pt-PT" dirty="0">
              <a:solidFill>
                <a:srgbClr val="002060"/>
              </a:solidFill>
              <a:latin typeface="Calibri" pitchFamily="34" charset="0"/>
            </a:endParaRPr>
          </a:p>
        </p:txBody>
      </p:sp>
      <p:sp>
        <p:nvSpPr>
          <p:cNvPr id="39" name="Seta para a esquerda e para a direita 38"/>
          <p:cNvSpPr/>
          <p:nvPr/>
        </p:nvSpPr>
        <p:spPr>
          <a:xfrm>
            <a:off x="2428860" y="3643314"/>
            <a:ext cx="857256" cy="285752"/>
          </a:xfrm>
          <a:prstGeom prst="lef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0" name="Seta em ângulo recto para cima 39"/>
          <p:cNvSpPr/>
          <p:nvPr/>
        </p:nvSpPr>
        <p:spPr>
          <a:xfrm rot="16200000" flipH="1">
            <a:off x="4929190" y="2500306"/>
            <a:ext cx="1571636" cy="1428760"/>
          </a:xfrm>
          <a:prstGeom prst="bentUpArrow">
            <a:avLst>
              <a:gd name="adj1" fmla="val 7942"/>
              <a:gd name="adj2" fmla="val 17323"/>
              <a:gd name="adj3" fmla="val 27704"/>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1" name="Seta em ângulo recto para cima 40"/>
          <p:cNvSpPr/>
          <p:nvPr/>
        </p:nvSpPr>
        <p:spPr>
          <a:xfrm rot="16200000" flipH="1">
            <a:off x="5857884" y="3786190"/>
            <a:ext cx="3500462" cy="785818"/>
          </a:xfrm>
          <a:prstGeom prst="bentUpArrow">
            <a:avLst>
              <a:gd name="adj1" fmla="val 14349"/>
              <a:gd name="adj2" fmla="val 35084"/>
              <a:gd name="adj3" fmla="val 27704"/>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2" name="CaixaDeTexto 21"/>
          <p:cNvSpPr txBox="1"/>
          <p:nvPr/>
        </p:nvSpPr>
        <p:spPr>
          <a:xfrm>
            <a:off x="1928794" y="5072074"/>
            <a:ext cx="2000264" cy="1200329"/>
          </a:xfrm>
          <a:prstGeom prst="rect">
            <a:avLst/>
          </a:prstGeom>
          <a:solidFill>
            <a:schemeClr val="tx1"/>
          </a:solidFill>
          <a:ln>
            <a:solidFill>
              <a:schemeClr val="accent4"/>
            </a:solidFill>
          </a:ln>
          <a:scene3d>
            <a:camera prst="orthographicFront"/>
            <a:lightRig rig="threePt" dir="t"/>
          </a:scene3d>
          <a:sp3d>
            <a:bevelT w="114300" prst="artDeco"/>
          </a:sp3d>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pt-PT" dirty="0" smtClean="0">
                <a:solidFill>
                  <a:srgbClr val="002060"/>
                </a:solidFill>
                <a:latin typeface="Calibri" pitchFamily="34" charset="0"/>
              </a:rPr>
              <a:t>Perda eficiência, eficácia e qualidade serviços públicos</a:t>
            </a:r>
          </a:p>
        </p:txBody>
      </p:sp>
      <p:sp>
        <p:nvSpPr>
          <p:cNvPr id="43" name="Seta em ângulo recto para cima 42"/>
          <p:cNvSpPr/>
          <p:nvPr/>
        </p:nvSpPr>
        <p:spPr>
          <a:xfrm rot="16200000" flipH="1" flipV="1">
            <a:off x="821505" y="4750603"/>
            <a:ext cx="1785950" cy="571504"/>
          </a:xfrm>
          <a:prstGeom prst="bentUpArrow">
            <a:avLst>
              <a:gd name="adj1" fmla="val 23037"/>
              <a:gd name="adj2" fmla="val 50000"/>
              <a:gd name="adj3" fmla="val 47914"/>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7" name="Seta em ângulo recto para cima 36"/>
          <p:cNvSpPr/>
          <p:nvPr/>
        </p:nvSpPr>
        <p:spPr>
          <a:xfrm rot="5400000" flipV="1">
            <a:off x="3500430" y="4714884"/>
            <a:ext cx="1071570" cy="357190"/>
          </a:xfrm>
          <a:prstGeom prst="bentUpArrow">
            <a:avLst>
              <a:gd name="adj1" fmla="val 36526"/>
              <a:gd name="adj2" fmla="val 50000"/>
              <a:gd name="adj3" fmla="val 42582"/>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8" name="Seta para a direita 37"/>
          <p:cNvSpPr/>
          <p:nvPr/>
        </p:nvSpPr>
        <p:spPr>
          <a:xfrm>
            <a:off x="4000496" y="5572140"/>
            <a:ext cx="1285884"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4" name="CaixaDeTexto 23"/>
          <p:cNvSpPr txBox="1"/>
          <p:nvPr/>
        </p:nvSpPr>
        <p:spPr>
          <a:xfrm>
            <a:off x="5286380" y="5214950"/>
            <a:ext cx="1928826" cy="923330"/>
          </a:xfrm>
          <a:prstGeom prst="rect">
            <a:avLst/>
          </a:prstGeom>
          <a:solidFill>
            <a:schemeClr val="tx1"/>
          </a:solidFill>
          <a:ln>
            <a:solidFill>
              <a:schemeClr val="accent4"/>
            </a:solidFill>
          </a:ln>
          <a:scene3d>
            <a:camera prst="orthographicFront"/>
            <a:lightRig rig="threePt" dir="t"/>
          </a:scene3d>
          <a:sp3d>
            <a:bevelT w="114300" prst="artDeco"/>
          </a:sp3d>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pt-PT" dirty="0" smtClean="0">
                <a:solidFill>
                  <a:srgbClr val="002060"/>
                </a:solidFill>
                <a:latin typeface="Calibri" pitchFamily="34" charset="0"/>
              </a:rPr>
              <a:t>Deterioração coesão social Défice democracia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18"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15</a:t>
            </a:fld>
            <a:endParaRPr lang="pt-PT" dirty="0"/>
          </a:p>
        </p:txBody>
      </p:sp>
      <p:sp>
        <p:nvSpPr>
          <p:cNvPr id="4" name="Rectângulo 3"/>
          <p:cNvSpPr/>
          <p:nvPr/>
        </p:nvSpPr>
        <p:spPr>
          <a:xfrm>
            <a:off x="928662" y="285728"/>
            <a:ext cx="7500990" cy="52322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A crise segundo </a:t>
            </a:r>
            <a:r>
              <a:rPr lang="pt-PT" sz="2800" b="1" i="1" dirty="0" err="1" smtClean="0">
                <a:ln w="50800"/>
                <a:solidFill>
                  <a:srgbClr val="002060"/>
                </a:solidFill>
              </a:rPr>
              <a:t>Albert</a:t>
            </a:r>
            <a:r>
              <a:rPr lang="pt-PT" sz="2800" b="1" i="1" dirty="0" smtClean="0">
                <a:ln w="50800"/>
                <a:solidFill>
                  <a:srgbClr val="002060"/>
                </a:solidFill>
              </a:rPr>
              <a:t> Einstein</a:t>
            </a:r>
            <a:endParaRPr lang="pt-PT" sz="2800" b="1" i="1" dirty="0">
              <a:ln w="50800"/>
              <a:solidFill>
                <a:srgbClr val="002060"/>
              </a:solidFill>
            </a:endParaRPr>
          </a:p>
        </p:txBody>
      </p:sp>
      <p:sp>
        <p:nvSpPr>
          <p:cNvPr id="5" name="CaixaDeTexto 4"/>
          <p:cNvSpPr txBox="1"/>
          <p:nvPr/>
        </p:nvSpPr>
        <p:spPr>
          <a:xfrm>
            <a:off x="928662" y="1571612"/>
            <a:ext cx="7643866" cy="2862322"/>
          </a:xfrm>
          <a:prstGeom prst="rect">
            <a:avLst/>
          </a:prstGeom>
          <a:noFill/>
        </p:spPr>
        <p:txBody>
          <a:bodyPr wrap="square" rtlCol="0">
            <a:spAutoFit/>
          </a:bodyPr>
          <a:lstStyle/>
          <a:p>
            <a:pPr defTabSz="625475">
              <a:lnSpc>
                <a:spcPct val="150000"/>
              </a:lnSpc>
            </a:pPr>
            <a:r>
              <a:rPr lang="pt-PT" sz="2000" dirty="0" smtClean="0">
                <a:solidFill>
                  <a:srgbClr val="002060"/>
                </a:solidFill>
                <a:latin typeface="Calibri" pitchFamily="34" charset="0"/>
              </a:rPr>
              <a:t>Crise é a maior graça que pode ser dada aos povos e aos países, porque a crise traz progresso… Foi devido às crises que se produziram invenções, descobertas e foram concebidas grandes e notáveis estratégias. A desorientação dos povos e dos países provem da esperança de que se podem encontrar soluções fáceis para as crises…</a:t>
            </a:r>
          </a:p>
          <a:p>
            <a:pPr defTabSz="625475">
              <a:lnSpc>
                <a:spcPct val="150000"/>
              </a:lnSpc>
            </a:pPr>
            <a:r>
              <a:rPr lang="pt-PT" sz="2000" b="1" dirty="0" smtClean="0">
                <a:solidFill>
                  <a:srgbClr val="002060"/>
                </a:solidFill>
                <a:latin typeface="Calibri" pitchFamily="34" charset="0"/>
              </a:rPr>
              <a:t>A verdadeira crise é a da incompetência </a:t>
            </a:r>
            <a:endParaRPr lang="pt-PT" sz="2000" b="1" dirty="0">
              <a:solidFill>
                <a:srgbClr val="002060"/>
              </a:solidFill>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18"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16</a:t>
            </a:fld>
            <a:endParaRPr lang="pt-PT" dirty="0"/>
          </a:p>
        </p:txBody>
      </p:sp>
      <p:sp>
        <p:nvSpPr>
          <p:cNvPr id="4" name="Rectângulo 3"/>
          <p:cNvSpPr/>
          <p:nvPr/>
        </p:nvSpPr>
        <p:spPr>
          <a:xfrm>
            <a:off x="928662" y="285728"/>
            <a:ext cx="7500990" cy="52322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O triângulo mágico</a:t>
            </a:r>
            <a:endParaRPr lang="pt-PT" sz="2800" b="1" i="1" dirty="0">
              <a:ln w="50800"/>
              <a:solidFill>
                <a:srgbClr val="002060"/>
              </a:solidFill>
            </a:endParaRPr>
          </a:p>
        </p:txBody>
      </p:sp>
      <p:sp>
        <p:nvSpPr>
          <p:cNvPr id="6" name="CaixaDeTexto 5"/>
          <p:cNvSpPr txBox="1"/>
          <p:nvPr/>
        </p:nvSpPr>
        <p:spPr>
          <a:xfrm>
            <a:off x="0" y="857232"/>
            <a:ext cx="9144000" cy="506292"/>
          </a:xfrm>
          <a:prstGeom prst="rect">
            <a:avLst/>
          </a:prstGeom>
          <a:noFill/>
        </p:spPr>
        <p:txBody>
          <a:bodyPr wrap="square" rtlCol="0">
            <a:spAutoFit/>
          </a:bodyPr>
          <a:lstStyle/>
          <a:p>
            <a:pPr algn="ctr" defTabSz="625475">
              <a:lnSpc>
                <a:spcPct val="150000"/>
              </a:lnSpc>
              <a:spcBef>
                <a:spcPts val="600"/>
              </a:spcBef>
              <a:spcAft>
                <a:spcPts val="600"/>
              </a:spcAft>
            </a:pPr>
            <a:r>
              <a:rPr lang="pt-PT" sz="2000" dirty="0" smtClean="0">
                <a:solidFill>
                  <a:srgbClr val="002060"/>
                </a:solidFill>
                <a:latin typeface="Calibri" pitchFamily="34" charset="0"/>
              </a:rPr>
              <a:t>A solução para a resolução da crise está no </a:t>
            </a:r>
            <a:r>
              <a:rPr lang="pt-PT" sz="2000" b="1" dirty="0" smtClean="0">
                <a:solidFill>
                  <a:srgbClr val="002060"/>
                </a:solidFill>
                <a:latin typeface="Calibri" pitchFamily="34" charset="0"/>
              </a:rPr>
              <a:t>Potencial Humano</a:t>
            </a:r>
          </a:p>
        </p:txBody>
      </p:sp>
      <p:sp>
        <p:nvSpPr>
          <p:cNvPr id="7" name="Triângulo isósceles 6"/>
          <p:cNvSpPr/>
          <p:nvPr/>
        </p:nvSpPr>
        <p:spPr>
          <a:xfrm>
            <a:off x="2000232" y="1785926"/>
            <a:ext cx="5000660" cy="4000528"/>
          </a:xfrm>
          <a:prstGeom prst="triangle">
            <a:avLst/>
          </a:prstGeom>
          <a:solidFill>
            <a:srgbClr val="FFFFCC"/>
          </a:solidFill>
          <a:ln>
            <a:solidFill>
              <a:srgbClr val="FFFFCC"/>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3500430" y="3429000"/>
            <a:ext cx="1928826" cy="1857388"/>
          </a:xfrm>
          <a:prstGeom prst="ellipse">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dirty="0" smtClean="0">
                <a:solidFill>
                  <a:srgbClr val="002060"/>
                </a:solidFill>
                <a:latin typeface="Calibri" pitchFamily="34" charset="0"/>
              </a:rPr>
              <a:t>Potencial Humano</a:t>
            </a:r>
            <a:endParaRPr lang="pt-PT" sz="2000" b="1" dirty="0">
              <a:solidFill>
                <a:srgbClr val="002060"/>
              </a:solidFill>
              <a:latin typeface="Calibri" pitchFamily="34" charset="0"/>
            </a:endParaRPr>
          </a:p>
        </p:txBody>
      </p:sp>
      <p:sp>
        <p:nvSpPr>
          <p:cNvPr id="9" name="CaixaDeTexto 8"/>
          <p:cNvSpPr txBox="1"/>
          <p:nvPr/>
        </p:nvSpPr>
        <p:spPr>
          <a:xfrm>
            <a:off x="3786182" y="1285860"/>
            <a:ext cx="1428760" cy="506292"/>
          </a:xfrm>
          <a:prstGeom prst="rect">
            <a:avLst/>
          </a:prstGeom>
          <a:noFill/>
        </p:spPr>
        <p:txBody>
          <a:bodyPr wrap="square" rtlCol="0">
            <a:spAutoFit/>
          </a:bodyPr>
          <a:lstStyle/>
          <a:p>
            <a:pPr algn="ctr" defTabSz="625475">
              <a:lnSpc>
                <a:spcPct val="150000"/>
              </a:lnSpc>
              <a:spcBef>
                <a:spcPts val="600"/>
              </a:spcBef>
              <a:spcAft>
                <a:spcPts val="600"/>
              </a:spcAft>
            </a:pPr>
            <a:r>
              <a:rPr lang="pt-PT" sz="2000" dirty="0" smtClean="0">
                <a:solidFill>
                  <a:srgbClr val="002060"/>
                </a:solidFill>
                <a:latin typeface="Calibri" pitchFamily="34" charset="0"/>
              </a:rPr>
              <a:t>Demografia</a:t>
            </a:r>
          </a:p>
        </p:txBody>
      </p:sp>
      <p:sp>
        <p:nvSpPr>
          <p:cNvPr id="10" name="CaixaDeTexto 9"/>
          <p:cNvSpPr txBox="1"/>
          <p:nvPr/>
        </p:nvSpPr>
        <p:spPr>
          <a:xfrm>
            <a:off x="571472" y="5286388"/>
            <a:ext cx="1428760" cy="506292"/>
          </a:xfrm>
          <a:prstGeom prst="rect">
            <a:avLst/>
          </a:prstGeom>
          <a:noFill/>
        </p:spPr>
        <p:txBody>
          <a:bodyPr wrap="square" rtlCol="0">
            <a:spAutoFit/>
          </a:bodyPr>
          <a:lstStyle/>
          <a:p>
            <a:pPr algn="r" defTabSz="625475">
              <a:lnSpc>
                <a:spcPct val="150000"/>
              </a:lnSpc>
              <a:spcBef>
                <a:spcPts val="600"/>
              </a:spcBef>
              <a:spcAft>
                <a:spcPts val="600"/>
              </a:spcAft>
            </a:pPr>
            <a:r>
              <a:rPr lang="pt-PT" sz="2000" dirty="0" smtClean="0">
                <a:solidFill>
                  <a:srgbClr val="002060"/>
                </a:solidFill>
                <a:latin typeface="Calibri" pitchFamily="34" charset="0"/>
              </a:rPr>
              <a:t>Educação</a:t>
            </a:r>
          </a:p>
        </p:txBody>
      </p:sp>
      <p:sp>
        <p:nvSpPr>
          <p:cNvPr id="11" name="CaixaDeTexto 10"/>
          <p:cNvSpPr txBox="1"/>
          <p:nvPr/>
        </p:nvSpPr>
        <p:spPr>
          <a:xfrm>
            <a:off x="7000892" y="5286388"/>
            <a:ext cx="1428760" cy="506292"/>
          </a:xfrm>
          <a:prstGeom prst="rect">
            <a:avLst/>
          </a:prstGeom>
          <a:noFill/>
        </p:spPr>
        <p:txBody>
          <a:bodyPr wrap="square" rtlCol="0">
            <a:spAutoFit/>
          </a:bodyPr>
          <a:lstStyle/>
          <a:p>
            <a:pPr defTabSz="625475">
              <a:lnSpc>
                <a:spcPct val="150000"/>
              </a:lnSpc>
              <a:spcBef>
                <a:spcPts val="600"/>
              </a:spcBef>
              <a:spcAft>
                <a:spcPts val="600"/>
              </a:spcAft>
            </a:pPr>
            <a:r>
              <a:rPr lang="pt-PT" sz="2000" dirty="0" smtClean="0">
                <a:solidFill>
                  <a:srgbClr val="002060"/>
                </a:solidFill>
                <a:latin typeface="Calibri" pitchFamily="34" charset="0"/>
              </a:rPr>
              <a:t>Saúde</a:t>
            </a:r>
          </a:p>
        </p:txBody>
      </p:sp>
      <p:sp>
        <p:nvSpPr>
          <p:cNvPr id="12" name="Seta para a direita 11"/>
          <p:cNvSpPr/>
          <p:nvPr/>
        </p:nvSpPr>
        <p:spPr>
          <a:xfrm rot="5400000">
            <a:off x="3857620" y="2571744"/>
            <a:ext cx="1285884"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3" name="Seta para a direita 12"/>
          <p:cNvSpPr/>
          <p:nvPr/>
        </p:nvSpPr>
        <p:spPr>
          <a:xfrm rot="12629816">
            <a:off x="5255398" y="5074755"/>
            <a:ext cx="1496130"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Seta para a direita 13"/>
          <p:cNvSpPr/>
          <p:nvPr/>
        </p:nvSpPr>
        <p:spPr>
          <a:xfrm rot="19586989">
            <a:off x="2097445" y="5104511"/>
            <a:ext cx="1496130" cy="285752"/>
          </a:xfrm>
          <a:prstGeom prst="rightArrow">
            <a:avLst>
              <a:gd name="adj1" fmla="val 43263"/>
              <a:gd name="adj2" fmla="val 8031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duotone>
              <a:schemeClr val="bg2">
                <a:shade val="45000"/>
                <a:satMod val="135000"/>
              </a:schemeClr>
              <a:prstClr val="white"/>
            </a:duotone>
            <a:lum bright="20000" contrast="-30000"/>
          </a:blip>
          <a:srcRect/>
          <a:stretch>
            <a:fillRect/>
          </a:stretch>
        </p:blipFill>
        <p:spPr bwMode="auto">
          <a:xfrm>
            <a:off x="-18"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17</a:t>
            </a:fld>
            <a:endParaRPr lang="pt-PT" dirty="0"/>
          </a:p>
        </p:txBody>
      </p:sp>
      <p:sp>
        <p:nvSpPr>
          <p:cNvPr id="7" name="CaixaDeTexto 6"/>
          <p:cNvSpPr txBox="1"/>
          <p:nvPr/>
        </p:nvSpPr>
        <p:spPr>
          <a:xfrm>
            <a:off x="1857356" y="2714620"/>
            <a:ext cx="7072362" cy="3785652"/>
          </a:xfrm>
          <a:prstGeom prst="rect">
            <a:avLst/>
          </a:prstGeom>
          <a:noFill/>
        </p:spPr>
        <p:txBody>
          <a:bodyPr wrap="square" rtlCol="0">
            <a:spAutoFit/>
          </a:bodyPr>
          <a:lstStyle/>
          <a:p>
            <a:pPr>
              <a:lnSpc>
                <a:spcPct val="150000"/>
              </a:lnSpc>
            </a:pPr>
            <a:r>
              <a:rPr lang="en-US" sz="2000" b="1" i="1" dirty="0" smtClean="0">
                <a:solidFill>
                  <a:srgbClr val="002060"/>
                </a:solidFill>
                <a:latin typeface="Calibri" pitchFamily="34" charset="0"/>
              </a:rPr>
              <a:t>Fundamentally, man is the key to all problems, not Money. Funds are valuable only when used by trained, experienced and devoted men and women. Such people, on the other hand, can work miracles even with small resources and draw wealth out of barren land.</a:t>
            </a:r>
            <a:endParaRPr lang="pt-PT" sz="2000" b="1" i="1" dirty="0" smtClean="0">
              <a:solidFill>
                <a:srgbClr val="002060"/>
              </a:solidFill>
              <a:latin typeface="Calibri" pitchFamily="34" charset="0"/>
            </a:endParaRPr>
          </a:p>
          <a:p>
            <a:pPr>
              <a:lnSpc>
                <a:spcPct val="150000"/>
              </a:lnSpc>
            </a:pPr>
            <a:r>
              <a:rPr lang="en-US" sz="2000" b="1" i="1" dirty="0" smtClean="0">
                <a:solidFill>
                  <a:srgbClr val="002060"/>
                </a:solidFill>
                <a:latin typeface="Calibri" pitchFamily="34" charset="0"/>
              </a:rPr>
              <a:t>											</a:t>
            </a:r>
            <a:r>
              <a:rPr lang="pt-PT" sz="2000" b="1" i="1" dirty="0" err="1" smtClean="0">
                <a:solidFill>
                  <a:srgbClr val="002060"/>
                </a:solidFill>
                <a:latin typeface="Calibri" pitchFamily="34" charset="0"/>
              </a:rPr>
              <a:t>Dag</a:t>
            </a:r>
            <a:r>
              <a:rPr lang="pt-PT" sz="2000" b="1" i="1" dirty="0" smtClean="0">
                <a:solidFill>
                  <a:srgbClr val="002060"/>
                </a:solidFill>
                <a:latin typeface="Calibri" pitchFamily="34" charset="0"/>
              </a:rPr>
              <a:t> </a:t>
            </a:r>
            <a:r>
              <a:rPr lang="pt-PT" sz="2000" b="1" i="1" dirty="0" err="1" smtClean="0">
                <a:solidFill>
                  <a:srgbClr val="002060"/>
                </a:solidFill>
                <a:latin typeface="Calibri" pitchFamily="34" charset="0"/>
              </a:rPr>
              <a:t>Hammarskjöld</a:t>
            </a:r>
            <a:r>
              <a:rPr lang="pt-PT" sz="2000" b="1" i="1" dirty="0" smtClean="0">
                <a:solidFill>
                  <a:srgbClr val="002060"/>
                </a:solidFill>
                <a:latin typeface="Calibri" pitchFamily="34" charset="0"/>
              </a:rPr>
              <a:t> </a:t>
            </a:r>
          </a:p>
          <a:p>
            <a:pPr>
              <a:lnSpc>
                <a:spcPct val="150000"/>
              </a:lnSpc>
            </a:pPr>
            <a:endParaRPr lang="pt-PT" sz="2000" b="1" dirty="0">
              <a:solidFill>
                <a:srgbClr val="00206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0"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18</a:t>
            </a:fld>
            <a:endParaRPr lang="pt-PT" dirty="0"/>
          </a:p>
        </p:txBody>
      </p:sp>
      <p:sp>
        <p:nvSpPr>
          <p:cNvPr id="4" name="WordArt 7"/>
          <p:cNvSpPr>
            <a:spLocks noChangeArrowheads="1" noChangeShapeType="1" noTextEdit="1"/>
          </p:cNvSpPr>
          <p:nvPr/>
        </p:nvSpPr>
        <p:spPr bwMode="auto">
          <a:xfrm>
            <a:off x="4357686" y="4643446"/>
            <a:ext cx="3143250" cy="577850"/>
          </a:xfrm>
          <a:prstGeom prst="rect">
            <a:avLst/>
          </a:prstGeom>
        </p:spPr>
        <p:txBody>
          <a:bodyPr wrap="none" fromWordArt="1">
            <a:prstTxWarp prst="textPlain">
              <a:avLst>
                <a:gd name="adj" fmla="val 50000"/>
              </a:avLst>
            </a:prstTxWarp>
          </a:bodyPr>
          <a:lstStyle/>
          <a:p>
            <a:pPr algn="r"/>
            <a:r>
              <a:rPr lang="pt-PT" sz="1000" b="1" kern="10" dirty="0" smtClean="0">
                <a:ln w="9525">
                  <a:noFill/>
                  <a:round/>
                  <a:headEnd/>
                  <a:tailEnd/>
                </a:ln>
                <a:solidFill>
                  <a:srgbClr val="002060"/>
                </a:solidFill>
                <a:effectLst>
                  <a:outerShdw dist="45791" dir="2021404" algn="ctr" rotWithShape="0">
                    <a:srgbClr val="B2B2B2">
                      <a:alpha val="79999"/>
                    </a:srgbClr>
                  </a:outerShdw>
                </a:effectLst>
                <a:latin typeface="Times New Roman"/>
                <a:cs typeface="Times New Roman"/>
              </a:rPr>
              <a:t>helena.rato@ina.pt</a:t>
            </a:r>
          </a:p>
        </p:txBody>
      </p:sp>
      <p:sp>
        <p:nvSpPr>
          <p:cNvPr id="5" name="WordArt 5"/>
          <p:cNvSpPr>
            <a:spLocks noChangeArrowheads="1" noChangeShapeType="1" noTextEdit="1"/>
          </p:cNvSpPr>
          <p:nvPr/>
        </p:nvSpPr>
        <p:spPr bwMode="auto">
          <a:xfrm>
            <a:off x="3286116" y="2357430"/>
            <a:ext cx="4681537" cy="1296987"/>
          </a:xfrm>
          <a:prstGeom prst="rect">
            <a:avLst/>
          </a:prstGeom>
        </p:spPr>
        <p:txBody>
          <a:bodyPr wrap="none" fromWordArt="1">
            <a:prstTxWarp prst="textPlain">
              <a:avLst>
                <a:gd name="adj" fmla="val 50000"/>
              </a:avLst>
            </a:prstTxWarp>
          </a:bodyPr>
          <a:lstStyle/>
          <a:p>
            <a:pPr algn="r"/>
            <a:r>
              <a:rPr lang="pt-PT" sz="2000" b="1" kern="10" dirty="0">
                <a:ln w="9525">
                  <a:noFill/>
                  <a:round/>
                  <a:headEnd/>
                  <a:tailEnd/>
                </a:ln>
                <a:solidFill>
                  <a:srgbClr val="002060"/>
                </a:solidFill>
                <a:effectLst>
                  <a:outerShdw dist="45791" dir="2021404" algn="ctr" rotWithShape="0">
                    <a:srgbClr val="B2B2B2">
                      <a:alpha val="79999"/>
                    </a:srgbClr>
                  </a:outerShdw>
                </a:effectLst>
                <a:latin typeface="Times New Roman"/>
                <a:cs typeface="Times New Roman"/>
              </a:rPr>
              <a:t>Obrigada</a:t>
            </a:r>
          </a:p>
        </p:txBody>
      </p:sp>
      <p:pic>
        <p:nvPicPr>
          <p:cNvPr id="6" name="Picture 4" descr="logoINA_2010"/>
          <p:cNvPicPr>
            <a:picLocks noChangeAspect="1" noChangeArrowheads="1"/>
          </p:cNvPicPr>
          <p:nvPr/>
        </p:nvPicPr>
        <p:blipFill>
          <a:blip r:embed="rId3" cstate="print"/>
          <a:srcRect/>
          <a:stretch>
            <a:fillRect/>
          </a:stretch>
        </p:blipFill>
        <p:spPr bwMode="auto">
          <a:xfrm>
            <a:off x="357158" y="285728"/>
            <a:ext cx="1643042" cy="50004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0"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b="1" smtClean="0">
                <a:solidFill>
                  <a:schemeClr val="bg1"/>
                </a:solidFill>
                <a:latin typeface="Calibri" pitchFamily="34" charset="0"/>
              </a:rPr>
              <a:pPr/>
              <a:t>2</a:t>
            </a:fld>
            <a:endParaRPr lang="pt-PT" b="1" dirty="0">
              <a:solidFill>
                <a:schemeClr val="bg1"/>
              </a:solidFill>
              <a:latin typeface="Calibri" pitchFamily="34" charset="0"/>
            </a:endParaRPr>
          </a:p>
        </p:txBody>
      </p:sp>
      <p:sp>
        <p:nvSpPr>
          <p:cNvPr id="4" name="Rectângulo 3"/>
          <p:cNvSpPr/>
          <p:nvPr/>
        </p:nvSpPr>
        <p:spPr>
          <a:xfrm>
            <a:off x="2857488" y="214290"/>
            <a:ext cx="3352200" cy="646331"/>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3600" b="1" dirty="0" smtClean="0">
                <a:ln w="50800"/>
                <a:solidFill>
                  <a:srgbClr val="002060"/>
                </a:solidFill>
              </a:rPr>
              <a:t>Crise sistémica</a:t>
            </a:r>
            <a:endParaRPr lang="pt-PT" sz="3600" b="1" dirty="0">
              <a:ln w="50800"/>
              <a:solidFill>
                <a:srgbClr val="002060"/>
              </a:solidFill>
            </a:endParaRPr>
          </a:p>
        </p:txBody>
      </p:sp>
      <p:sp>
        <p:nvSpPr>
          <p:cNvPr id="5" name="Rectângulo 4"/>
          <p:cNvSpPr/>
          <p:nvPr/>
        </p:nvSpPr>
        <p:spPr>
          <a:xfrm>
            <a:off x="1500166" y="1571612"/>
            <a:ext cx="6072230" cy="71438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sz="2000" b="1" dirty="0" smtClean="0">
                <a:solidFill>
                  <a:srgbClr val="002060"/>
                </a:solidFill>
                <a:latin typeface="Calibri" pitchFamily="34" charset="0"/>
              </a:rPr>
              <a:t>Organização funcional do sistema</a:t>
            </a:r>
            <a:endParaRPr lang="pt-PT" sz="2000" b="1" dirty="0">
              <a:solidFill>
                <a:srgbClr val="002060"/>
              </a:solidFill>
              <a:latin typeface="Calibri" pitchFamily="34" charset="0"/>
            </a:endParaRPr>
          </a:p>
        </p:txBody>
      </p:sp>
      <p:sp>
        <p:nvSpPr>
          <p:cNvPr id="6" name="Rectângulo 5"/>
          <p:cNvSpPr/>
          <p:nvPr/>
        </p:nvSpPr>
        <p:spPr>
          <a:xfrm>
            <a:off x="1500166" y="3643314"/>
            <a:ext cx="1857388" cy="71438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sz="2000" b="1" dirty="0" smtClean="0">
                <a:solidFill>
                  <a:srgbClr val="002060"/>
                </a:solidFill>
                <a:latin typeface="Calibri" pitchFamily="34" charset="0"/>
              </a:rPr>
              <a:t>Disfunções sistema</a:t>
            </a:r>
            <a:endParaRPr lang="pt-PT" sz="2000" b="1" dirty="0">
              <a:solidFill>
                <a:srgbClr val="002060"/>
              </a:solidFill>
              <a:latin typeface="Calibri" pitchFamily="34" charset="0"/>
            </a:endParaRPr>
          </a:p>
        </p:txBody>
      </p:sp>
      <p:sp>
        <p:nvSpPr>
          <p:cNvPr id="7" name="Rectângulo 6"/>
          <p:cNvSpPr/>
          <p:nvPr/>
        </p:nvSpPr>
        <p:spPr>
          <a:xfrm>
            <a:off x="5715008" y="3643314"/>
            <a:ext cx="1857388" cy="71438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sz="2000" b="1" dirty="0" smtClean="0">
                <a:solidFill>
                  <a:srgbClr val="002060"/>
                </a:solidFill>
                <a:latin typeface="Calibri" pitchFamily="34" charset="0"/>
              </a:rPr>
              <a:t>Ineficiências sistema</a:t>
            </a:r>
            <a:endParaRPr lang="pt-PT" sz="2000" b="1" dirty="0">
              <a:solidFill>
                <a:srgbClr val="002060"/>
              </a:solidFill>
              <a:latin typeface="Calibri" pitchFamily="34" charset="0"/>
            </a:endParaRPr>
          </a:p>
        </p:txBody>
      </p:sp>
      <p:sp>
        <p:nvSpPr>
          <p:cNvPr id="8" name="Seta para a esquerda e para a direita 7"/>
          <p:cNvSpPr/>
          <p:nvPr/>
        </p:nvSpPr>
        <p:spPr>
          <a:xfrm>
            <a:off x="3643306" y="3929066"/>
            <a:ext cx="1857388" cy="214314"/>
          </a:xfrm>
          <a:prstGeom prst="lef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0"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3</a:t>
            </a:fld>
            <a:endParaRPr lang="pt-PT" dirty="0"/>
          </a:p>
        </p:txBody>
      </p:sp>
      <p:sp>
        <p:nvSpPr>
          <p:cNvPr id="4" name="Rectângulo 3"/>
          <p:cNvSpPr/>
          <p:nvPr/>
        </p:nvSpPr>
        <p:spPr>
          <a:xfrm>
            <a:off x="857224" y="142852"/>
            <a:ext cx="7500990" cy="646331"/>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3600" b="1" dirty="0" smtClean="0">
                <a:ln w="50800"/>
                <a:solidFill>
                  <a:srgbClr val="002060"/>
                </a:solidFill>
              </a:rPr>
              <a:t>Círculo vicioso da crise sistémica</a:t>
            </a:r>
            <a:endParaRPr lang="pt-PT" sz="3600" b="1" dirty="0">
              <a:ln w="50800"/>
              <a:solidFill>
                <a:srgbClr val="002060"/>
              </a:solidFill>
            </a:endParaRPr>
          </a:p>
        </p:txBody>
      </p:sp>
      <p:sp>
        <p:nvSpPr>
          <p:cNvPr id="6" name="Rectângulo 5"/>
          <p:cNvSpPr/>
          <p:nvPr/>
        </p:nvSpPr>
        <p:spPr>
          <a:xfrm>
            <a:off x="1571604" y="1142984"/>
            <a:ext cx="5929354" cy="4214842"/>
          </a:xfrm>
          <a:prstGeom prst="rect">
            <a:avLst/>
          </a:prstGeom>
          <a:noFill/>
          <a:ln>
            <a:solidFill>
              <a:srgbClr val="00B05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pt-PT"/>
          </a:p>
        </p:txBody>
      </p:sp>
      <p:sp>
        <p:nvSpPr>
          <p:cNvPr id="7" name="CaixaDeTexto 6"/>
          <p:cNvSpPr txBox="1"/>
          <p:nvPr/>
        </p:nvSpPr>
        <p:spPr>
          <a:xfrm>
            <a:off x="1571604" y="1142984"/>
            <a:ext cx="5929354" cy="646331"/>
          </a:xfrm>
          <a:prstGeom prst="rect">
            <a:avLst/>
          </a:prstGeom>
          <a:noFill/>
        </p:spPr>
        <p:txBody>
          <a:bodyPr wrap="square" rtlCol="0">
            <a:spAutoFit/>
          </a:bodyPr>
          <a:lstStyle/>
          <a:p>
            <a:r>
              <a:rPr lang="pt-PT" b="1" dirty="0" smtClean="0">
                <a:solidFill>
                  <a:srgbClr val="002060"/>
                </a:solidFill>
                <a:latin typeface="Calibri" pitchFamily="34" charset="0"/>
              </a:rPr>
              <a:t>Financiamento agentes económicos, políticos e sociais pelo crédito da banca privada</a:t>
            </a:r>
            <a:endParaRPr lang="pt-PT" b="1" dirty="0">
              <a:solidFill>
                <a:srgbClr val="002060"/>
              </a:solidFill>
              <a:latin typeface="Calibri" pitchFamily="34" charset="0"/>
            </a:endParaRPr>
          </a:p>
        </p:txBody>
      </p:sp>
      <p:sp>
        <p:nvSpPr>
          <p:cNvPr id="8" name="Rectângulo 7"/>
          <p:cNvSpPr/>
          <p:nvPr/>
        </p:nvSpPr>
        <p:spPr>
          <a:xfrm>
            <a:off x="1714480" y="2071678"/>
            <a:ext cx="1500198" cy="71438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pt-PT" dirty="0" smtClean="0">
                <a:solidFill>
                  <a:srgbClr val="002060"/>
                </a:solidFill>
                <a:latin typeface="Calibri" pitchFamily="34" charset="0"/>
              </a:rPr>
              <a:t>Crise de crédito</a:t>
            </a:r>
            <a:endParaRPr lang="pt-PT" dirty="0">
              <a:solidFill>
                <a:srgbClr val="002060"/>
              </a:solidFill>
              <a:latin typeface="Calibri" pitchFamily="34" charset="0"/>
            </a:endParaRPr>
          </a:p>
        </p:txBody>
      </p:sp>
      <p:cxnSp>
        <p:nvCxnSpPr>
          <p:cNvPr id="10" name="Conexão recta 9"/>
          <p:cNvCxnSpPr/>
          <p:nvPr/>
        </p:nvCxnSpPr>
        <p:spPr>
          <a:xfrm>
            <a:off x="1571604" y="1785926"/>
            <a:ext cx="5929354"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13" name="Rectângulo 12"/>
          <p:cNvSpPr/>
          <p:nvPr/>
        </p:nvSpPr>
        <p:spPr>
          <a:xfrm>
            <a:off x="5643570" y="2071678"/>
            <a:ext cx="1643074" cy="71438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pt-PT" dirty="0" smtClean="0">
                <a:solidFill>
                  <a:srgbClr val="002060"/>
                </a:solidFill>
                <a:latin typeface="Calibri" pitchFamily="34" charset="0"/>
              </a:rPr>
              <a:t>Crise de endividamento</a:t>
            </a:r>
            <a:endParaRPr lang="pt-PT" dirty="0">
              <a:solidFill>
                <a:srgbClr val="002060"/>
              </a:solidFill>
              <a:latin typeface="Calibri" pitchFamily="34" charset="0"/>
            </a:endParaRPr>
          </a:p>
        </p:txBody>
      </p:sp>
      <p:sp>
        <p:nvSpPr>
          <p:cNvPr id="14" name="Rectângulo 13"/>
          <p:cNvSpPr/>
          <p:nvPr/>
        </p:nvSpPr>
        <p:spPr>
          <a:xfrm>
            <a:off x="2357422" y="3321843"/>
            <a:ext cx="1500198" cy="71438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pt-PT" dirty="0" smtClean="0">
                <a:solidFill>
                  <a:srgbClr val="002060"/>
                </a:solidFill>
                <a:latin typeface="Calibri" pitchFamily="34" charset="0"/>
              </a:rPr>
              <a:t>Falta liquidez</a:t>
            </a:r>
            <a:endParaRPr lang="pt-PT" dirty="0">
              <a:solidFill>
                <a:srgbClr val="002060"/>
              </a:solidFill>
              <a:latin typeface="Calibri" pitchFamily="34" charset="0"/>
            </a:endParaRPr>
          </a:p>
        </p:txBody>
      </p:sp>
      <p:sp>
        <p:nvSpPr>
          <p:cNvPr id="15" name="Rectângulo 14"/>
          <p:cNvSpPr/>
          <p:nvPr/>
        </p:nvSpPr>
        <p:spPr>
          <a:xfrm>
            <a:off x="5715008" y="4500570"/>
            <a:ext cx="1500198" cy="71438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pt-PT" dirty="0" smtClean="0">
                <a:solidFill>
                  <a:srgbClr val="002060"/>
                </a:solidFill>
                <a:latin typeface="Calibri" pitchFamily="34" charset="0"/>
              </a:rPr>
              <a:t>Crise social</a:t>
            </a:r>
            <a:endParaRPr lang="pt-PT" dirty="0">
              <a:solidFill>
                <a:srgbClr val="002060"/>
              </a:solidFill>
              <a:latin typeface="Calibri" pitchFamily="34" charset="0"/>
            </a:endParaRPr>
          </a:p>
        </p:txBody>
      </p:sp>
      <p:sp>
        <p:nvSpPr>
          <p:cNvPr id="16" name="Rectângulo arredondado 15"/>
          <p:cNvSpPr/>
          <p:nvPr/>
        </p:nvSpPr>
        <p:spPr>
          <a:xfrm>
            <a:off x="5715008" y="3321843"/>
            <a:ext cx="1500198" cy="714380"/>
          </a:xfrm>
          <a:prstGeom prst="roundRect">
            <a:avLst/>
          </a:prstGeom>
          <a:solidFill>
            <a:schemeClr val="accent6"/>
          </a:solidFill>
          <a:ln>
            <a:solidFill>
              <a:schemeClr val="accent6"/>
            </a:solidFill>
          </a:ln>
          <a:scene3d>
            <a:camera prst="orthographicFront"/>
            <a:lightRig rig="threePt" dir="t"/>
          </a:scene3d>
          <a:sp3d>
            <a:bevelT w="114300" prst="artDeco"/>
          </a:sp3d>
        </p:spPr>
        <p:style>
          <a:lnRef idx="1">
            <a:schemeClr val="accent4"/>
          </a:lnRef>
          <a:fillRef idx="2">
            <a:schemeClr val="accent4"/>
          </a:fillRef>
          <a:effectRef idx="1">
            <a:schemeClr val="accent4"/>
          </a:effectRef>
          <a:fontRef idx="minor">
            <a:schemeClr val="dk1"/>
          </a:fontRef>
        </p:style>
        <p:txBody>
          <a:bodyPr rtlCol="0" anchor="ctr"/>
          <a:lstStyle/>
          <a:p>
            <a:pPr algn="ctr"/>
            <a:r>
              <a:rPr lang="pt-PT" dirty="0" smtClean="0">
                <a:solidFill>
                  <a:schemeClr val="tx1"/>
                </a:solidFill>
                <a:latin typeface="Calibri" pitchFamily="34" charset="0"/>
              </a:rPr>
              <a:t>Medidas de austeridade</a:t>
            </a:r>
            <a:endParaRPr lang="pt-PT" dirty="0">
              <a:solidFill>
                <a:schemeClr val="tx1"/>
              </a:solidFill>
              <a:latin typeface="Calibri" pitchFamily="34" charset="0"/>
            </a:endParaRPr>
          </a:p>
        </p:txBody>
      </p:sp>
      <p:sp>
        <p:nvSpPr>
          <p:cNvPr id="17" name="Rectângulo 16"/>
          <p:cNvSpPr/>
          <p:nvPr/>
        </p:nvSpPr>
        <p:spPr>
          <a:xfrm rot="16200000">
            <a:off x="-893007" y="3178967"/>
            <a:ext cx="3214710"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Desregulamentação sistema financeiro</a:t>
            </a:r>
            <a:endParaRPr lang="pt-PT" dirty="0">
              <a:solidFill>
                <a:srgbClr val="002060"/>
              </a:solidFill>
              <a:latin typeface="Calibri" pitchFamily="34" charset="0"/>
            </a:endParaRPr>
          </a:p>
        </p:txBody>
      </p:sp>
      <p:sp>
        <p:nvSpPr>
          <p:cNvPr id="18" name="Rectângulo 17"/>
          <p:cNvSpPr/>
          <p:nvPr/>
        </p:nvSpPr>
        <p:spPr>
          <a:xfrm rot="16200000">
            <a:off x="6750859" y="3178967"/>
            <a:ext cx="3214710"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Opção política :</a:t>
            </a:r>
          </a:p>
          <a:p>
            <a:pPr algn="ctr"/>
            <a:r>
              <a:rPr lang="pt-PT" dirty="0" smtClean="0">
                <a:solidFill>
                  <a:srgbClr val="002060"/>
                </a:solidFill>
                <a:latin typeface="Calibri" pitchFamily="34" charset="0"/>
              </a:rPr>
              <a:t>recapitalização da banca privada</a:t>
            </a:r>
            <a:endParaRPr lang="pt-PT" dirty="0">
              <a:solidFill>
                <a:srgbClr val="002060"/>
              </a:solidFill>
              <a:latin typeface="Calibri" pitchFamily="34" charset="0"/>
            </a:endParaRPr>
          </a:p>
        </p:txBody>
      </p:sp>
      <p:sp>
        <p:nvSpPr>
          <p:cNvPr id="19" name="Seta para a direita 18"/>
          <p:cNvSpPr/>
          <p:nvPr/>
        </p:nvSpPr>
        <p:spPr>
          <a:xfrm>
            <a:off x="3428992" y="2285992"/>
            <a:ext cx="2000264"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0" name="Seta em ângulo recto para cima 19"/>
          <p:cNvSpPr/>
          <p:nvPr/>
        </p:nvSpPr>
        <p:spPr>
          <a:xfrm rot="10800000" flipV="1">
            <a:off x="2928926" y="4071942"/>
            <a:ext cx="2714644" cy="785818"/>
          </a:xfrm>
          <a:prstGeom prst="bentUpArrow">
            <a:avLst>
              <a:gd name="adj1" fmla="val 13976"/>
              <a:gd name="adj2" fmla="val 23316"/>
              <a:gd name="adj3" fmla="val 27246"/>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1" name="Seta para a direita 20"/>
          <p:cNvSpPr/>
          <p:nvPr/>
        </p:nvSpPr>
        <p:spPr>
          <a:xfrm rot="10800000">
            <a:off x="4000496" y="3571876"/>
            <a:ext cx="1571636"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2" name="Seta para a direita 21"/>
          <p:cNvSpPr/>
          <p:nvPr/>
        </p:nvSpPr>
        <p:spPr>
          <a:xfrm rot="16200000">
            <a:off x="2620553" y="2951555"/>
            <a:ext cx="428628" cy="240509"/>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3" name="Seta para a direita 22"/>
          <p:cNvSpPr/>
          <p:nvPr/>
        </p:nvSpPr>
        <p:spPr>
          <a:xfrm rot="5400000">
            <a:off x="6263890" y="2951556"/>
            <a:ext cx="428628" cy="240509"/>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4" name="Seta para a direita 23"/>
          <p:cNvSpPr/>
          <p:nvPr/>
        </p:nvSpPr>
        <p:spPr>
          <a:xfrm rot="5400000">
            <a:off x="6263890" y="4166002"/>
            <a:ext cx="428628" cy="240509"/>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5" name="Seta para a direita 24"/>
          <p:cNvSpPr/>
          <p:nvPr/>
        </p:nvSpPr>
        <p:spPr>
          <a:xfrm>
            <a:off x="1142976" y="3071810"/>
            <a:ext cx="428628" cy="857256"/>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6" name="Seta para a direita 25"/>
          <p:cNvSpPr/>
          <p:nvPr/>
        </p:nvSpPr>
        <p:spPr>
          <a:xfrm rot="10800000">
            <a:off x="7500958" y="3071810"/>
            <a:ext cx="428628" cy="857256"/>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0"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4</a:t>
            </a:fld>
            <a:endParaRPr lang="pt-PT" dirty="0"/>
          </a:p>
        </p:txBody>
      </p:sp>
      <p:sp>
        <p:nvSpPr>
          <p:cNvPr id="4" name="Rectângulo 3"/>
          <p:cNvSpPr/>
          <p:nvPr/>
        </p:nvSpPr>
        <p:spPr>
          <a:xfrm>
            <a:off x="857224" y="142852"/>
            <a:ext cx="7500990" cy="52322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Etapas marcantes da construção do sistema</a:t>
            </a:r>
            <a:endParaRPr lang="pt-PT" sz="2800" b="1" dirty="0">
              <a:ln w="50800"/>
              <a:solidFill>
                <a:srgbClr val="002060"/>
              </a:solidFill>
            </a:endParaRPr>
          </a:p>
        </p:txBody>
      </p:sp>
      <p:sp>
        <p:nvSpPr>
          <p:cNvPr id="5" name="Rectângulo 4"/>
          <p:cNvSpPr/>
          <p:nvPr/>
        </p:nvSpPr>
        <p:spPr>
          <a:xfrm>
            <a:off x="928662" y="1500174"/>
            <a:ext cx="1857388" cy="71438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sz="2000" b="1" dirty="0" smtClean="0">
                <a:solidFill>
                  <a:srgbClr val="002060"/>
                </a:solidFill>
                <a:latin typeface="Calibri" pitchFamily="34" charset="0"/>
              </a:rPr>
              <a:t>1971 - 1973</a:t>
            </a:r>
            <a:endParaRPr lang="pt-PT" sz="2000" b="1" dirty="0">
              <a:solidFill>
                <a:srgbClr val="002060"/>
              </a:solidFill>
              <a:latin typeface="Calibri" pitchFamily="34" charset="0"/>
            </a:endParaRPr>
          </a:p>
        </p:txBody>
      </p:sp>
      <p:sp>
        <p:nvSpPr>
          <p:cNvPr id="6" name="Rectângulo 5"/>
          <p:cNvSpPr/>
          <p:nvPr/>
        </p:nvSpPr>
        <p:spPr>
          <a:xfrm>
            <a:off x="4857752" y="1357298"/>
            <a:ext cx="3214710" cy="1000132"/>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Fim do SMI dólar padrão-ouro e de paridades (taxas de câmbio) fixas e ajustáveis</a:t>
            </a:r>
            <a:endParaRPr lang="pt-PT" dirty="0">
              <a:solidFill>
                <a:srgbClr val="002060"/>
              </a:solidFill>
              <a:latin typeface="Calibri" pitchFamily="34" charset="0"/>
            </a:endParaRPr>
          </a:p>
        </p:txBody>
      </p:sp>
      <p:sp>
        <p:nvSpPr>
          <p:cNvPr id="7" name="Rectângulo 6"/>
          <p:cNvSpPr/>
          <p:nvPr/>
        </p:nvSpPr>
        <p:spPr>
          <a:xfrm>
            <a:off x="4857752" y="2905121"/>
            <a:ext cx="3214710" cy="785818"/>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Sistemas de taxas de câmbio flexíveis</a:t>
            </a:r>
            <a:endParaRPr lang="pt-PT" dirty="0">
              <a:solidFill>
                <a:srgbClr val="002060"/>
              </a:solidFill>
              <a:latin typeface="Calibri" pitchFamily="34" charset="0"/>
            </a:endParaRPr>
          </a:p>
        </p:txBody>
      </p:sp>
      <p:sp>
        <p:nvSpPr>
          <p:cNvPr id="8" name="Rectângulo 7"/>
          <p:cNvSpPr/>
          <p:nvPr/>
        </p:nvSpPr>
        <p:spPr>
          <a:xfrm>
            <a:off x="4857752" y="4238630"/>
            <a:ext cx="3214710" cy="928694"/>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Taxa de câmbio – </a:t>
            </a:r>
          </a:p>
          <a:p>
            <a:pPr algn="ctr"/>
            <a:r>
              <a:rPr lang="pt-PT" dirty="0" smtClean="0">
                <a:solidFill>
                  <a:srgbClr val="002060"/>
                </a:solidFill>
                <a:latin typeface="Calibri" pitchFamily="34" charset="0"/>
              </a:rPr>
              <a:t>preço da moeda no mercado internacional</a:t>
            </a:r>
            <a:endParaRPr lang="pt-PT" dirty="0">
              <a:solidFill>
                <a:srgbClr val="002060"/>
              </a:solidFill>
              <a:latin typeface="Calibri" pitchFamily="34" charset="0"/>
            </a:endParaRPr>
          </a:p>
        </p:txBody>
      </p:sp>
      <p:sp>
        <p:nvSpPr>
          <p:cNvPr id="9" name="Rectângulo 8"/>
          <p:cNvSpPr/>
          <p:nvPr/>
        </p:nvSpPr>
        <p:spPr>
          <a:xfrm>
            <a:off x="4857752" y="5715016"/>
            <a:ext cx="3214710" cy="500066"/>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Mercantilização das moedas</a:t>
            </a:r>
            <a:endParaRPr lang="pt-PT" dirty="0">
              <a:solidFill>
                <a:srgbClr val="002060"/>
              </a:solidFill>
              <a:latin typeface="Calibri" pitchFamily="34" charset="0"/>
            </a:endParaRPr>
          </a:p>
        </p:txBody>
      </p:sp>
      <p:sp>
        <p:nvSpPr>
          <p:cNvPr id="10" name="Rectângulo 9"/>
          <p:cNvSpPr/>
          <p:nvPr/>
        </p:nvSpPr>
        <p:spPr>
          <a:xfrm>
            <a:off x="928662" y="3000372"/>
            <a:ext cx="1857388" cy="71438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sz="2000" b="1" dirty="0" smtClean="0">
                <a:solidFill>
                  <a:srgbClr val="002060"/>
                </a:solidFill>
                <a:latin typeface="Calibri" pitchFamily="34" charset="0"/>
              </a:rPr>
              <a:t>1975 - 1985</a:t>
            </a:r>
            <a:endParaRPr lang="pt-PT" sz="2000" b="1" dirty="0">
              <a:solidFill>
                <a:srgbClr val="002060"/>
              </a:solidFill>
              <a:latin typeface="Calibri" pitchFamily="34" charset="0"/>
            </a:endParaRPr>
          </a:p>
        </p:txBody>
      </p:sp>
      <p:sp>
        <p:nvSpPr>
          <p:cNvPr id="11" name="Rectângulo arredondado 10"/>
          <p:cNvSpPr/>
          <p:nvPr/>
        </p:nvSpPr>
        <p:spPr>
          <a:xfrm>
            <a:off x="642910" y="4357694"/>
            <a:ext cx="2357454" cy="785818"/>
          </a:xfrm>
          <a:prstGeom prst="roundRect">
            <a:avLst/>
          </a:prstGeom>
          <a:solidFill>
            <a:schemeClr val="accent6"/>
          </a:solidFill>
          <a:ln>
            <a:solidFill>
              <a:schemeClr val="accent6"/>
            </a:solid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sz="2000" b="1" dirty="0" smtClean="0">
                <a:solidFill>
                  <a:schemeClr val="tx1"/>
                </a:solidFill>
                <a:latin typeface="Calibri" pitchFamily="34" charset="0"/>
              </a:rPr>
              <a:t>Teoria monetária</a:t>
            </a:r>
          </a:p>
          <a:p>
            <a:pPr algn="ctr"/>
            <a:r>
              <a:rPr lang="pt-PT" sz="2000" b="1" dirty="0" smtClean="0">
                <a:solidFill>
                  <a:schemeClr val="tx1"/>
                </a:solidFill>
                <a:latin typeface="Calibri" pitchFamily="34" charset="0"/>
              </a:rPr>
              <a:t>Escala Chicago</a:t>
            </a:r>
            <a:endParaRPr lang="pt-PT" sz="2000" b="1" dirty="0">
              <a:solidFill>
                <a:schemeClr val="tx1"/>
              </a:solidFill>
              <a:latin typeface="Calibri" pitchFamily="34" charset="0"/>
            </a:endParaRPr>
          </a:p>
        </p:txBody>
      </p:sp>
      <p:sp>
        <p:nvSpPr>
          <p:cNvPr id="13" name="Seta para a direita 12"/>
          <p:cNvSpPr/>
          <p:nvPr/>
        </p:nvSpPr>
        <p:spPr>
          <a:xfrm>
            <a:off x="3071802" y="4643446"/>
            <a:ext cx="1643074"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Seta para a direita 13"/>
          <p:cNvSpPr/>
          <p:nvPr/>
        </p:nvSpPr>
        <p:spPr>
          <a:xfrm rot="5400000">
            <a:off x="6250793" y="2321711"/>
            <a:ext cx="428628" cy="642942"/>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Seta para a direita 14"/>
          <p:cNvSpPr/>
          <p:nvPr/>
        </p:nvSpPr>
        <p:spPr>
          <a:xfrm rot="5400000">
            <a:off x="6250793" y="3607595"/>
            <a:ext cx="428628" cy="642942"/>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Seta para a direita 15"/>
          <p:cNvSpPr/>
          <p:nvPr/>
        </p:nvSpPr>
        <p:spPr>
          <a:xfrm rot="5400000">
            <a:off x="6250793" y="5107793"/>
            <a:ext cx="428628" cy="642942"/>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18"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5</a:t>
            </a:fld>
            <a:endParaRPr lang="pt-PT" dirty="0"/>
          </a:p>
        </p:txBody>
      </p:sp>
      <p:sp>
        <p:nvSpPr>
          <p:cNvPr id="4" name="Rectângulo 3"/>
          <p:cNvSpPr/>
          <p:nvPr/>
        </p:nvSpPr>
        <p:spPr>
          <a:xfrm>
            <a:off x="857224" y="142852"/>
            <a:ext cx="7500990" cy="52322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Etapas marcantes da construção do sistema</a:t>
            </a:r>
            <a:endParaRPr lang="pt-PT" sz="2800" b="1" dirty="0">
              <a:ln w="50800"/>
              <a:solidFill>
                <a:srgbClr val="002060"/>
              </a:solidFill>
            </a:endParaRPr>
          </a:p>
        </p:txBody>
      </p:sp>
      <p:sp>
        <p:nvSpPr>
          <p:cNvPr id="5" name="Rectângulo 4"/>
          <p:cNvSpPr/>
          <p:nvPr/>
        </p:nvSpPr>
        <p:spPr>
          <a:xfrm>
            <a:off x="642910" y="1142984"/>
            <a:ext cx="2286016" cy="500066"/>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sz="2000" b="1" dirty="0" smtClean="0">
                <a:solidFill>
                  <a:srgbClr val="002060"/>
                </a:solidFill>
                <a:latin typeface="Calibri" pitchFamily="34" charset="0"/>
              </a:rPr>
              <a:t>Década de 80</a:t>
            </a:r>
            <a:endParaRPr lang="pt-PT" sz="2000" b="1" dirty="0">
              <a:solidFill>
                <a:srgbClr val="002060"/>
              </a:solidFill>
              <a:latin typeface="Calibri" pitchFamily="34" charset="0"/>
            </a:endParaRPr>
          </a:p>
        </p:txBody>
      </p:sp>
      <p:sp>
        <p:nvSpPr>
          <p:cNvPr id="6" name="Rectângulo 5"/>
          <p:cNvSpPr/>
          <p:nvPr/>
        </p:nvSpPr>
        <p:spPr>
          <a:xfrm>
            <a:off x="3786182" y="1214422"/>
            <a:ext cx="4786346" cy="1143008"/>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Sustentabilidade da cotação do dólar pelos BC do G7 obriga ao aumento da emissão de moeda pelos BC do G7</a:t>
            </a:r>
            <a:endParaRPr lang="pt-PT" dirty="0">
              <a:solidFill>
                <a:srgbClr val="002060"/>
              </a:solidFill>
              <a:latin typeface="Calibri" pitchFamily="34" charset="0"/>
            </a:endParaRPr>
          </a:p>
        </p:txBody>
      </p:sp>
      <p:sp>
        <p:nvSpPr>
          <p:cNvPr id="7" name="Rectângulo arredondado 6"/>
          <p:cNvSpPr/>
          <p:nvPr/>
        </p:nvSpPr>
        <p:spPr>
          <a:xfrm>
            <a:off x="500034" y="3214686"/>
            <a:ext cx="2357454" cy="785818"/>
          </a:xfrm>
          <a:prstGeom prst="roundRect">
            <a:avLst/>
          </a:prstGeom>
          <a:solidFill>
            <a:schemeClr val="accent6"/>
          </a:solidFill>
          <a:ln>
            <a:solidFill>
              <a:schemeClr val="accent6"/>
            </a:solid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sz="2000" b="1" dirty="0" smtClean="0">
                <a:solidFill>
                  <a:schemeClr val="tx1"/>
                </a:solidFill>
                <a:latin typeface="Calibri" pitchFamily="34" charset="0"/>
              </a:rPr>
              <a:t>Teoria monetária</a:t>
            </a:r>
          </a:p>
          <a:p>
            <a:pPr algn="ctr"/>
            <a:r>
              <a:rPr lang="pt-PT" sz="2000" b="1" dirty="0" smtClean="0">
                <a:solidFill>
                  <a:schemeClr val="tx1"/>
                </a:solidFill>
                <a:latin typeface="Calibri" pitchFamily="34" charset="0"/>
              </a:rPr>
              <a:t>da oferta</a:t>
            </a:r>
            <a:endParaRPr lang="pt-PT" sz="2000" b="1" dirty="0">
              <a:solidFill>
                <a:schemeClr val="tx1"/>
              </a:solidFill>
              <a:latin typeface="Calibri" pitchFamily="34" charset="0"/>
            </a:endParaRPr>
          </a:p>
        </p:txBody>
      </p:sp>
      <p:sp>
        <p:nvSpPr>
          <p:cNvPr id="8" name="Rectângulo 7"/>
          <p:cNvSpPr/>
          <p:nvPr/>
        </p:nvSpPr>
        <p:spPr>
          <a:xfrm>
            <a:off x="3786182" y="3214686"/>
            <a:ext cx="1928826"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     Movimentos especulativos</a:t>
            </a:r>
            <a:endParaRPr lang="pt-PT" dirty="0">
              <a:solidFill>
                <a:srgbClr val="002060"/>
              </a:solidFill>
              <a:latin typeface="Calibri" pitchFamily="34" charset="0"/>
            </a:endParaRPr>
          </a:p>
        </p:txBody>
      </p:sp>
      <p:sp>
        <p:nvSpPr>
          <p:cNvPr id="9" name="Triângulo isósceles 8"/>
          <p:cNvSpPr/>
          <p:nvPr/>
        </p:nvSpPr>
        <p:spPr>
          <a:xfrm>
            <a:off x="3857620" y="3286124"/>
            <a:ext cx="285752" cy="285752"/>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Rectângulo 9"/>
          <p:cNvSpPr/>
          <p:nvPr/>
        </p:nvSpPr>
        <p:spPr>
          <a:xfrm>
            <a:off x="6643702" y="3214686"/>
            <a:ext cx="1928826"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Espiral inflacionista</a:t>
            </a:r>
            <a:endParaRPr lang="pt-PT" dirty="0">
              <a:solidFill>
                <a:srgbClr val="002060"/>
              </a:solidFill>
              <a:latin typeface="Calibri" pitchFamily="34" charset="0"/>
            </a:endParaRPr>
          </a:p>
        </p:txBody>
      </p:sp>
      <p:sp>
        <p:nvSpPr>
          <p:cNvPr id="11" name="Rectângulo 10"/>
          <p:cNvSpPr/>
          <p:nvPr/>
        </p:nvSpPr>
        <p:spPr>
          <a:xfrm>
            <a:off x="3786182" y="5072074"/>
            <a:ext cx="1928826"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err="1" smtClean="0">
                <a:solidFill>
                  <a:srgbClr val="002060"/>
                </a:solidFill>
                <a:latin typeface="Calibri" pitchFamily="34" charset="0"/>
              </a:rPr>
              <a:t>Estagaflação</a:t>
            </a:r>
            <a:endParaRPr lang="pt-PT" dirty="0">
              <a:solidFill>
                <a:srgbClr val="002060"/>
              </a:solidFill>
              <a:latin typeface="Calibri" pitchFamily="34" charset="0"/>
            </a:endParaRPr>
          </a:p>
        </p:txBody>
      </p:sp>
      <p:sp>
        <p:nvSpPr>
          <p:cNvPr id="12" name="Rectângulo 11"/>
          <p:cNvSpPr/>
          <p:nvPr/>
        </p:nvSpPr>
        <p:spPr>
          <a:xfrm>
            <a:off x="6643702" y="5072074"/>
            <a:ext cx="1928826"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     Taxas de juros</a:t>
            </a:r>
            <a:endParaRPr lang="pt-PT" dirty="0">
              <a:solidFill>
                <a:srgbClr val="002060"/>
              </a:solidFill>
              <a:latin typeface="Calibri" pitchFamily="34" charset="0"/>
            </a:endParaRPr>
          </a:p>
        </p:txBody>
      </p:sp>
      <p:sp>
        <p:nvSpPr>
          <p:cNvPr id="13" name="Triângulo isósceles 12"/>
          <p:cNvSpPr/>
          <p:nvPr/>
        </p:nvSpPr>
        <p:spPr>
          <a:xfrm>
            <a:off x="6715140" y="5214950"/>
            <a:ext cx="285752" cy="285752"/>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Rectângulo 13"/>
          <p:cNvSpPr/>
          <p:nvPr/>
        </p:nvSpPr>
        <p:spPr>
          <a:xfrm>
            <a:off x="285720" y="4929198"/>
            <a:ext cx="2857520" cy="1000132"/>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sz="2000" dirty="0" smtClean="0">
                <a:solidFill>
                  <a:srgbClr val="002060"/>
                </a:solidFill>
                <a:latin typeface="Calibri" pitchFamily="34" charset="0"/>
              </a:rPr>
              <a:t>Desregulamentação circulação de capitais e sistema financeiro</a:t>
            </a:r>
            <a:endParaRPr lang="pt-PT" sz="2000" dirty="0">
              <a:solidFill>
                <a:srgbClr val="002060"/>
              </a:solidFill>
              <a:latin typeface="Calibri" pitchFamily="34" charset="0"/>
            </a:endParaRPr>
          </a:p>
        </p:txBody>
      </p:sp>
      <p:sp>
        <p:nvSpPr>
          <p:cNvPr id="15" name="Seta para a direita 14"/>
          <p:cNvSpPr/>
          <p:nvPr/>
        </p:nvSpPr>
        <p:spPr>
          <a:xfrm rot="5400000">
            <a:off x="1285852" y="4357694"/>
            <a:ext cx="785818"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Seta para a direita 15"/>
          <p:cNvSpPr/>
          <p:nvPr/>
        </p:nvSpPr>
        <p:spPr>
          <a:xfrm rot="10800000">
            <a:off x="5786446" y="5286388"/>
            <a:ext cx="785818"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7" name="Seta para a direita 16"/>
          <p:cNvSpPr/>
          <p:nvPr/>
        </p:nvSpPr>
        <p:spPr>
          <a:xfrm rot="10800000">
            <a:off x="3143240" y="5286388"/>
            <a:ext cx="581028"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8" name="Seta para a direita 17"/>
          <p:cNvSpPr/>
          <p:nvPr/>
        </p:nvSpPr>
        <p:spPr>
          <a:xfrm>
            <a:off x="5786446" y="3429000"/>
            <a:ext cx="785818"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9" name="Seta para a direita 18"/>
          <p:cNvSpPr/>
          <p:nvPr/>
        </p:nvSpPr>
        <p:spPr>
          <a:xfrm rot="5400000">
            <a:off x="7215206" y="4357694"/>
            <a:ext cx="785818"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0" name="Seta para a direita 19"/>
          <p:cNvSpPr/>
          <p:nvPr/>
        </p:nvSpPr>
        <p:spPr>
          <a:xfrm rot="16200000">
            <a:off x="4357686" y="4357694"/>
            <a:ext cx="785818"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1" name="Seta para a direita 20"/>
          <p:cNvSpPr/>
          <p:nvPr/>
        </p:nvSpPr>
        <p:spPr>
          <a:xfrm rot="5400000">
            <a:off x="7322363" y="2678901"/>
            <a:ext cx="571504"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2" name="Seta para a esquerda e para a direita 21"/>
          <p:cNvSpPr/>
          <p:nvPr/>
        </p:nvSpPr>
        <p:spPr>
          <a:xfrm rot="5400000">
            <a:off x="4464843" y="2678901"/>
            <a:ext cx="571504" cy="214314"/>
          </a:xfrm>
          <a:prstGeom prst="lef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71470"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6</a:t>
            </a:fld>
            <a:endParaRPr lang="pt-PT" dirty="0"/>
          </a:p>
        </p:txBody>
      </p:sp>
      <p:sp>
        <p:nvSpPr>
          <p:cNvPr id="4" name="Rectângulo 3"/>
          <p:cNvSpPr/>
          <p:nvPr/>
        </p:nvSpPr>
        <p:spPr>
          <a:xfrm>
            <a:off x="428596" y="857232"/>
            <a:ext cx="2357454" cy="1000132"/>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Velocidade  taxa reprodução cap. </a:t>
            </a:r>
            <a:r>
              <a:rPr lang="pt-PT" dirty="0" err="1" smtClean="0">
                <a:solidFill>
                  <a:srgbClr val="002060"/>
                </a:solidFill>
                <a:latin typeface="Calibri" pitchFamily="34" charset="0"/>
              </a:rPr>
              <a:t>fin</a:t>
            </a:r>
            <a:r>
              <a:rPr lang="pt-PT" dirty="0" smtClean="0">
                <a:solidFill>
                  <a:srgbClr val="002060"/>
                </a:solidFill>
                <a:latin typeface="Calibri" pitchFamily="34" charset="0"/>
              </a:rPr>
              <a:t>. &gt; cap. produtivo</a:t>
            </a:r>
            <a:endParaRPr lang="pt-PT" dirty="0">
              <a:solidFill>
                <a:srgbClr val="002060"/>
              </a:solidFill>
              <a:latin typeface="Calibri" pitchFamily="34" charset="0"/>
            </a:endParaRPr>
          </a:p>
        </p:txBody>
      </p:sp>
      <p:sp>
        <p:nvSpPr>
          <p:cNvPr id="5" name="Rectângulo 4"/>
          <p:cNvSpPr/>
          <p:nvPr/>
        </p:nvSpPr>
        <p:spPr>
          <a:xfrm>
            <a:off x="857224" y="142852"/>
            <a:ext cx="7500990" cy="52322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Disfuncionalidade endógena do sistema</a:t>
            </a:r>
            <a:endParaRPr lang="pt-PT" sz="2800" b="1" dirty="0">
              <a:ln w="50800"/>
              <a:solidFill>
                <a:srgbClr val="002060"/>
              </a:solidFill>
            </a:endParaRPr>
          </a:p>
        </p:txBody>
      </p:sp>
      <p:sp>
        <p:nvSpPr>
          <p:cNvPr id="6" name="Rectângulo 5"/>
          <p:cNvSpPr/>
          <p:nvPr/>
        </p:nvSpPr>
        <p:spPr>
          <a:xfrm>
            <a:off x="428596" y="2643182"/>
            <a:ext cx="2286016" cy="857256"/>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       Competitividade mercado internacional</a:t>
            </a:r>
            <a:endParaRPr lang="pt-PT" dirty="0">
              <a:solidFill>
                <a:srgbClr val="002060"/>
              </a:solidFill>
              <a:latin typeface="Calibri" pitchFamily="34" charset="0"/>
            </a:endParaRPr>
          </a:p>
        </p:txBody>
      </p:sp>
      <p:sp>
        <p:nvSpPr>
          <p:cNvPr id="7" name="Triângulo isósceles 6"/>
          <p:cNvSpPr/>
          <p:nvPr/>
        </p:nvSpPr>
        <p:spPr>
          <a:xfrm>
            <a:off x="642910" y="2786058"/>
            <a:ext cx="214314" cy="214314"/>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Rectângulo 7"/>
          <p:cNvSpPr/>
          <p:nvPr/>
        </p:nvSpPr>
        <p:spPr>
          <a:xfrm>
            <a:off x="428596" y="4071942"/>
            <a:ext cx="2214578" cy="928694"/>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Deslocalizações industria/ desindustrialização</a:t>
            </a:r>
            <a:endParaRPr lang="pt-PT" dirty="0">
              <a:solidFill>
                <a:srgbClr val="002060"/>
              </a:solidFill>
              <a:latin typeface="Calibri" pitchFamily="34" charset="0"/>
            </a:endParaRPr>
          </a:p>
        </p:txBody>
      </p:sp>
      <p:sp>
        <p:nvSpPr>
          <p:cNvPr id="9" name="Rectângulo 8"/>
          <p:cNvSpPr/>
          <p:nvPr/>
        </p:nvSpPr>
        <p:spPr>
          <a:xfrm>
            <a:off x="571472" y="5572140"/>
            <a:ext cx="1928826" cy="857256"/>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     Base tributável</a:t>
            </a:r>
            <a:endParaRPr lang="pt-PT" dirty="0">
              <a:solidFill>
                <a:srgbClr val="002060"/>
              </a:solidFill>
              <a:latin typeface="Calibri" pitchFamily="34" charset="0"/>
            </a:endParaRPr>
          </a:p>
        </p:txBody>
      </p:sp>
      <p:sp>
        <p:nvSpPr>
          <p:cNvPr id="10" name="Rectângulo 9"/>
          <p:cNvSpPr/>
          <p:nvPr/>
        </p:nvSpPr>
        <p:spPr>
          <a:xfrm>
            <a:off x="3857620" y="857232"/>
            <a:ext cx="2071702" cy="1000132"/>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Desregulamentação</a:t>
            </a:r>
          </a:p>
          <a:p>
            <a:pPr algn="ctr"/>
            <a:r>
              <a:rPr lang="pt-PT" dirty="0" smtClean="0">
                <a:solidFill>
                  <a:srgbClr val="002060"/>
                </a:solidFill>
                <a:latin typeface="Calibri" pitchFamily="34" charset="0"/>
              </a:rPr>
              <a:t>+</a:t>
            </a:r>
          </a:p>
          <a:p>
            <a:pPr algn="ctr"/>
            <a:r>
              <a:rPr lang="pt-PT" dirty="0" smtClean="0">
                <a:solidFill>
                  <a:srgbClr val="002060"/>
                </a:solidFill>
                <a:latin typeface="Calibri" pitchFamily="34" charset="0"/>
              </a:rPr>
              <a:t>TIC</a:t>
            </a:r>
            <a:endParaRPr lang="pt-PT" dirty="0">
              <a:solidFill>
                <a:srgbClr val="002060"/>
              </a:solidFill>
              <a:latin typeface="Calibri" pitchFamily="34" charset="0"/>
            </a:endParaRPr>
          </a:p>
        </p:txBody>
      </p:sp>
      <p:sp>
        <p:nvSpPr>
          <p:cNvPr id="11" name="Rectângulo 10"/>
          <p:cNvSpPr/>
          <p:nvPr/>
        </p:nvSpPr>
        <p:spPr>
          <a:xfrm>
            <a:off x="3143240" y="2143116"/>
            <a:ext cx="1785950" cy="1000132"/>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Rentabilidade </a:t>
            </a:r>
            <a:r>
              <a:rPr lang="pt-PT" dirty="0" err="1" smtClean="0">
                <a:solidFill>
                  <a:srgbClr val="002060"/>
                </a:solidFill>
                <a:latin typeface="Calibri" pitchFamily="34" charset="0"/>
              </a:rPr>
              <a:t>cap.</a:t>
            </a:r>
            <a:r>
              <a:rPr lang="pt-PT" dirty="0" smtClean="0">
                <a:solidFill>
                  <a:srgbClr val="002060"/>
                </a:solidFill>
                <a:latin typeface="Calibri" pitchFamily="34" charset="0"/>
              </a:rPr>
              <a:t> </a:t>
            </a:r>
            <a:r>
              <a:rPr lang="pt-PT" dirty="0" err="1" smtClean="0">
                <a:solidFill>
                  <a:srgbClr val="002060"/>
                </a:solidFill>
                <a:latin typeface="Calibri" pitchFamily="34" charset="0"/>
              </a:rPr>
              <a:t>fin</a:t>
            </a:r>
            <a:r>
              <a:rPr lang="pt-PT" dirty="0" smtClean="0">
                <a:solidFill>
                  <a:srgbClr val="002060"/>
                </a:solidFill>
                <a:latin typeface="Calibri" pitchFamily="34" charset="0"/>
              </a:rPr>
              <a:t>. &gt; </a:t>
            </a:r>
            <a:r>
              <a:rPr lang="pt-PT" dirty="0" err="1" smtClean="0">
                <a:solidFill>
                  <a:srgbClr val="002060"/>
                </a:solidFill>
                <a:latin typeface="Calibri" pitchFamily="34" charset="0"/>
              </a:rPr>
              <a:t>cap.</a:t>
            </a:r>
            <a:r>
              <a:rPr lang="pt-PT" dirty="0" smtClean="0">
                <a:solidFill>
                  <a:srgbClr val="002060"/>
                </a:solidFill>
                <a:latin typeface="Calibri" pitchFamily="34" charset="0"/>
              </a:rPr>
              <a:t> produtivo</a:t>
            </a:r>
            <a:endParaRPr lang="pt-PT" dirty="0">
              <a:solidFill>
                <a:srgbClr val="002060"/>
              </a:solidFill>
              <a:latin typeface="Calibri" pitchFamily="34" charset="0"/>
            </a:endParaRPr>
          </a:p>
        </p:txBody>
      </p:sp>
      <p:sp>
        <p:nvSpPr>
          <p:cNvPr id="12" name="Rectângulo 11"/>
          <p:cNvSpPr/>
          <p:nvPr/>
        </p:nvSpPr>
        <p:spPr>
          <a:xfrm>
            <a:off x="6929454" y="928670"/>
            <a:ext cx="1643074" cy="785818"/>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Taxas de juros baixas</a:t>
            </a:r>
            <a:endParaRPr lang="pt-PT" dirty="0">
              <a:solidFill>
                <a:srgbClr val="002060"/>
              </a:solidFill>
              <a:latin typeface="Calibri" pitchFamily="34" charset="0"/>
            </a:endParaRPr>
          </a:p>
        </p:txBody>
      </p:sp>
      <p:sp>
        <p:nvSpPr>
          <p:cNvPr id="13" name="Rectângulo 12"/>
          <p:cNvSpPr/>
          <p:nvPr/>
        </p:nvSpPr>
        <p:spPr>
          <a:xfrm>
            <a:off x="6929454" y="2285992"/>
            <a:ext cx="1643074" cy="785818"/>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Desincentivo poupança</a:t>
            </a:r>
            <a:endParaRPr lang="pt-PT" dirty="0">
              <a:solidFill>
                <a:srgbClr val="002060"/>
              </a:solidFill>
              <a:latin typeface="Calibri" pitchFamily="34" charset="0"/>
            </a:endParaRPr>
          </a:p>
        </p:txBody>
      </p:sp>
      <p:sp>
        <p:nvSpPr>
          <p:cNvPr id="14" name="Rectângulo 13"/>
          <p:cNvSpPr/>
          <p:nvPr/>
        </p:nvSpPr>
        <p:spPr>
          <a:xfrm>
            <a:off x="4357686" y="3286124"/>
            <a:ext cx="1643074" cy="571504"/>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Crédito fácil</a:t>
            </a:r>
            <a:endParaRPr lang="pt-PT" dirty="0">
              <a:solidFill>
                <a:srgbClr val="002060"/>
              </a:solidFill>
              <a:latin typeface="Calibri" pitchFamily="34" charset="0"/>
            </a:endParaRPr>
          </a:p>
        </p:txBody>
      </p:sp>
      <p:sp>
        <p:nvSpPr>
          <p:cNvPr id="15" name="Rectângulo arredondado 14"/>
          <p:cNvSpPr/>
          <p:nvPr/>
        </p:nvSpPr>
        <p:spPr>
          <a:xfrm>
            <a:off x="6643702" y="3786190"/>
            <a:ext cx="1928826" cy="785818"/>
          </a:xfrm>
          <a:prstGeom prst="roundRect">
            <a:avLst/>
          </a:prstGeom>
          <a:solidFill>
            <a:schemeClr val="accent6"/>
          </a:solidFill>
          <a:ln>
            <a:solidFill>
              <a:schemeClr val="accent6"/>
            </a:solid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b="1" dirty="0" smtClean="0">
                <a:solidFill>
                  <a:schemeClr val="tx1"/>
                </a:solidFill>
                <a:latin typeface="Calibri" pitchFamily="34" charset="0"/>
              </a:rPr>
              <a:t>Políticas anti-inflacionistas</a:t>
            </a:r>
            <a:endParaRPr lang="pt-PT" b="1" dirty="0">
              <a:solidFill>
                <a:schemeClr val="tx1"/>
              </a:solidFill>
              <a:latin typeface="Calibri" pitchFamily="34" charset="0"/>
            </a:endParaRPr>
          </a:p>
        </p:txBody>
      </p:sp>
      <p:sp>
        <p:nvSpPr>
          <p:cNvPr id="16" name="Rectângulo 15"/>
          <p:cNvSpPr/>
          <p:nvPr/>
        </p:nvSpPr>
        <p:spPr>
          <a:xfrm>
            <a:off x="5500694" y="4714884"/>
            <a:ext cx="1500198" cy="785818"/>
          </a:xfrm>
          <a:prstGeom prst="rect">
            <a:avLst/>
          </a:prstGeom>
          <a:solidFill>
            <a:schemeClr val="accent6"/>
          </a:solidFill>
          <a:ln>
            <a:solidFill>
              <a:schemeClr val="accent6"/>
            </a:solid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b="1" dirty="0" smtClean="0">
                <a:solidFill>
                  <a:schemeClr val="tx1"/>
                </a:solidFill>
                <a:latin typeface="Calibri" pitchFamily="34" charset="0"/>
              </a:rPr>
              <a:t>Contenção salarial</a:t>
            </a:r>
            <a:endParaRPr lang="pt-PT" b="1" dirty="0">
              <a:solidFill>
                <a:schemeClr val="tx1"/>
              </a:solidFill>
              <a:latin typeface="Calibri" pitchFamily="34" charset="0"/>
            </a:endParaRPr>
          </a:p>
        </p:txBody>
      </p:sp>
      <p:sp>
        <p:nvSpPr>
          <p:cNvPr id="17" name="Rectângulo 16"/>
          <p:cNvSpPr/>
          <p:nvPr/>
        </p:nvSpPr>
        <p:spPr>
          <a:xfrm>
            <a:off x="6858016" y="5643578"/>
            <a:ext cx="1785950" cy="785818"/>
          </a:xfrm>
          <a:prstGeom prst="rect">
            <a:avLst/>
          </a:prstGeom>
          <a:solidFill>
            <a:schemeClr val="accent6"/>
          </a:solidFill>
          <a:ln>
            <a:solidFill>
              <a:schemeClr val="accent6"/>
            </a:solid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b="1" dirty="0" smtClean="0">
                <a:solidFill>
                  <a:schemeClr val="tx1"/>
                </a:solidFill>
                <a:latin typeface="Calibri" pitchFamily="34" charset="0"/>
              </a:rPr>
              <a:t>Contenção </a:t>
            </a:r>
            <a:r>
              <a:rPr lang="pt-PT" b="1" dirty="0" err="1" smtClean="0">
                <a:solidFill>
                  <a:schemeClr val="tx1"/>
                </a:solidFill>
                <a:latin typeface="Calibri" pitchFamily="34" charset="0"/>
              </a:rPr>
              <a:t>prod</a:t>
            </a:r>
            <a:r>
              <a:rPr lang="pt-PT" b="1" dirty="0" smtClean="0">
                <a:solidFill>
                  <a:schemeClr val="tx1"/>
                </a:solidFill>
                <a:latin typeface="Calibri" pitchFamily="34" charset="0"/>
              </a:rPr>
              <a:t>. Monetária B. C.</a:t>
            </a:r>
            <a:endParaRPr lang="pt-PT" b="1" dirty="0">
              <a:solidFill>
                <a:schemeClr val="tx1"/>
              </a:solidFill>
              <a:latin typeface="Calibri" pitchFamily="34" charset="0"/>
            </a:endParaRPr>
          </a:p>
        </p:txBody>
      </p:sp>
      <p:sp>
        <p:nvSpPr>
          <p:cNvPr id="18" name="Rectângulo 17"/>
          <p:cNvSpPr/>
          <p:nvPr/>
        </p:nvSpPr>
        <p:spPr>
          <a:xfrm>
            <a:off x="2928926" y="4572008"/>
            <a:ext cx="1928826" cy="107157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Endividamento Estado/Empresas/Famílias</a:t>
            </a:r>
            <a:endParaRPr lang="pt-PT" dirty="0">
              <a:solidFill>
                <a:srgbClr val="002060"/>
              </a:solidFill>
              <a:latin typeface="Calibri" pitchFamily="34" charset="0"/>
            </a:endParaRPr>
          </a:p>
        </p:txBody>
      </p:sp>
      <p:sp>
        <p:nvSpPr>
          <p:cNvPr id="27" name="Seta para a esquerda e para a direita 26"/>
          <p:cNvSpPr/>
          <p:nvPr/>
        </p:nvSpPr>
        <p:spPr>
          <a:xfrm>
            <a:off x="2857488" y="1285860"/>
            <a:ext cx="928694" cy="214314"/>
          </a:xfrm>
          <a:prstGeom prst="lef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8" name="Seta para a direita 27"/>
          <p:cNvSpPr/>
          <p:nvPr/>
        </p:nvSpPr>
        <p:spPr>
          <a:xfrm>
            <a:off x="6000760" y="1285860"/>
            <a:ext cx="857256"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9" name="Seta para a direita 28"/>
          <p:cNvSpPr/>
          <p:nvPr/>
        </p:nvSpPr>
        <p:spPr>
          <a:xfrm rot="5400000">
            <a:off x="7393801" y="1893083"/>
            <a:ext cx="571504"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0" name="Seta para a direita 29"/>
          <p:cNvSpPr/>
          <p:nvPr/>
        </p:nvSpPr>
        <p:spPr>
          <a:xfrm rot="5400000">
            <a:off x="7679553" y="5036355"/>
            <a:ext cx="1000132"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1" name="Seta para a direita 30"/>
          <p:cNvSpPr/>
          <p:nvPr/>
        </p:nvSpPr>
        <p:spPr>
          <a:xfrm rot="5400000">
            <a:off x="1250133" y="5179231"/>
            <a:ext cx="571504"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2" name="Seta para a direita 31"/>
          <p:cNvSpPr/>
          <p:nvPr/>
        </p:nvSpPr>
        <p:spPr>
          <a:xfrm rot="5400000">
            <a:off x="1142976" y="2143116"/>
            <a:ext cx="785818"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3" name="Seta para a direita 32"/>
          <p:cNvSpPr/>
          <p:nvPr/>
        </p:nvSpPr>
        <p:spPr>
          <a:xfrm rot="5400000">
            <a:off x="1250133" y="3679033"/>
            <a:ext cx="561980" cy="204790"/>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4" name="Seta em ângulo recto para cima 33"/>
          <p:cNvSpPr/>
          <p:nvPr/>
        </p:nvSpPr>
        <p:spPr>
          <a:xfrm rot="5400000">
            <a:off x="2357422" y="1857364"/>
            <a:ext cx="785818" cy="785818"/>
          </a:xfrm>
          <a:prstGeom prst="bentUpArrow">
            <a:avLst>
              <a:gd name="adj1" fmla="val 11679"/>
              <a:gd name="adj2" fmla="val 25000"/>
              <a:gd name="adj3" fmla="val 25000"/>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5" name="Seta em ângulo recto para cima 34"/>
          <p:cNvSpPr/>
          <p:nvPr/>
        </p:nvSpPr>
        <p:spPr>
          <a:xfrm>
            <a:off x="2500298" y="5715016"/>
            <a:ext cx="1000132" cy="428628"/>
          </a:xfrm>
          <a:prstGeom prst="bentUpArrow">
            <a:avLst>
              <a:gd name="adj1" fmla="val 25153"/>
              <a:gd name="adj2" fmla="val 42965"/>
              <a:gd name="adj3" fmla="val 40719"/>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6" name="Seta em ângulo recto para cima 35"/>
          <p:cNvSpPr/>
          <p:nvPr/>
        </p:nvSpPr>
        <p:spPr>
          <a:xfrm rot="10800000" flipV="1">
            <a:off x="4429124" y="5715016"/>
            <a:ext cx="2357454" cy="419104"/>
          </a:xfrm>
          <a:prstGeom prst="bentUpArrow">
            <a:avLst>
              <a:gd name="adj1" fmla="val 25153"/>
              <a:gd name="adj2" fmla="val 42965"/>
              <a:gd name="adj3" fmla="val 40719"/>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7" name="Seta para a direita 36"/>
          <p:cNvSpPr/>
          <p:nvPr/>
        </p:nvSpPr>
        <p:spPr>
          <a:xfrm rot="10800000">
            <a:off x="4929190" y="5072074"/>
            <a:ext cx="500066"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8" name="Seta em ângulo recto para cima 37"/>
          <p:cNvSpPr/>
          <p:nvPr/>
        </p:nvSpPr>
        <p:spPr>
          <a:xfrm rot="5400000" flipV="1">
            <a:off x="6965173" y="4679165"/>
            <a:ext cx="571504" cy="500066"/>
          </a:xfrm>
          <a:prstGeom prst="bentUpArrow">
            <a:avLst>
              <a:gd name="adj1" fmla="val 23228"/>
              <a:gd name="adj2" fmla="val 25000"/>
              <a:gd name="adj3" fmla="val 28850"/>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9" name="Seta para a direita 38"/>
          <p:cNvSpPr/>
          <p:nvPr/>
        </p:nvSpPr>
        <p:spPr>
          <a:xfrm rot="5400000">
            <a:off x="4929190" y="2500306"/>
            <a:ext cx="1357322"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0" name="Seta para a direita 39"/>
          <p:cNvSpPr/>
          <p:nvPr/>
        </p:nvSpPr>
        <p:spPr>
          <a:xfrm rot="7338196">
            <a:off x="5610963" y="2407908"/>
            <a:ext cx="1742104" cy="213550"/>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1" name="Seta em ângulo recto para cima 40"/>
          <p:cNvSpPr/>
          <p:nvPr/>
        </p:nvSpPr>
        <p:spPr>
          <a:xfrm rot="5400000" flipV="1">
            <a:off x="4643438" y="4214818"/>
            <a:ext cx="928694" cy="357190"/>
          </a:xfrm>
          <a:prstGeom prst="bentUpArrow">
            <a:avLst>
              <a:gd name="adj1" fmla="val 31312"/>
              <a:gd name="adj2" fmla="val 35779"/>
              <a:gd name="adj3" fmla="val 34239"/>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2" name="Seta em ângulo recto para cima 41"/>
          <p:cNvSpPr/>
          <p:nvPr/>
        </p:nvSpPr>
        <p:spPr>
          <a:xfrm>
            <a:off x="6072198" y="3071810"/>
            <a:ext cx="1857388" cy="500066"/>
          </a:xfrm>
          <a:prstGeom prst="bentUpArrow">
            <a:avLst>
              <a:gd name="adj1" fmla="val 19379"/>
              <a:gd name="adj2" fmla="val 42965"/>
              <a:gd name="adj3" fmla="val 40719"/>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3" name="Triângulo isósceles 42"/>
          <p:cNvSpPr/>
          <p:nvPr/>
        </p:nvSpPr>
        <p:spPr>
          <a:xfrm flipV="1">
            <a:off x="714348" y="5857892"/>
            <a:ext cx="204790" cy="204790"/>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4" name="Seta em ângulo recto para cima 43"/>
          <p:cNvSpPr/>
          <p:nvPr/>
        </p:nvSpPr>
        <p:spPr>
          <a:xfrm rot="5400000" flipV="1">
            <a:off x="2464579" y="3321843"/>
            <a:ext cx="1285884" cy="928694"/>
          </a:xfrm>
          <a:prstGeom prst="bentUpArrow">
            <a:avLst>
              <a:gd name="adj1" fmla="val 12657"/>
              <a:gd name="adj2" fmla="val 23860"/>
              <a:gd name="adj3" fmla="val 31130"/>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5" name="Seta para a direita 44"/>
          <p:cNvSpPr/>
          <p:nvPr/>
        </p:nvSpPr>
        <p:spPr>
          <a:xfrm rot="5400000">
            <a:off x="3357554" y="3714752"/>
            <a:ext cx="1357322"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6" name="Seta para a direita 45"/>
          <p:cNvSpPr/>
          <p:nvPr/>
        </p:nvSpPr>
        <p:spPr>
          <a:xfrm rot="5400000">
            <a:off x="4179091" y="1821645"/>
            <a:ext cx="285752" cy="357190"/>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18"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7</a:t>
            </a:fld>
            <a:endParaRPr lang="pt-PT" dirty="0"/>
          </a:p>
        </p:txBody>
      </p:sp>
      <p:sp>
        <p:nvSpPr>
          <p:cNvPr id="4" name="Rectângulo 3"/>
          <p:cNvSpPr/>
          <p:nvPr/>
        </p:nvSpPr>
        <p:spPr>
          <a:xfrm>
            <a:off x="857224" y="142852"/>
            <a:ext cx="7500990" cy="52322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A problemática da Zona Euro</a:t>
            </a:r>
            <a:endParaRPr lang="pt-PT" sz="2800" b="1" dirty="0">
              <a:ln w="50800"/>
              <a:solidFill>
                <a:srgbClr val="002060"/>
              </a:solidFill>
            </a:endParaRPr>
          </a:p>
        </p:txBody>
      </p:sp>
      <p:sp>
        <p:nvSpPr>
          <p:cNvPr id="5" name="CaixaDeTexto 4"/>
          <p:cNvSpPr txBox="1"/>
          <p:nvPr/>
        </p:nvSpPr>
        <p:spPr>
          <a:xfrm>
            <a:off x="1000100" y="1785926"/>
            <a:ext cx="7429552" cy="2708434"/>
          </a:xfrm>
          <a:prstGeom prst="rect">
            <a:avLst/>
          </a:prstGeom>
          <a:noFill/>
        </p:spPr>
        <p:txBody>
          <a:bodyPr wrap="square" rtlCol="0">
            <a:spAutoFit/>
          </a:bodyPr>
          <a:lstStyle/>
          <a:p>
            <a:pPr defTabSz="625475">
              <a:lnSpc>
                <a:spcPct val="150000"/>
              </a:lnSpc>
              <a:spcBef>
                <a:spcPts val="600"/>
              </a:spcBef>
              <a:spcAft>
                <a:spcPts val="600"/>
              </a:spcAft>
              <a:buFont typeface="Wingdings" pitchFamily="2" charset="2"/>
              <a:buChar char="ü"/>
            </a:pPr>
            <a:r>
              <a:rPr lang="pt-PT" dirty="0" smtClean="0">
                <a:solidFill>
                  <a:srgbClr val="002060"/>
                </a:solidFill>
                <a:latin typeface="Calibri" pitchFamily="34" charset="0"/>
              </a:rPr>
              <a:t>	</a:t>
            </a:r>
            <a:r>
              <a:rPr lang="pt-PT" sz="2000" dirty="0" smtClean="0">
                <a:solidFill>
                  <a:srgbClr val="002060"/>
                </a:solidFill>
                <a:latin typeface="Calibri" pitchFamily="34" charset="0"/>
              </a:rPr>
              <a:t>Paridade do euro e diferenciais de competitividade dos países 	da Zona Euro</a:t>
            </a:r>
          </a:p>
          <a:p>
            <a:pPr defTabSz="625475">
              <a:lnSpc>
                <a:spcPct val="150000"/>
              </a:lnSpc>
              <a:spcBef>
                <a:spcPts val="600"/>
              </a:spcBef>
              <a:spcAft>
                <a:spcPts val="600"/>
              </a:spcAft>
              <a:buFont typeface="Wingdings" pitchFamily="2" charset="2"/>
              <a:buChar char="ü"/>
            </a:pPr>
            <a:endParaRPr lang="pt-PT" sz="2000" dirty="0" smtClean="0">
              <a:solidFill>
                <a:srgbClr val="002060"/>
              </a:solidFill>
              <a:latin typeface="Calibri" pitchFamily="34" charset="0"/>
            </a:endParaRPr>
          </a:p>
          <a:p>
            <a:pPr defTabSz="625475">
              <a:lnSpc>
                <a:spcPct val="150000"/>
              </a:lnSpc>
              <a:spcBef>
                <a:spcPts val="600"/>
              </a:spcBef>
              <a:spcAft>
                <a:spcPts val="600"/>
              </a:spcAft>
              <a:buFont typeface="Wingdings" pitchFamily="2" charset="2"/>
              <a:buChar char="ü"/>
            </a:pPr>
            <a:r>
              <a:rPr lang="pt-PT" sz="2000" dirty="0" smtClean="0">
                <a:solidFill>
                  <a:srgbClr val="002060"/>
                </a:solidFill>
                <a:latin typeface="Calibri" pitchFamily="34" charset="0"/>
              </a:rPr>
              <a:t>	Política Monetária do Banco Central Europeu (BCE) e o Sistema 	Europeu de Bancos Centrais (SEBC)</a:t>
            </a:r>
            <a:endParaRPr lang="pt-PT" sz="2000" dirty="0">
              <a:solidFill>
                <a:srgbClr val="002060"/>
              </a:solidFill>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0"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8</a:t>
            </a:fld>
            <a:endParaRPr lang="pt-PT" dirty="0"/>
          </a:p>
        </p:txBody>
      </p:sp>
      <p:sp>
        <p:nvSpPr>
          <p:cNvPr id="4" name="Rectângulo 3"/>
          <p:cNvSpPr/>
          <p:nvPr/>
        </p:nvSpPr>
        <p:spPr>
          <a:xfrm>
            <a:off x="857224" y="142852"/>
            <a:ext cx="7500990" cy="954107"/>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Paridade do euro e diferenciais de competitividade dos países da Zona Euro</a:t>
            </a:r>
            <a:endParaRPr lang="pt-PT" sz="2800" b="1" dirty="0">
              <a:ln w="50800"/>
              <a:solidFill>
                <a:srgbClr val="002060"/>
              </a:solidFill>
            </a:endParaRPr>
          </a:p>
        </p:txBody>
      </p:sp>
      <p:sp>
        <p:nvSpPr>
          <p:cNvPr id="5" name="Rectângulo 4"/>
          <p:cNvSpPr/>
          <p:nvPr/>
        </p:nvSpPr>
        <p:spPr>
          <a:xfrm>
            <a:off x="1571604" y="1285860"/>
            <a:ext cx="6143668"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r>
              <a:rPr lang="pt-PT" dirty="0" smtClean="0">
                <a:solidFill>
                  <a:srgbClr val="002060"/>
                </a:solidFill>
                <a:latin typeface="Calibri" pitchFamily="34" charset="0"/>
              </a:rPr>
              <a:t>Taxas de câmbio devem reflectir diferenciais de competitividade entre países</a:t>
            </a:r>
            <a:endParaRPr lang="pt-PT" dirty="0">
              <a:solidFill>
                <a:srgbClr val="002060"/>
              </a:solidFill>
              <a:latin typeface="Calibri" pitchFamily="34" charset="0"/>
            </a:endParaRPr>
          </a:p>
        </p:txBody>
      </p:sp>
      <p:sp>
        <p:nvSpPr>
          <p:cNvPr id="6" name="Rectângulo 5"/>
          <p:cNvSpPr/>
          <p:nvPr/>
        </p:nvSpPr>
        <p:spPr>
          <a:xfrm>
            <a:off x="1571604" y="2214554"/>
            <a:ext cx="6143668"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r>
              <a:rPr lang="pt-PT" dirty="0" smtClean="0">
                <a:solidFill>
                  <a:srgbClr val="002060"/>
                </a:solidFill>
                <a:latin typeface="Calibri" pitchFamily="34" charset="0"/>
              </a:rPr>
              <a:t>Taxa de câmbio real deve corresponder a Balança Comercial equilibrada</a:t>
            </a:r>
            <a:endParaRPr lang="pt-PT" dirty="0">
              <a:solidFill>
                <a:srgbClr val="002060"/>
              </a:solidFill>
              <a:latin typeface="Calibri" pitchFamily="34" charset="0"/>
            </a:endParaRPr>
          </a:p>
        </p:txBody>
      </p:sp>
      <p:sp>
        <p:nvSpPr>
          <p:cNvPr id="7" name="Rectângulo 6"/>
          <p:cNvSpPr/>
          <p:nvPr/>
        </p:nvSpPr>
        <p:spPr>
          <a:xfrm>
            <a:off x="1071538" y="3643314"/>
            <a:ext cx="1857388"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Taxa de câmbio sobrevalorizada</a:t>
            </a:r>
            <a:endParaRPr lang="pt-PT" dirty="0">
              <a:solidFill>
                <a:srgbClr val="002060"/>
              </a:solidFill>
              <a:latin typeface="Calibri" pitchFamily="34" charset="0"/>
            </a:endParaRPr>
          </a:p>
        </p:txBody>
      </p:sp>
      <p:sp>
        <p:nvSpPr>
          <p:cNvPr id="8" name="Rectângulo 7"/>
          <p:cNvSpPr/>
          <p:nvPr/>
        </p:nvSpPr>
        <p:spPr>
          <a:xfrm>
            <a:off x="1071538" y="5357826"/>
            <a:ext cx="1857388"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Taxa de câmbio subvalorizada</a:t>
            </a:r>
            <a:endParaRPr lang="pt-PT" dirty="0">
              <a:solidFill>
                <a:srgbClr val="002060"/>
              </a:solidFill>
              <a:latin typeface="Calibri" pitchFamily="34" charset="0"/>
            </a:endParaRPr>
          </a:p>
        </p:txBody>
      </p:sp>
      <p:sp>
        <p:nvSpPr>
          <p:cNvPr id="9" name="Rectângulo 8"/>
          <p:cNvSpPr/>
          <p:nvPr/>
        </p:nvSpPr>
        <p:spPr>
          <a:xfrm>
            <a:off x="4500562" y="3286124"/>
            <a:ext cx="3643338" cy="71438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País perde competitividade nas exportações</a:t>
            </a:r>
            <a:endParaRPr lang="pt-PT" dirty="0">
              <a:solidFill>
                <a:srgbClr val="002060"/>
              </a:solidFill>
              <a:latin typeface="Calibri" pitchFamily="34" charset="0"/>
            </a:endParaRPr>
          </a:p>
        </p:txBody>
      </p:sp>
      <p:sp>
        <p:nvSpPr>
          <p:cNvPr id="10" name="Rectângulo 9"/>
          <p:cNvSpPr/>
          <p:nvPr/>
        </p:nvSpPr>
        <p:spPr>
          <a:xfrm>
            <a:off x="4500562" y="4071942"/>
            <a:ext cx="3643338" cy="857256"/>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Défice BC pode ser compensado por entrada capital estrangeiro</a:t>
            </a:r>
            <a:endParaRPr lang="pt-PT" dirty="0">
              <a:solidFill>
                <a:srgbClr val="002060"/>
              </a:solidFill>
              <a:latin typeface="Calibri" pitchFamily="34" charset="0"/>
            </a:endParaRPr>
          </a:p>
        </p:txBody>
      </p:sp>
      <p:sp>
        <p:nvSpPr>
          <p:cNvPr id="11" name="Rectângulo 10"/>
          <p:cNvSpPr/>
          <p:nvPr/>
        </p:nvSpPr>
        <p:spPr>
          <a:xfrm>
            <a:off x="4500562" y="5000636"/>
            <a:ext cx="3643338" cy="1571636"/>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r>
              <a:rPr lang="pt-PT" dirty="0" smtClean="0">
                <a:solidFill>
                  <a:srgbClr val="002060"/>
                </a:solidFill>
                <a:latin typeface="Calibri" pitchFamily="34" charset="0"/>
              </a:rPr>
              <a:t>Curto prazo -      </a:t>
            </a:r>
            <a:r>
              <a:rPr lang="pt-PT" sz="2400" dirty="0" smtClean="0">
                <a:solidFill>
                  <a:srgbClr val="002060"/>
                </a:solidFill>
                <a:latin typeface="Calibri" pitchFamily="34" charset="0"/>
              </a:rPr>
              <a:t>X ;    M</a:t>
            </a:r>
          </a:p>
          <a:p>
            <a:r>
              <a:rPr lang="pt-PT" dirty="0" smtClean="0">
                <a:solidFill>
                  <a:srgbClr val="002060"/>
                </a:solidFill>
                <a:latin typeface="Calibri" pitchFamily="34" charset="0"/>
              </a:rPr>
              <a:t>Preço </a:t>
            </a:r>
            <a:r>
              <a:rPr lang="pt-PT" dirty="0" err="1" smtClean="0">
                <a:solidFill>
                  <a:srgbClr val="002060"/>
                </a:solidFill>
                <a:latin typeface="Calibri" pitchFamily="34" charset="0"/>
              </a:rPr>
              <a:t>Imp</a:t>
            </a:r>
            <a:r>
              <a:rPr lang="pt-PT" dirty="0" smtClean="0">
                <a:solidFill>
                  <a:srgbClr val="002060"/>
                </a:solidFill>
                <a:latin typeface="Calibri" pitchFamily="34" charset="0"/>
              </a:rPr>
              <a:t>.           pressão inflacionista</a:t>
            </a:r>
          </a:p>
          <a:p>
            <a:r>
              <a:rPr lang="pt-PT" dirty="0" smtClean="0">
                <a:solidFill>
                  <a:srgbClr val="002060"/>
                </a:solidFill>
                <a:latin typeface="Calibri" pitchFamily="34" charset="0"/>
              </a:rPr>
              <a:t>Longo prazo – Proteccionismo </a:t>
            </a:r>
          </a:p>
          <a:p>
            <a:r>
              <a:rPr lang="pt-PT" dirty="0" err="1" smtClean="0">
                <a:solidFill>
                  <a:srgbClr val="002060"/>
                </a:solidFill>
                <a:latin typeface="Calibri" pitchFamily="34" charset="0"/>
              </a:rPr>
              <a:t>prod</a:t>
            </a:r>
            <a:r>
              <a:rPr lang="pt-PT" dirty="0" smtClean="0">
                <a:solidFill>
                  <a:srgbClr val="002060"/>
                </a:solidFill>
                <a:latin typeface="Calibri" pitchFamily="34" charset="0"/>
              </a:rPr>
              <a:t>. nacional             perda de competitividade   </a:t>
            </a:r>
            <a:endParaRPr lang="pt-PT" dirty="0">
              <a:solidFill>
                <a:srgbClr val="002060"/>
              </a:solidFill>
              <a:latin typeface="Calibri" pitchFamily="34" charset="0"/>
            </a:endParaRPr>
          </a:p>
        </p:txBody>
      </p:sp>
      <p:sp>
        <p:nvSpPr>
          <p:cNvPr id="12" name="Triângulo isósceles 11"/>
          <p:cNvSpPr/>
          <p:nvPr/>
        </p:nvSpPr>
        <p:spPr>
          <a:xfrm>
            <a:off x="5857884" y="5143512"/>
            <a:ext cx="214314" cy="214314"/>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3" name="Triângulo isósceles 12"/>
          <p:cNvSpPr/>
          <p:nvPr/>
        </p:nvSpPr>
        <p:spPr>
          <a:xfrm flipV="1">
            <a:off x="6429388" y="5143512"/>
            <a:ext cx="204790" cy="204790"/>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Seta para a direita 13"/>
          <p:cNvSpPr/>
          <p:nvPr/>
        </p:nvSpPr>
        <p:spPr>
          <a:xfrm>
            <a:off x="5643570" y="5500702"/>
            <a:ext cx="500066"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Seta para a direita 14"/>
          <p:cNvSpPr/>
          <p:nvPr/>
        </p:nvSpPr>
        <p:spPr>
          <a:xfrm>
            <a:off x="6072198" y="6000768"/>
            <a:ext cx="500066" cy="214314"/>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Seta em ângulo recto para cima 15"/>
          <p:cNvSpPr/>
          <p:nvPr/>
        </p:nvSpPr>
        <p:spPr>
          <a:xfrm flipV="1">
            <a:off x="2857488" y="1785926"/>
            <a:ext cx="571504" cy="428628"/>
          </a:xfrm>
          <a:prstGeom prst="bentUpArrow">
            <a:avLst>
              <a:gd name="adj1" fmla="val 23228"/>
              <a:gd name="adj2" fmla="val 25000"/>
              <a:gd name="adj3" fmla="val 28850"/>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7" name="Seta para a direita 16"/>
          <p:cNvSpPr/>
          <p:nvPr/>
        </p:nvSpPr>
        <p:spPr>
          <a:xfrm>
            <a:off x="3214678" y="3714752"/>
            <a:ext cx="928693" cy="607223"/>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8" name="Seta para a direita 17"/>
          <p:cNvSpPr/>
          <p:nvPr/>
        </p:nvSpPr>
        <p:spPr>
          <a:xfrm>
            <a:off x="3214678" y="5429264"/>
            <a:ext cx="928693" cy="607223"/>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nasquebradas.com.br/wp-content/uploads/2011/08/Tempestade-no-mar.jpg"/>
          <p:cNvPicPr>
            <a:picLocks noChangeAspect="1" noChangeArrowheads="1"/>
          </p:cNvPicPr>
          <p:nvPr/>
        </p:nvPicPr>
        <p:blipFill>
          <a:blip r:embed="rId2" cstate="print">
            <a:lum bright="70000" contrast="-70000"/>
          </a:blip>
          <a:srcRect/>
          <a:stretch>
            <a:fillRect/>
          </a:stretch>
        </p:blipFill>
        <p:spPr bwMode="auto">
          <a:xfrm>
            <a:off x="-18" y="0"/>
            <a:ext cx="9144018" cy="6840000"/>
          </a:xfrm>
          <a:prstGeom prst="rect">
            <a:avLst/>
          </a:prstGeom>
          <a:noFill/>
        </p:spPr>
      </p:pic>
      <p:sp>
        <p:nvSpPr>
          <p:cNvPr id="3" name="Marcador de Posição do Número do Diapositivo 2"/>
          <p:cNvSpPr>
            <a:spLocks noGrp="1"/>
          </p:cNvSpPr>
          <p:nvPr>
            <p:ph type="sldNum" sz="quarter" idx="12"/>
          </p:nvPr>
        </p:nvSpPr>
        <p:spPr/>
        <p:txBody>
          <a:bodyPr/>
          <a:lstStyle/>
          <a:p>
            <a:fld id="{7A3F4769-364D-42C0-A957-3006D2E2CF9A}" type="slidenum">
              <a:rPr lang="pt-PT" smtClean="0"/>
              <a:pPr/>
              <a:t>9</a:t>
            </a:fld>
            <a:endParaRPr lang="pt-PT" dirty="0"/>
          </a:p>
        </p:txBody>
      </p:sp>
      <p:sp>
        <p:nvSpPr>
          <p:cNvPr id="4" name="Rectângulo 3"/>
          <p:cNvSpPr/>
          <p:nvPr/>
        </p:nvSpPr>
        <p:spPr>
          <a:xfrm>
            <a:off x="857224" y="142852"/>
            <a:ext cx="7500990" cy="52322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t-PT" sz="2800" b="1" dirty="0" smtClean="0">
                <a:ln w="50800"/>
                <a:solidFill>
                  <a:srgbClr val="002060"/>
                </a:solidFill>
              </a:rPr>
              <a:t>Política monetária da União Europeia</a:t>
            </a:r>
            <a:endParaRPr lang="pt-PT" sz="2800" b="1" dirty="0">
              <a:ln w="50800"/>
              <a:solidFill>
                <a:srgbClr val="002060"/>
              </a:solidFill>
            </a:endParaRPr>
          </a:p>
        </p:txBody>
      </p:sp>
      <p:sp>
        <p:nvSpPr>
          <p:cNvPr id="5" name="CaixaDeTexto 4"/>
          <p:cNvSpPr txBox="1"/>
          <p:nvPr/>
        </p:nvSpPr>
        <p:spPr>
          <a:xfrm>
            <a:off x="714348" y="1357298"/>
            <a:ext cx="8072494" cy="553998"/>
          </a:xfrm>
          <a:prstGeom prst="rect">
            <a:avLst/>
          </a:prstGeom>
          <a:noFill/>
        </p:spPr>
        <p:txBody>
          <a:bodyPr wrap="square" rtlCol="0">
            <a:spAutoFit/>
          </a:bodyPr>
          <a:lstStyle/>
          <a:p>
            <a:pPr defTabSz="625475">
              <a:lnSpc>
                <a:spcPct val="150000"/>
              </a:lnSpc>
              <a:spcBef>
                <a:spcPts val="600"/>
              </a:spcBef>
              <a:spcAft>
                <a:spcPts val="600"/>
              </a:spcAft>
            </a:pPr>
            <a:r>
              <a:rPr lang="pt-PT" sz="2000" dirty="0" smtClean="0">
                <a:solidFill>
                  <a:srgbClr val="002060"/>
                </a:solidFill>
                <a:latin typeface="Calibri" pitchFamily="34" charset="0"/>
              </a:rPr>
              <a:t>BCE e SEBC – responsáveis pela definição e execução política monetária EU</a:t>
            </a:r>
          </a:p>
        </p:txBody>
      </p:sp>
      <p:sp>
        <p:nvSpPr>
          <p:cNvPr id="6" name="Rectângulo 5"/>
          <p:cNvSpPr/>
          <p:nvPr/>
        </p:nvSpPr>
        <p:spPr>
          <a:xfrm>
            <a:off x="1071538" y="2357430"/>
            <a:ext cx="1857388"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Objectivo primordial</a:t>
            </a:r>
            <a:endParaRPr lang="pt-PT" dirty="0">
              <a:solidFill>
                <a:srgbClr val="002060"/>
              </a:solidFill>
              <a:latin typeface="Calibri" pitchFamily="34" charset="0"/>
            </a:endParaRPr>
          </a:p>
        </p:txBody>
      </p:sp>
      <p:sp>
        <p:nvSpPr>
          <p:cNvPr id="7" name="Rectângulo 6"/>
          <p:cNvSpPr/>
          <p:nvPr/>
        </p:nvSpPr>
        <p:spPr>
          <a:xfrm>
            <a:off x="1071538" y="4071942"/>
            <a:ext cx="1857388" cy="71438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pt-PT" dirty="0" smtClean="0">
                <a:solidFill>
                  <a:srgbClr val="002060"/>
                </a:solidFill>
                <a:latin typeface="Calibri" pitchFamily="34" charset="0"/>
              </a:rPr>
              <a:t>Objectivos secundários</a:t>
            </a:r>
            <a:endParaRPr lang="pt-PT" dirty="0">
              <a:solidFill>
                <a:srgbClr val="002060"/>
              </a:solidFill>
              <a:latin typeface="Calibri" pitchFamily="34" charset="0"/>
            </a:endParaRPr>
          </a:p>
        </p:txBody>
      </p:sp>
      <p:sp>
        <p:nvSpPr>
          <p:cNvPr id="8" name="Rectângulo 7"/>
          <p:cNvSpPr/>
          <p:nvPr/>
        </p:nvSpPr>
        <p:spPr>
          <a:xfrm>
            <a:off x="4286248" y="2357430"/>
            <a:ext cx="3857652" cy="71438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Manutenção estabilidade de preços</a:t>
            </a:r>
            <a:endParaRPr lang="pt-PT" dirty="0">
              <a:solidFill>
                <a:srgbClr val="002060"/>
              </a:solidFill>
              <a:latin typeface="Calibri" pitchFamily="34" charset="0"/>
            </a:endParaRPr>
          </a:p>
        </p:txBody>
      </p:sp>
      <p:sp>
        <p:nvSpPr>
          <p:cNvPr id="10" name="Seta para a direita 9"/>
          <p:cNvSpPr/>
          <p:nvPr/>
        </p:nvSpPr>
        <p:spPr>
          <a:xfrm>
            <a:off x="3214678" y="2428868"/>
            <a:ext cx="928693" cy="607223"/>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Seta para a direita 10"/>
          <p:cNvSpPr/>
          <p:nvPr/>
        </p:nvSpPr>
        <p:spPr>
          <a:xfrm>
            <a:off x="3214678" y="4143380"/>
            <a:ext cx="928693" cy="607223"/>
          </a:xfrm>
          <a:prstGeom prst="rightArrow">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3" name="Rectângulo 12"/>
          <p:cNvSpPr/>
          <p:nvPr/>
        </p:nvSpPr>
        <p:spPr>
          <a:xfrm>
            <a:off x="4286248" y="4071942"/>
            <a:ext cx="3857652" cy="714380"/>
          </a:xfrm>
          <a:prstGeom prst="rect">
            <a:avLst/>
          </a:prstGeom>
          <a:solidFill>
            <a:schemeClr val="accent4">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r>
              <a:rPr lang="pt-PT" dirty="0" smtClean="0">
                <a:solidFill>
                  <a:srgbClr val="002060"/>
                </a:solidFill>
                <a:latin typeface="Calibri" pitchFamily="34" charset="0"/>
              </a:rPr>
              <a:t>Apoiar políticas económicas da União</a:t>
            </a:r>
            <a:endParaRPr lang="pt-PT" dirty="0">
              <a:solidFill>
                <a:srgbClr val="002060"/>
              </a:solidFill>
              <a:latin typeface="Calibri" pitchFamily="34" charset="0"/>
            </a:endParaRPr>
          </a:p>
        </p:txBody>
      </p:sp>
      <p:sp>
        <p:nvSpPr>
          <p:cNvPr id="12" name="CaixaDeTexto 11"/>
          <p:cNvSpPr txBox="1"/>
          <p:nvPr/>
        </p:nvSpPr>
        <p:spPr>
          <a:xfrm>
            <a:off x="1857356" y="5500702"/>
            <a:ext cx="5357850" cy="400110"/>
          </a:xfrm>
          <a:prstGeom prst="rect">
            <a:avLst/>
          </a:prstGeom>
          <a:scene3d>
            <a:camera prst="orthographicFront"/>
            <a:lightRig rig="threePt" dir="t"/>
          </a:scene3d>
          <a:sp3d>
            <a:bevelT w="114300" prst="artDeco"/>
          </a:sp3d>
        </p:spPr>
        <p:style>
          <a:lnRef idx="2">
            <a:schemeClr val="accent4"/>
          </a:lnRef>
          <a:fillRef idx="1">
            <a:schemeClr val="lt1"/>
          </a:fillRef>
          <a:effectRef idx="0">
            <a:schemeClr val="accent4"/>
          </a:effectRef>
          <a:fontRef idx="minor">
            <a:schemeClr val="dk1"/>
          </a:fontRef>
        </p:style>
        <p:txBody>
          <a:bodyPr wrap="square" rtlCol="0">
            <a:spAutoFit/>
          </a:bodyPr>
          <a:lstStyle/>
          <a:p>
            <a:r>
              <a:rPr lang="pt-PT" sz="2000" dirty="0" smtClean="0">
                <a:solidFill>
                  <a:srgbClr val="002060"/>
                </a:solidFill>
                <a:latin typeface="Calibri" pitchFamily="34" charset="0"/>
              </a:rPr>
              <a:t>O SEBC é dirigido pelos órgãos de decisão do BCE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618</TotalTime>
  <Words>746</Words>
  <Application>Microsoft Office PowerPoint</Application>
  <PresentationFormat>Apresentação no Ecrã (4:3)</PresentationFormat>
  <Paragraphs>155</Paragraphs>
  <Slides>18</Slides>
  <Notes>0</Notes>
  <HiddenSlides>0</HiddenSlides>
  <MMClips>0</MMClips>
  <ScaleCrop>false</ScaleCrop>
  <HeadingPairs>
    <vt:vector size="4" baseType="variant">
      <vt:variant>
        <vt:lpstr>Tema</vt:lpstr>
      </vt:variant>
      <vt:variant>
        <vt:i4>1</vt:i4>
      </vt:variant>
      <vt:variant>
        <vt:lpstr>Títulos dos diapositivos</vt:lpstr>
      </vt:variant>
      <vt:variant>
        <vt:i4>18</vt:i4>
      </vt:variant>
    </vt:vector>
  </HeadingPairs>
  <TitlesOfParts>
    <vt:vector size="19" baseType="lpstr">
      <vt:lpstr>Vértice</vt:lpstr>
      <vt:lpstr>Diapositivo 1</vt:lpstr>
      <vt:lpstr>Diapositivo 2</vt:lpstr>
      <vt:lpstr>Diapositivo 3</vt:lpstr>
      <vt:lpstr>Diapositivo 4</vt:lpstr>
      <vt:lpstr>Diapositivo 5</vt:lpstr>
      <vt:lpstr>Diapositivo 6</vt:lpstr>
      <vt:lpstr>Diapositivo 7</vt:lpstr>
      <vt:lpstr>Diapositivo 8</vt:lpstr>
      <vt:lpstr>Diapositivo 9</vt:lpstr>
      <vt:lpstr>Diapositivo 10</vt:lpstr>
      <vt:lpstr>Diapositivo 11</vt:lpstr>
      <vt:lpstr>Diapositivo 12</vt:lpstr>
      <vt:lpstr>Diapositivo 13</vt:lpstr>
      <vt:lpstr>Diapositivo 14</vt:lpstr>
      <vt:lpstr>Diapositivo 15</vt:lpstr>
      <vt:lpstr>Diapositivo 16</vt:lpstr>
      <vt:lpstr>Diapositivo 17</vt:lpstr>
      <vt:lpstr>Diapositivo 18</vt:lpstr>
    </vt:vector>
  </TitlesOfParts>
  <Company>INA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Juliag</dc:creator>
  <cp:lastModifiedBy>alices</cp:lastModifiedBy>
  <cp:revision>68</cp:revision>
  <dcterms:created xsi:type="dcterms:W3CDTF">2011-11-03T14:37:19Z</dcterms:created>
  <dcterms:modified xsi:type="dcterms:W3CDTF">2012-01-17T15:51:46Z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