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handoutMasterIdLst>
    <p:handoutMasterId r:id="rId17"/>
  </p:handoutMasterIdLst>
  <p:sldIdLst>
    <p:sldId id="257" r:id="rId2"/>
    <p:sldId id="258" r:id="rId3"/>
    <p:sldId id="259" r:id="rId4"/>
    <p:sldId id="269" r:id="rId5"/>
    <p:sldId id="260" r:id="rId6"/>
    <p:sldId id="261" r:id="rId7"/>
    <p:sldId id="266" r:id="rId8"/>
    <p:sldId id="263" r:id="rId9"/>
    <p:sldId id="264" r:id="rId10"/>
    <p:sldId id="265" r:id="rId11"/>
    <p:sldId id="267" r:id="rId12"/>
    <p:sldId id="268" r:id="rId13"/>
    <p:sldId id="271" r:id="rId14"/>
    <p:sldId id="270" r:id="rId15"/>
  </p:sldIdLst>
  <p:sldSz cx="9144000" cy="6858000" type="screen4x3"/>
  <p:notesSz cx="6877050" cy="10001250"/>
  <p:defaultTextStyle>
    <a:defPPr>
      <a:defRPr lang="pt-P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CB4"/>
    <a:srgbClr val="FF6699"/>
    <a:srgbClr val="002F8E"/>
    <a:srgbClr val="99CCFF"/>
    <a:srgbClr val="3399FF"/>
    <a:srgbClr val="66FFFF"/>
    <a:srgbClr val="CCECFF"/>
    <a:srgbClr val="6699FF"/>
  </p:clrMru>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édio 4 - Destaqu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60"/>
  </p:normalViewPr>
  <p:slideViewPr>
    <p:cSldViewPr>
      <p:cViewPr varScale="1">
        <p:scale>
          <a:sx n="52" d="100"/>
          <a:sy n="52" d="100"/>
        </p:scale>
        <p:origin x="-90" y="-996"/>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2616" y="-84"/>
      </p:cViewPr>
      <p:guideLst>
        <p:guide orient="horz" pos="3150"/>
        <p:guide pos="216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24E3AC-189F-4877-8CAB-AF0BCC4643B6}" type="doc">
      <dgm:prSet loTypeId="urn:microsoft.com/office/officeart/2005/8/layout/hList6" loCatId="list" qsTypeId="urn:microsoft.com/office/officeart/2005/8/quickstyle/simple1#1" qsCatId="simple" csTypeId="urn:microsoft.com/office/officeart/2005/8/colors/accent1_2#1" csCatId="accent1" phldr="1"/>
      <dgm:spPr/>
      <dgm:t>
        <a:bodyPr/>
        <a:lstStyle/>
        <a:p>
          <a:endParaRPr lang="pt-PT"/>
        </a:p>
      </dgm:t>
    </dgm:pt>
    <dgm:pt modelId="{9C3D802E-4CFB-4335-880F-11358DDF657A}">
      <dgm:prSet phldrT="[Texto]" custT="1"/>
      <dgm:spPr>
        <a:solidFill>
          <a:schemeClr val="accent1">
            <a:lumMod val="40000"/>
            <a:lumOff val="60000"/>
          </a:schemeClr>
        </a:solidFill>
      </dgm:spPr>
      <dgm:t>
        <a:bodyPr/>
        <a:lstStyle/>
        <a:p>
          <a:pPr algn="l">
            <a:lnSpc>
              <a:spcPct val="100000"/>
            </a:lnSpc>
            <a:spcAft>
              <a:spcPts val="0"/>
            </a:spcAft>
          </a:pPr>
          <a:r>
            <a:rPr lang="fr-FR" sz="2400" b="1" noProof="0" dirty="0" smtClean="0">
              <a:solidFill>
                <a:schemeClr val="accent1">
                  <a:lumMod val="50000"/>
                </a:schemeClr>
              </a:solidFill>
            </a:rPr>
            <a:t>Concentration </a:t>
          </a:r>
        </a:p>
        <a:p>
          <a:pPr algn="l">
            <a:lnSpc>
              <a:spcPct val="100000"/>
            </a:lnSpc>
            <a:spcAft>
              <a:spcPts val="0"/>
            </a:spcAft>
          </a:pPr>
          <a:r>
            <a:rPr lang="fr-FR" sz="2400" b="1" noProof="0" dirty="0" smtClean="0">
              <a:solidFill>
                <a:schemeClr val="accent1">
                  <a:lumMod val="50000"/>
                </a:schemeClr>
              </a:solidFill>
            </a:rPr>
            <a:t>de Services</a:t>
          </a:r>
        </a:p>
        <a:p>
          <a:pPr algn="l">
            <a:lnSpc>
              <a:spcPct val="100000"/>
            </a:lnSpc>
            <a:spcAft>
              <a:spcPts val="0"/>
            </a:spcAft>
          </a:pPr>
          <a:r>
            <a:rPr lang="fr-FR" sz="2400" b="1" noProof="0" dirty="0" smtClean="0">
              <a:solidFill>
                <a:schemeClr val="accent1">
                  <a:lumMod val="50000"/>
                </a:schemeClr>
              </a:solidFill>
            </a:rPr>
            <a:t>spécialisés </a:t>
          </a:r>
        </a:p>
        <a:p>
          <a:pPr algn="l">
            <a:lnSpc>
              <a:spcPct val="90000"/>
            </a:lnSpc>
            <a:spcAft>
              <a:spcPct val="35000"/>
            </a:spcAft>
          </a:pPr>
          <a:endParaRPr lang="fr-FR" sz="2000" dirty="0" smtClean="0">
            <a:solidFill>
              <a:schemeClr val="accent1">
                <a:lumMod val="75000"/>
              </a:schemeClr>
            </a:solidFill>
          </a:endParaRPr>
        </a:p>
        <a:p>
          <a:pPr algn="l">
            <a:lnSpc>
              <a:spcPct val="90000"/>
            </a:lnSpc>
            <a:spcAft>
              <a:spcPct val="35000"/>
            </a:spcAft>
          </a:pPr>
          <a:r>
            <a:rPr lang="fr-FR" sz="2000" b="1" dirty="0" smtClean="0">
              <a:solidFill>
                <a:schemeClr val="accent1">
                  <a:lumMod val="75000"/>
                </a:schemeClr>
              </a:solidFill>
            </a:rPr>
            <a:t>Appui juridique, social, emploi, éducation, santé, habitation…….</a:t>
          </a:r>
          <a:endParaRPr lang="fr-FR" sz="2000" b="1" noProof="0" dirty="0">
            <a:solidFill>
              <a:schemeClr val="accent1">
                <a:lumMod val="75000"/>
              </a:schemeClr>
            </a:solidFill>
          </a:endParaRPr>
        </a:p>
      </dgm:t>
    </dgm:pt>
    <dgm:pt modelId="{70EB8F34-2049-4B4F-9364-C5128EE49F78}" type="parTrans" cxnId="{EAF6533B-60D7-4C84-AEC0-7F5DA6D4D0B5}">
      <dgm:prSet/>
      <dgm:spPr/>
      <dgm:t>
        <a:bodyPr/>
        <a:lstStyle/>
        <a:p>
          <a:endParaRPr lang="pt-PT">
            <a:solidFill>
              <a:schemeClr val="accent1">
                <a:lumMod val="20000"/>
                <a:lumOff val="80000"/>
              </a:schemeClr>
            </a:solidFill>
          </a:endParaRPr>
        </a:p>
      </dgm:t>
    </dgm:pt>
    <dgm:pt modelId="{851F5CA1-ACB8-4FC4-A10B-098FF4DF94BB}" type="sibTrans" cxnId="{EAF6533B-60D7-4C84-AEC0-7F5DA6D4D0B5}">
      <dgm:prSet/>
      <dgm:spPr/>
      <dgm:t>
        <a:bodyPr/>
        <a:lstStyle/>
        <a:p>
          <a:endParaRPr lang="pt-PT">
            <a:solidFill>
              <a:schemeClr val="accent1">
                <a:lumMod val="20000"/>
                <a:lumOff val="80000"/>
              </a:schemeClr>
            </a:solidFill>
          </a:endParaRPr>
        </a:p>
      </dgm:t>
    </dgm:pt>
    <dgm:pt modelId="{D03C3C16-3F80-4F2F-88FC-5683C8EF2F23}">
      <dgm:prSet phldrT="[Texto]" custT="1"/>
      <dgm:spPr>
        <a:solidFill>
          <a:schemeClr val="accent1">
            <a:lumMod val="40000"/>
            <a:lumOff val="60000"/>
          </a:schemeClr>
        </a:solidFill>
      </dgm:spPr>
      <dgm:t>
        <a:bodyPr/>
        <a:lstStyle/>
        <a:p>
          <a:pPr algn="l"/>
          <a:r>
            <a:rPr lang="fr-FR" sz="2400" b="1" noProof="0" dirty="0" smtClean="0">
              <a:solidFill>
                <a:schemeClr val="accent1">
                  <a:lumMod val="50000"/>
                </a:schemeClr>
              </a:solidFill>
              <a:latin typeface="+mn-lt"/>
            </a:rPr>
            <a:t>Concentration de Services  publics</a:t>
          </a:r>
        </a:p>
        <a:p>
          <a:pPr algn="l"/>
          <a:endParaRPr lang="pt-PT" sz="1700" dirty="0" smtClean="0">
            <a:solidFill>
              <a:schemeClr val="accent1">
                <a:lumMod val="20000"/>
                <a:lumOff val="80000"/>
              </a:schemeClr>
            </a:solidFill>
          </a:endParaRPr>
        </a:p>
        <a:p>
          <a:pPr algn="l"/>
          <a:r>
            <a:rPr lang="fr-FR" sz="1700" b="1" dirty="0" smtClean="0">
              <a:solidFill>
                <a:schemeClr val="accent1">
                  <a:lumMod val="75000"/>
                </a:schemeClr>
              </a:solidFill>
            </a:rPr>
            <a:t>Service d’Étrangers et Frontières,</a:t>
          </a:r>
        </a:p>
        <a:p>
          <a:pPr algn="l"/>
          <a:r>
            <a:rPr lang="fr-FR" sz="1700" b="1" dirty="0" smtClean="0">
              <a:solidFill>
                <a:schemeClr val="accent1">
                  <a:lumMod val="75000"/>
                </a:schemeClr>
              </a:solidFill>
            </a:rPr>
            <a:t>Sécurité Sociale,</a:t>
          </a:r>
        </a:p>
        <a:p>
          <a:pPr algn="l"/>
          <a:r>
            <a:rPr lang="fr-FR" sz="1700" b="1" dirty="0" smtClean="0">
              <a:solidFill>
                <a:schemeClr val="accent1">
                  <a:lumMod val="75000"/>
                </a:schemeClr>
              </a:solidFill>
            </a:rPr>
            <a:t>Conditions de Travail ……..</a:t>
          </a:r>
          <a:endParaRPr lang="pt-PT" sz="1700" b="1" dirty="0">
            <a:solidFill>
              <a:schemeClr val="accent1">
                <a:lumMod val="75000"/>
              </a:schemeClr>
            </a:solidFill>
          </a:endParaRPr>
        </a:p>
      </dgm:t>
    </dgm:pt>
    <dgm:pt modelId="{C9AC2F9B-467B-4375-BC3B-2782169BCE77}" type="parTrans" cxnId="{4C4F9063-8FC7-42D9-A7B3-E5CB3398310B}">
      <dgm:prSet/>
      <dgm:spPr/>
      <dgm:t>
        <a:bodyPr/>
        <a:lstStyle/>
        <a:p>
          <a:endParaRPr lang="pt-PT">
            <a:solidFill>
              <a:schemeClr val="accent1">
                <a:lumMod val="20000"/>
                <a:lumOff val="80000"/>
              </a:schemeClr>
            </a:solidFill>
          </a:endParaRPr>
        </a:p>
      </dgm:t>
    </dgm:pt>
    <dgm:pt modelId="{26EEDCF0-54A7-4A37-90ED-1E6DBAA843AA}" type="sibTrans" cxnId="{4C4F9063-8FC7-42D9-A7B3-E5CB3398310B}">
      <dgm:prSet/>
      <dgm:spPr/>
      <dgm:t>
        <a:bodyPr/>
        <a:lstStyle/>
        <a:p>
          <a:endParaRPr lang="pt-PT">
            <a:solidFill>
              <a:schemeClr val="accent1">
                <a:lumMod val="20000"/>
                <a:lumOff val="80000"/>
              </a:schemeClr>
            </a:solidFill>
          </a:endParaRPr>
        </a:p>
      </dgm:t>
    </dgm:pt>
    <dgm:pt modelId="{8A8B3B6E-0C05-480F-88DE-EEB13E651215}">
      <dgm:prSet phldrT="[Texto]" custT="1"/>
      <dgm:spPr>
        <a:solidFill>
          <a:schemeClr val="accent1">
            <a:lumMod val="60000"/>
            <a:lumOff val="40000"/>
          </a:schemeClr>
        </a:solidFill>
      </dgm:spPr>
      <dgm:t>
        <a:bodyPr/>
        <a:lstStyle/>
        <a:p>
          <a:r>
            <a:rPr lang="fr-FR" sz="2400" b="1" noProof="0" dirty="0" smtClean="0">
              <a:solidFill>
                <a:schemeClr val="accent1">
                  <a:lumMod val="50000"/>
                </a:schemeClr>
              </a:solidFill>
            </a:rPr>
            <a:t>Médiateurs</a:t>
          </a:r>
          <a:r>
            <a:rPr lang="fr-FR" sz="2400" b="1" noProof="0" dirty="0" smtClean="0">
              <a:solidFill>
                <a:schemeClr val="accent1">
                  <a:lumMod val="75000"/>
                </a:schemeClr>
              </a:solidFill>
            </a:rPr>
            <a:t> </a:t>
          </a:r>
          <a:endParaRPr lang="fr-FR" sz="2400" b="1" noProof="0" dirty="0">
            <a:solidFill>
              <a:schemeClr val="accent1">
                <a:lumMod val="75000"/>
              </a:schemeClr>
            </a:solidFill>
          </a:endParaRPr>
        </a:p>
      </dgm:t>
    </dgm:pt>
    <dgm:pt modelId="{21B38EFF-A1BC-40B2-981C-C849609E0D5B}" type="parTrans" cxnId="{46C5C12C-3651-46F3-B010-97E984902451}">
      <dgm:prSet/>
      <dgm:spPr/>
      <dgm:t>
        <a:bodyPr/>
        <a:lstStyle/>
        <a:p>
          <a:endParaRPr lang="pt-PT">
            <a:solidFill>
              <a:schemeClr val="accent1">
                <a:lumMod val="20000"/>
                <a:lumOff val="80000"/>
              </a:schemeClr>
            </a:solidFill>
          </a:endParaRPr>
        </a:p>
      </dgm:t>
    </dgm:pt>
    <dgm:pt modelId="{B28096FC-DE92-46E2-9C2A-BD82A1BA6AB1}" type="sibTrans" cxnId="{46C5C12C-3651-46F3-B010-97E984902451}">
      <dgm:prSet/>
      <dgm:spPr/>
      <dgm:t>
        <a:bodyPr/>
        <a:lstStyle/>
        <a:p>
          <a:endParaRPr lang="pt-PT">
            <a:solidFill>
              <a:schemeClr val="accent1">
                <a:lumMod val="20000"/>
                <a:lumOff val="80000"/>
              </a:schemeClr>
            </a:solidFill>
          </a:endParaRPr>
        </a:p>
      </dgm:t>
    </dgm:pt>
    <dgm:pt modelId="{B0D7E303-B490-46F4-9A4A-F4DF651BD942}">
      <dgm:prSet phldrT="[Texto]"/>
      <dgm:spPr>
        <a:solidFill>
          <a:schemeClr val="accent1">
            <a:lumMod val="60000"/>
            <a:lumOff val="40000"/>
          </a:schemeClr>
        </a:solidFill>
      </dgm:spPr>
      <dgm:t>
        <a:bodyPr/>
        <a:lstStyle/>
        <a:p>
          <a:r>
            <a:rPr lang="fr-FR" sz="2300" b="1" noProof="0" dirty="0" smtClean="0">
              <a:solidFill>
                <a:schemeClr val="accent1">
                  <a:lumMod val="75000"/>
                </a:schemeClr>
              </a:solidFill>
            </a:rPr>
            <a:t>Des pays d’origine, </a:t>
          </a:r>
          <a:endParaRPr lang="fr-FR" sz="2300" b="1" noProof="0" dirty="0">
            <a:solidFill>
              <a:schemeClr val="accent1">
                <a:lumMod val="75000"/>
              </a:schemeClr>
            </a:solidFill>
          </a:endParaRPr>
        </a:p>
      </dgm:t>
    </dgm:pt>
    <dgm:pt modelId="{6EB9FE1F-587B-403D-89ED-374D8F7C6417}" type="sibTrans" cxnId="{18E1E203-0903-46A6-BC31-2CCD8F21311B}">
      <dgm:prSet/>
      <dgm:spPr/>
      <dgm:t>
        <a:bodyPr/>
        <a:lstStyle/>
        <a:p>
          <a:endParaRPr lang="pt-PT">
            <a:solidFill>
              <a:schemeClr val="accent1">
                <a:lumMod val="20000"/>
                <a:lumOff val="80000"/>
              </a:schemeClr>
            </a:solidFill>
          </a:endParaRPr>
        </a:p>
      </dgm:t>
    </dgm:pt>
    <dgm:pt modelId="{8494A63F-A08D-4819-B27A-75ACABF17A9E}" type="parTrans" cxnId="{18E1E203-0903-46A6-BC31-2CCD8F21311B}">
      <dgm:prSet/>
      <dgm:spPr/>
      <dgm:t>
        <a:bodyPr/>
        <a:lstStyle/>
        <a:p>
          <a:endParaRPr lang="pt-PT">
            <a:solidFill>
              <a:schemeClr val="accent1">
                <a:lumMod val="20000"/>
                <a:lumOff val="80000"/>
              </a:schemeClr>
            </a:solidFill>
          </a:endParaRPr>
        </a:p>
      </dgm:t>
    </dgm:pt>
    <dgm:pt modelId="{70777168-A1B8-4EE1-8823-C77DD3E43819}">
      <dgm:prSet phldrT="[Texto]"/>
      <dgm:spPr>
        <a:solidFill>
          <a:schemeClr val="accent1">
            <a:lumMod val="60000"/>
            <a:lumOff val="40000"/>
          </a:schemeClr>
        </a:solidFill>
      </dgm:spPr>
      <dgm:t>
        <a:bodyPr/>
        <a:lstStyle/>
        <a:p>
          <a:r>
            <a:rPr lang="fr-FR" sz="2300" b="1" noProof="0" dirty="0" smtClean="0">
              <a:solidFill>
                <a:schemeClr val="accent1">
                  <a:lumMod val="75000"/>
                </a:schemeClr>
              </a:solidFill>
            </a:rPr>
            <a:t>Parlant plusieurs langues</a:t>
          </a:r>
          <a:endParaRPr lang="fr-FR" sz="2300" b="1" noProof="0" dirty="0">
            <a:solidFill>
              <a:schemeClr val="accent1">
                <a:lumMod val="75000"/>
              </a:schemeClr>
            </a:solidFill>
          </a:endParaRPr>
        </a:p>
      </dgm:t>
    </dgm:pt>
    <dgm:pt modelId="{BBE60A9D-B3C9-4A34-B467-2284988EF657}" type="parTrans" cxnId="{5F1BDB30-567F-4253-9EC0-A845BF8273F3}">
      <dgm:prSet/>
      <dgm:spPr/>
      <dgm:t>
        <a:bodyPr/>
        <a:lstStyle/>
        <a:p>
          <a:endParaRPr lang="pt-PT"/>
        </a:p>
      </dgm:t>
    </dgm:pt>
    <dgm:pt modelId="{CCF2C82E-A57D-4821-A548-C2EE669EA7D1}" type="sibTrans" cxnId="{5F1BDB30-567F-4253-9EC0-A845BF8273F3}">
      <dgm:prSet/>
      <dgm:spPr/>
      <dgm:t>
        <a:bodyPr/>
        <a:lstStyle/>
        <a:p>
          <a:endParaRPr lang="pt-PT"/>
        </a:p>
      </dgm:t>
    </dgm:pt>
    <dgm:pt modelId="{3E7B5EC3-0B3E-4F0F-A8DA-B36032B82B22}" type="pres">
      <dgm:prSet presAssocID="{5E24E3AC-189F-4877-8CAB-AF0BCC4643B6}" presName="Name0" presStyleCnt="0">
        <dgm:presLayoutVars>
          <dgm:dir/>
          <dgm:resizeHandles val="exact"/>
        </dgm:presLayoutVars>
      </dgm:prSet>
      <dgm:spPr/>
      <dgm:t>
        <a:bodyPr/>
        <a:lstStyle/>
        <a:p>
          <a:endParaRPr lang="pt-PT"/>
        </a:p>
      </dgm:t>
    </dgm:pt>
    <dgm:pt modelId="{0B596646-2C41-477E-A80E-430E944524DB}" type="pres">
      <dgm:prSet presAssocID="{9C3D802E-4CFB-4335-880F-11358DDF657A}" presName="node" presStyleLbl="node1" presStyleIdx="0" presStyleCnt="3">
        <dgm:presLayoutVars>
          <dgm:bulletEnabled val="1"/>
        </dgm:presLayoutVars>
      </dgm:prSet>
      <dgm:spPr/>
      <dgm:t>
        <a:bodyPr/>
        <a:lstStyle/>
        <a:p>
          <a:endParaRPr lang="pt-PT"/>
        </a:p>
      </dgm:t>
    </dgm:pt>
    <dgm:pt modelId="{35DE522B-A6BC-4938-852E-40C04E128BB1}" type="pres">
      <dgm:prSet presAssocID="{851F5CA1-ACB8-4FC4-A10B-098FF4DF94BB}" presName="sibTrans" presStyleCnt="0"/>
      <dgm:spPr/>
    </dgm:pt>
    <dgm:pt modelId="{9C64BE06-259C-439A-B8CE-AF4A4A2E620E}" type="pres">
      <dgm:prSet presAssocID="{D03C3C16-3F80-4F2F-88FC-5683C8EF2F23}" presName="node" presStyleLbl="node1" presStyleIdx="1" presStyleCnt="3">
        <dgm:presLayoutVars>
          <dgm:bulletEnabled val="1"/>
        </dgm:presLayoutVars>
      </dgm:prSet>
      <dgm:spPr/>
      <dgm:t>
        <a:bodyPr/>
        <a:lstStyle/>
        <a:p>
          <a:endParaRPr lang="pt-PT"/>
        </a:p>
      </dgm:t>
    </dgm:pt>
    <dgm:pt modelId="{6BA21F1E-45CD-4D8E-A360-7E0E4D888165}" type="pres">
      <dgm:prSet presAssocID="{26EEDCF0-54A7-4A37-90ED-1E6DBAA843AA}" presName="sibTrans" presStyleCnt="0"/>
      <dgm:spPr/>
    </dgm:pt>
    <dgm:pt modelId="{741B5C1A-BAB4-45BA-AB6E-1447D8D1EE23}" type="pres">
      <dgm:prSet presAssocID="{8A8B3B6E-0C05-480F-88DE-EEB13E651215}" presName="node" presStyleLbl="node1" presStyleIdx="2" presStyleCnt="3">
        <dgm:presLayoutVars>
          <dgm:bulletEnabled val="1"/>
        </dgm:presLayoutVars>
      </dgm:prSet>
      <dgm:spPr/>
      <dgm:t>
        <a:bodyPr/>
        <a:lstStyle/>
        <a:p>
          <a:endParaRPr lang="pt-PT"/>
        </a:p>
      </dgm:t>
    </dgm:pt>
  </dgm:ptLst>
  <dgm:cxnLst>
    <dgm:cxn modelId="{4C4F9063-8FC7-42D9-A7B3-E5CB3398310B}" srcId="{5E24E3AC-189F-4877-8CAB-AF0BCC4643B6}" destId="{D03C3C16-3F80-4F2F-88FC-5683C8EF2F23}" srcOrd="1" destOrd="0" parTransId="{C9AC2F9B-467B-4375-BC3B-2782169BCE77}" sibTransId="{26EEDCF0-54A7-4A37-90ED-1E6DBAA843AA}"/>
    <dgm:cxn modelId="{1BED8A86-7B43-4467-B8B2-A6C249DABD2C}" type="presOf" srcId="{8A8B3B6E-0C05-480F-88DE-EEB13E651215}" destId="{741B5C1A-BAB4-45BA-AB6E-1447D8D1EE23}" srcOrd="0" destOrd="0" presId="urn:microsoft.com/office/officeart/2005/8/layout/hList6"/>
    <dgm:cxn modelId="{71D1ADED-2301-4B22-8BBE-8D0178E002E1}" type="presOf" srcId="{D03C3C16-3F80-4F2F-88FC-5683C8EF2F23}" destId="{9C64BE06-259C-439A-B8CE-AF4A4A2E620E}" srcOrd="0" destOrd="0" presId="urn:microsoft.com/office/officeart/2005/8/layout/hList6"/>
    <dgm:cxn modelId="{8D5569E2-4AC4-4004-BDB0-75FE09F9FC26}" type="presOf" srcId="{70777168-A1B8-4EE1-8823-C77DD3E43819}" destId="{741B5C1A-BAB4-45BA-AB6E-1447D8D1EE23}" srcOrd="0" destOrd="2" presId="urn:microsoft.com/office/officeart/2005/8/layout/hList6"/>
    <dgm:cxn modelId="{EAF6533B-60D7-4C84-AEC0-7F5DA6D4D0B5}" srcId="{5E24E3AC-189F-4877-8CAB-AF0BCC4643B6}" destId="{9C3D802E-4CFB-4335-880F-11358DDF657A}" srcOrd="0" destOrd="0" parTransId="{70EB8F34-2049-4B4F-9364-C5128EE49F78}" sibTransId="{851F5CA1-ACB8-4FC4-A10B-098FF4DF94BB}"/>
    <dgm:cxn modelId="{46C5C12C-3651-46F3-B010-97E984902451}" srcId="{5E24E3AC-189F-4877-8CAB-AF0BCC4643B6}" destId="{8A8B3B6E-0C05-480F-88DE-EEB13E651215}" srcOrd="2" destOrd="0" parTransId="{21B38EFF-A1BC-40B2-981C-C849609E0D5B}" sibTransId="{B28096FC-DE92-46E2-9C2A-BD82A1BA6AB1}"/>
    <dgm:cxn modelId="{79D30A81-96AF-4791-8B49-55ACDBC6D658}" type="presOf" srcId="{9C3D802E-4CFB-4335-880F-11358DDF657A}" destId="{0B596646-2C41-477E-A80E-430E944524DB}" srcOrd="0" destOrd="0" presId="urn:microsoft.com/office/officeart/2005/8/layout/hList6"/>
    <dgm:cxn modelId="{5F6789E3-8E1D-4BA5-A2F0-790423B14603}" type="presOf" srcId="{B0D7E303-B490-46F4-9A4A-F4DF651BD942}" destId="{741B5C1A-BAB4-45BA-AB6E-1447D8D1EE23}" srcOrd="0" destOrd="1" presId="urn:microsoft.com/office/officeart/2005/8/layout/hList6"/>
    <dgm:cxn modelId="{5F1BDB30-567F-4253-9EC0-A845BF8273F3}" srcId="{8A8B3B6E-0C05-480F-88DE-EEB13E651215}" destId="{70777168-A1B8-4EE1-8823-C77DD3E43819}" srcOrd="1" destOrd="0" parTransId="{BBE60A9D-B3C9-4A34-B467-2284988EF657}" sibTransId="{CCF2C82E-A57D-4821-A548-C2EE669EA7D1}"/>
    <dgm:cxn modelId="{18E1E203-0903-46A6-BC31-2CCD8F21311B}" srcId="{8A8B3B6E-0C05-480F-88DE-EEB13E651215}" destId="{B0D7E303-B490-46F4-9A4A-F4DF651BD942}" srcOrd="0" destOrd="0" parTransId="{8494A63F-A08D-4819-B27A-75ACABF17A9E}" sibTransId="{6EB9FE1F-587B-403D-89ED-374D8F7C6417}"/>
    <dgm:cxn modelId="{3CB5A7CB-CD7F-4AA0-8C9D-18F206D3DFE2}" type="presOf" srcId="{5E24E3AC-189F-4877-8CAB-AF0BCC4643B6}" destId="{3E7B5EC3-0B3E-4F0F-A8DA-B36032B82B22}" srcOrd="0" destOrd="0" presId="urn:microsoft.com/office/officeart/2005/8/layout/hList6"/>
    <dgm:cxn modelId="{86AE95BA-BA69-4D6A-992C-4BF398225636}" type="presParOf" srcId="{3E7B5EC3-0B3E-4F0F-A8DA-B36032B82B22}" destId="{0B596646-2C41-477E-A80E-430E944524DB}" srcOrd="0" destOrd="0" presId="urn:microsoft.com/office/officeart/2005/8/layout/hList6"/>
    <dgm:cxn modelId="{03A67F91-B81B-406F-B0A1-BCE2D3C7FDB6}" type="presParOf" srcId="{3E7B5EC3-0B3E-4F0F-A8DA-B36032B82B22}" destId="{35DE522B-A6BC-4938-852E-40C04E128BB1}" srcOrd="1" destOrd="0" presId="urn:microsoft.com/office/officeart/2005/8/layout/hList6"/>
    <dgm:cxn modelId="{EED7D03A-695D-43CA-8914-BD95DE4A9056}" type="presParOf" srcId="{3E7B5EC3-0B3E-4F0F-A8DA-B36032B82B22}" destId="{9C64BE06-259C-439A-B8CE-AF4A4A2E620E}" srcOrd="2" destOrd="0" presId="urn:microsoft.com/office/officeart/2005/8/layout/hList6"/>
    <dgm:cxn modelId="{33859A84-D4DB-4334-9177-0AE4E3D15544}" type="presParOf" srcId="{3E7B5EC3-0B3E-4F0F-A8DA-B36032B82B22}" destId="{6BA21F1E-45CD-4D8E-A360-7E0E4D888165}" srcOrd="3" destOrd="0" presId="urn:microsoft.com/office/officeart/2005/8/layout/hList6"/>
    <dgm:cxn modelId="{075A455E-503A-4C64-9C91-F98256433DD6}" type="presParOf" srcId="{3E7B5EC3-0B3E-4F0F-A8DA-B36032B82B22}" destId="{741B5C1A-BAB4-45BA-AB6E-1447D8D1EE23}"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596646-2C41-477E-A80E-430E944524DB}">
      <dsp:nvSpPr>
        <dsp:cNvPr id="0" name=""/>
        <dsp:cNvSpPr/>
      </dsp:nvSpPr>
      <dsp:spPr>
        <a:xfrm rot="16200000">
          <a:off x="-741446" y="742466"/>
          <a:ext cx="4136008" cy="2651075"/>
        </a:xfrm>
        <a:prstGeom prst="flowChartManualOperation">
          <a:avLst/>
        </a:prstGeom>
        <a:solidFill>
          <a:schemeClr val="accent1">
            <a:lumMod val="40000"/>
            <a:lumOff val="6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l" defTabSz="1066800">
            <a:lnSpc>
              <a:spcPct val="100000"/>
            </a:lnSpc>
            <a:spcBef>
              <a:spcPct val="0"/>
            </a:spcBef>
            <a:spcAft>
              <a:spcPts val="0"/>
            </a:spcAft>
          </a:pPr>
          <a:r>
            <a:rPr lang="fr-FR" sz="2400" b="1" kern="1200" noProof="0" dirty="0" smtClean="0">
              <a:solidFill>
                <a:schemeClr val="accent1">
                  <a:lumMod val="50000"/>
                </a:schemeClr>
              </a:solidFill>
            </a:rPr>
            <a:t>Concentration </a:t>
          </a:r>
        </a:p>
        <a:p>
          <a:pPr lvl="0" algn="l" defTabSz="1066800">
            <a:lnSpc>
              <a:spcPct val="100000"/>
            </a:lnSpc>
            <a:spcBef>
              <a:spcPct val="0"/>
            </a:spcBef>
            <a:spcAft>
              <a:spcPts val="0"/>
            </a:spcAft>
          </a:pPr>
          <a:r>
            <a:rPr lang="fr-FR" sz="2400" b="1" kern="1200" noProof="0" dirty="0" smtClean="0">
              <a:solidFill>
                <a:schemeClr val="accent1">
                  <a:lumMod val="50000"/>
                </a:schemeClr>
              </a:solidFill>
            </a:rPr>
            <a:t>de Services</a:t>
          </a:r>
        </a:p>
        <a:p>
          <a:pPr lvl="0" algn="l" defTabSz="1066800">
            <a:lnSpc>
              <a:spcPct val="100000"/>
            </a:lnSpc>
            <a:spcBef>
              <a:spcPct val="0"/>
            </a:spcBef>
            <a:spcAft>
              <a:spcPts val="0"/>
            </a:spcAft>
          </a:pPr>
          <a:r>
            <a:rPr lang="fr-FR" sz="2400" b="1" kern="1200" noProof="0" dirty="0" smtClean="0">
              <a:solidFill>
                <a:schemeClr val="accent1">
                  <a:lumMod val="50000"/>
                </a:schemeClr>
              </a:solidFill>
            </a:rPr>
            <a:t>spécialisés </a:t>
          </a:r>
        </a:p>
        <a:p>
          <a:pPr lvl="0" algn="l" defTabSz="1066800">
            <a:lnSpc>
              <a:spcPct val="90000"/>
            </a:lnSpc>
            <a:spcBef>
              <a:spcPct val="0"/>
            </a:spcBef>
            <a:spcAft>
              <a:spcPct val="35000"/>
            </a:spcAft>
          </a:pPr>
          <a:endParaRPr lang="fr-FR" sz="2000" kern="1200" dirty="0" smtClean="0">
            <a:solidFill>
              <a:schemeClr val="accent1">
                <a:lumMod val="75000"/>
              </a:schemeClr>
            </a:solidFill>
          </a:endParaRPr>
        </a:p>
        <a:p>
          <a:pPr lvl="0" algn="l" defTabSz="1066800">
            <a:lnSpc>
              <a:spcPct val="90000"/>
            </a:lnSpc>
            <a:spcBef>
              <a:spcPct val="0"/>
            </a:spcBef>
            <a:spcAft>
              <a:spcPct val="35000"/>
            </a:spcAft>
          </a:pPr>
          <a:r>
            <a:rPr lang="fr-FR" sz="2000" b="1" kern="1200" dirty="0" smtClean="0">
              <a:solidFill>
                <a:schemeClr val="accent1">
                  <a:lumMod val="75000"/>
                </a:schemeClr>
              </a:solidFill>
            </a:rPr>
            <a:t>Appui juridique, social, emploi, éducation, santé, habitation…….</a:t>
          </a:r>
          <a:endParaRPr lang="fr-FR" sz="2000" b="1" kern="1200" noProof="0" dirty="0">
            <a:solidFill>
              <a:schemeClr val="accent1">
                <a:lumMod val="75000"/>
              </a:schemeClr>
            </a:solidFill>
          </a:endParaRPr>
        </a:p>
      </dsp:txBody>
      <dsp:txXfrm rot="16200000">
        <a:off x="-741446" y="742466"/>
        <a:ext cx="4136008" cy="2651075"/>
      </dsp:txXfrm>
    </dsp:sp>
    <dsp:sp modelId="{9C64BE06-259C-439A-B8CE-AF4A4A2E620E}">
      <dsp:nvSpPr>
        <dsp:cNvPr id="0" name=""/>
        <dsp:cNvSpPr/>
      </dsp:nvSpPr>
      <dsp:spPr>
        <a:xfrm rot="16200000">
          <a:off x="2108460" y="742466"/>
          <a:ext cx="4136008" cy="2651075"/>
        </a:xfrm>
        <a:prstGeom prst="flowChartManualOperation">
          <a:avLst/>
        </a:prstGeom>
        <a:solidFill>
          <a:schemeClr val="accent1">
            <a:lumMod val="40000"/>
            <a:lumOff val="6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l" defTabSz="1066800">
            <a:lnSpc>
              <a:spcPct val="90000"/>
            </a:lnSpc>
            <a:spcBef>
              <a:spcPct val="0"/>
            </a:spcBef>
            <a:spcAft>
              <a:spcPct val="35000"/>
            </a:spcAft>
          </a:pPr>
          <a:r>
            <a:rPr lang="fr-FR" sz="2400" b="1" kern="1200" noProof="0" dirty="0" smtClean="0">
              <a:solidFill>
                <a:schemeClr val="accent1">
                  <a:lumMod val="50000"/>
                </a:schemeClr>
              </a:solidFill>
              <a:latin typeface="+mn-lt"/>
            </a:rPr>
            <a:t>Concentration de Services  publics</a:t>
          </a:r>
        </a:p>
        <a:p>
          <a:pPr lvl="0" algn="l" defTabSz="1066800">
            <a:lnSpc>
              <a:spcPct val="90000"/>
            </a:lnSpc>
            <a:spcBef>
              <a:spcPct val="0"/>
            </a:spcBef>
            <a:spcAft>
              <a:spcPct val="35000"/>
            </a:spcAft>
          </a:pPr>
          <a:endParaRPr lang="pt-PT" sz="1700" kern="1200" dirty="0" smtClean="0">
            <a:solidFill>
              <a:schemeClr val="accent1">
                <a:lumMod val="20000"/>
                <a:lumOff val="80000"/>
              </a:schemeClr>
            </a:solidFill>
          </a:endParaRPr>
        </a:p>
        <a:p>
          <a:pPr lvl="0" algn="l" defTabSz="1066800">
            <a:lnSpc>
              <a:spcPct val="90000"/>
            </a:lnSpc>
            <a:spcBef>
              <a:spcPct val="0"/>
            </a:spcBef>
            <a:spcAft>
              <a:spcPct val="35000"/>
            </a:spcAft>
          </a:pPr>
          <a:r>
            <a:rPr lang="fr-FR" sz="1700" b="1" kern="1200" dirty="0" smtClean="0">
              <a:solidFill>
                <a:schemeClr val="accent1">
                  <a:lumMod val="75000"/>
                </a:schemeClr>
              </a:solidFill>
            </a:rPr>
            <a:t>Service d’Étrangers et Frontières,</a:t>
          </a:r>
        </a:p>
        <a:p>
          <a:pPr lvl="0" algn="l" defTabSz="1066800">
            <a:lnSpc>
              <a:spcPct val="90000"/>
            </a:lnSpc>
            <a:spcBef>
              <a:spcPct val="0"/>
            </a:spcBef>
            <a:spcAft>
              <a:spcPct val="35000"/>
            </a:spcAft>
          </a:pPr>
          <a:r>
            <a:rPr lang="fr-FR" sz="1700" b="1" kern="1200" dirty="0" smtClean="0">
              <a:solidFill>
                <a:schemeClr val="accent1">
                  <a:lumMod val="75000"/>
                </a:schemeClr>
              </a:solidFill>
            </a:rPr>
            <a:t>Sécurité Sociale,</a:t>
          </a:r>
        </a:p>
        <a:p>
          <a:pPr lvl="0" algn="l" defTabSz="1066800">
            <a:lnSpc>
              <a:spcPct val="90000"/>
            </a:lnSpc>
            <a:spcBef>
              <a:spcPct val="0"/>
            </a:spcBef>
            <a:spcAft>
              <a:spcPct val="35000"/>
            </a:spcAft>
          </a:pPr>
          <a:r>
            <a:rPr lang="fr-FR" sz="1700" b="1" kern="1200" dirty="0" smtClean="0">
              <a:solidFill>
                <a:schemeClr val="accent1">
                  <a:lumMod val="75000"/>
                </a:schemeClr>
              </a:solidFill>
            </a:rPr>
            <a:t>Conditions de Travail ……..</a:t>
          </a:r>
          <a:endParaRPr lang="pt-PT" sz="1700" b="1" kern="1200" dirty="0">
            <a:solidFill>
              <a:schemeClr val="accent1">
                <a:lumMod val="75000"/>
              </a:schemeClr>
            </a:solidFill>
          </a:endParaRPr>
        </a:p>
      </dsp:txBody>
      <dsp:txXfrm rot="16200000">
        <a:off x="2108460" y="742466"/>
        <a:ext cx="4136008" cy="2651075"/>
      </dsp:txXfrm>
    </dsp:sp>
    <dsp:sp modelId="{741B5C1A-BAB4-45BA-AB6E-1447D8D1EE23}">
      <dsp:nvSpPr>
        <dsp:cNvPr id="0" name=""/>
        <dsp:cNvSpPr/>
      </dsp:nvSpPr>
      <dsp:spPr>
        <a:xfrm rot="16200000">
          <a:off x="4958366" y="742466"/>
          <a:ext cx="4136008" cy="2651075"/>
        </a:xfrm>
        <a:prstGeom prst="flowChartManualOperation">
          <a:avLst/>
        </a:prstGeom>
        <a:solidFill>
          <a:schemeClr val="accent1">
            <a:lumMod val="60000"/>
            <a:lumOff val="4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fr-FR" sz="2400" b="1" kern="1200" noProof="0" dirty="0" smtClean="0">
              <a:solidFill>
                <a:schemeClr val="accent1">
                  <a:lumMod val="50000"/>
                </a:schemeClr>
              </a:solidFill>
            </a:rPr>
            <a:t>Médiateurs</a:t>
          </a:r>
          <a:r>
            <a:rPr lang="fr-FR" sz="2400" b="1" kern="1200" noProof="0" dirty="0" smtClean="0">
              <a:solidFill>
                <a:schemeClr val="accent1">
                  <a:lumMod val="75000"/>
                </a:schemeClr>
              </a:solidFill>
            </a:rPr>
            <a:t> </a:t>
          </a:r>
          <a:endParaRPr lang="fr-FR" sz="2400" b="1" kern="1200" noProof="0" dirty="0">
            <a:solidFill>
              <a:schemeClr val="accent1">
                <a:lumMod val="75000"/>
              </a:schemeClr>
            </a:solidFill>
          </a:endParaRPr>
        </a:p>
        <a:p>
          <a:pPr marL="228600" lvl="1" indent="-228600" algn="l" defTabSz="1022350">
            <a:lnSpc>
              <a:spcPct val="90000"/>
            </a:lnSpc>
            <a:spcBef>
              <a:spcPct val="0"/>
            </a:spcBef>
            <a:spcAft>
              <a:spcPct val="15000"/>
            </a:spcAft>
            <a:buChar char="••"/>
          </a:pPr>
          <a:r>
            <a:rPr lang="fr-FR" sz="2300" b="1" kern="1200" noProof="0" dirty="0" smtClean="0">
              <a:solidFill>
                <a:schemeClr val="accent1">
                  <a:lumMod val="75000"/>
                </a:schemeClr>
              </a:solidFill>
            </a:rPr>
            <a:t>Des pays d’origine, </a:t>
          </a:r>
          <a:endParaRPr lang="fr-FR" sz="2300" b="1" kern="1200" noProof="0" dirty="0">
            <a:solidFill>
              <a:schemeClr val="accent1">
                <a:lumMod val="75000"/>
              </a:schemeClr>
            </a:solidFill>
          </a:endParaRPr>
        </a:p>
        <a:p>
          <a:pPr marL="228600" lvl="1" indent="-228600" algn="l" defTabSz="1022350">
            <a:lnSpc>
              <a:spcPct val="90000"/>
            </a:lnSpc>
            <a:spcBef>
              <a:spcPct val="0"/>
            </a:spcBef>
            <a:spcAft>
              <a:spcPct val="15000"/>
            </a:spcAft>
            <a:buChar char="••"/>
          </a:pPr>
          <a:r>
            <a:rPr lang="fr-FR" sz="2300" b="1" kern="1200" noProof="0" dirty="0" smtClean="0">
              <a:solidFill>
                <a:schemeClr val="accent1">
                  <a:lumMod val="75000"/>
                </a:schemeClr>
              </a:solidFill>
            </a:rPr>
            <a:t>Parlant plusieurs langues</a:t>
          </a:r>
          <a:endParaRPr lang="fr-FR" sz="2300" b="1" kern="1200" noProof="0" dirty="0">
            <a:solidFill>
              <a:schemeClr val="accent1">
                <a:lumMod val="75000"/>
              </a:schemeClr>
            </a:solidFill>
          </a:endParaRPr>
        </a:p>
      </dsp:txBody>
      <dsp:txXfrm rot="16200000">
        <a:off x="4958366" y="742466"/>
        <a:ext cx="4136008" cy="2651075"/>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9738" cy="500063"/>
          </a:xfrm>
          <a:prstGeom prst="rect">
            <a:avLst/>
          </a:prstGeom>
        </p:spPr>
        <p:txBody>
          <a:bodyPr vert="horz" lIns="96442" tIns="48221" rIns="96442" bIns="48221" rtlCol="0"/>
          <a:lstStyle>
            <a:lvl1pPr algn="l" fontAlgn="auto">
              <a:spcBef>
                <a:spcPts val="0"/>
              </a:spcBef>
              <a:spcAft>
                <a:spcPts val="0"/>
              </a:spcAft>
              <a:defRPr sz="1300">
                <a:latin typeface="+mn-lt"/>
              </a:defRPr>
            </a:lvl1pPr>
          </a:lstStyle>
          <a:p>
            <a:pPr>
              <a:defRPr/>
            </a:pPr>
            <a:endParaRPr lang="pt-PT"/>
          </a:p>
        </p:txBody>
      </p:sp>
      <p:sp>
        <p:nvSpPr>
          <p:cNvPr id="3" name="Marcador de Posição da Data 2"/>
          <p:cNvSpPr>
            <a:spLocks noGrp="1"/>
          </p:cNvSpPr>
          <p:nvPr>
            <p:ph type="dt" sz="quarter" idx="1"/>
          </p:nvPr>
        </p:nvSpPr>
        <p:spPr>
          <a:xfrm>
            <a:off x="3895725" y="0"/>
            <a:ext cx="2979738" cy="500063"/>
          </a:xfrm>
          <a:prstGeom prst="rect">
            <a:avLst/>
          </a:prstGeom>
        </p:spPr>
        <p:txBody>
          <a:bodyPr vert="horz" lIns="96442" tIns="48221" rIns="96442" bIns="48221" rtlCol="0"/>
          <a:lstStyle>
            <a:lvl1pPr algn="r" fontAlgn="auto">
              <a:spcBef>
                <a:spcPts val="0"/>
              </a:spcBef>
              <a:spcAft>
                <a:spcPts val="0"/>
              </a:spcAft>
              <a:defRPr sz="1300">
                <a:latin typeface="+mn-lt"/>
              </a:defRPr>
            </a:lvl1pPr>
          </a:lstStyle>
          <a:p>
            <a:pPr>
              <a:defRPr/>
            </a:pPr>
            <a:fld id="{E2966BCF-A242-4D7A-915D-FCF568001F3C}" type="datetimeFigureOut">
              <a:rPr lang="pt-PT"/>
              <a:pPr>
                <a:defRPr/>
              </a:pPr>
              <a:t>23-01-2012</a:t>
            </a:fld>
            <a:endParaRPr lang="pt-PT" dirty="0"/>
          </a:p>
        </p:txBody>
      </p:sp>
      <p:sp>
        <p:nvSpPr>
          <p:cNvPr id="4" name="Marcador de Posição do Rodapé 3"/>
          <p:cNvSpPr>
            <a:spLocks noGrp="1"/>
          </p:cNvSpPr>
          <p:nvPr>
            <p:ph type="ftr" sz="quarter" idx="2"/>
          </p:nvPr>
        </p:nvSpPr>
        <p:spPr>
          <a:xfrm>
            <a:off x="0" y="9499600"/>
            <a:ext cx="2979738" cy="500063"/>
          </a:xfrm>
          <a:prstGeom prst="rect">
            <a:avLst/>
          </a:prstGeom>
        </p:spPr>
        <p:txBody>
          <a:bodyPr vert="horz" lIns="96442" tIns="48221" rIns="96442" bIns="48221" rtlCol="0" anchor="b"/>
          <a:lstStyle>
            <a:lvl1pPr algn="l" fontAlgn="auto">
              <a:spcBef>
                <a:spcPts val="0"/>
              </a:spcBef>
              <a:spcAft>
                <a:spcPts val="0"/>
              </a:spcAft>
              <a:defRPr sz="1300">
                <a:latin typeface="+mn-lt"/>
              </a:defRPr>
            </a:lvl1pPr>
          </a:lstStyle>
          <a:p>
            <a:pPr>
              <a:defRPr/>
            </a:pPr>
            <a:endParaRPr lang="pt-PT"/>
          </a:p>
        </p:txBody>
      </p:sp>
      <p:sp>
        <p:nvSpPr>
          <p:cNvPr id="5" name="Marcador de Posição do Número do Diapositivo 4"/>
          <p:cNvSpPr>
            <a:spLocks noGrp="1"/>
          </p:cNvSpPr>
          <p:nvPr>
            <p:ph type="sldNum" sz="quarter" idx="3"/>
          </p:nvPr>
        </p:nvSpPr>
        <p:spPr>
          <a:xfrm>
            <a:off x="3895725" y="9499600"/>
            <a:ext cx="2979738" cy="500063"/>
          </a:xfrm>
          <a:prstGeom prst="rect">
            <a:avLst/>
          </a:prstGeom>
        </p:spPr>
        <p:txBody>
          <a:bodyPr vert="horz" lIns="96442" tIns="48221" rIns="96442" bIns="48221" rtlCol="0" anchor="b"/>
          <a:lstStyle>
            <a:lvl1pPr algn="r" fontAlgn="auto">
              <a:spcBef>
                <a:spcPts val="0"/>
              </a:spcBef>
              <a:spcAft>
                <a:spcPts val="0"/>
              </a:spcAft>
              <a:defRPr sz="1300">
                <a:latin typeface="+mn-lt"/>
              </a:defRPr>
            </a:lvl1pPr>
          </a:lstStyle>
          <a:p>
            <a:pPr>
              <a:defRPr/>
            </a:pPr>
            <a:fld id="{E1FE422B-7231-4DA9-9E7A-09769BBAAAAF}" type="slidenum">
              <a:rPr lang="pt-PT"/>
              <a:pPr>
                <a:defRPr/>
              </a:pPr>
              <a:t>‹nº›</a:t>
            </a:fld>
            <a:endParaRPr lang="pt-PT"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9738" cy="500063"/>
          </a:xfrm>
          <a:prstGeom prst="rect">
            <a:avLst/>
          </a:prstGeom>
        </p:spPr>
        <p:txBody>
          <a:bodyPr vert="horz" lIns="96442" tIns="48221" rIns="96442" bIns="48221" rtlCol="0"/>
          <a:lstStyle>
            <a:lvl1pPr algn="l" fontAlgn="auto">
              <a:spcBef>
                <a:spcPts val="0"/>
              </a:spcBef>
              <a:spcAft>
                <a:spcPts val="0"/>
              </a:spcAft>
              <a:defRPr sz="1300">
                <a:latin typeface="+mn-lt"/>
              </a:defRPr>
            </a:lvl1pPr>
          </a:lstStyle>
          <a:p>
            <a:pPr>
              <a:defRPr/>
            </a:pPr>
            <a:endParaRPr lang="pt-PT"/>
          </a:p>
        </p:txBody>
      </p:sp>
      <p:sp>
        <p:nvSpPr>
          <p:cNvPr id="3" name="Marcador de Posição da Data 2"/>
          <p:cNvSpPr>
            <a:spLocks noGrp="1"/>
          </p:cNvSpPr>
          <p:nvPr>
            <p:ph type="dt" idx="1"/>
          </p:nvPr>
        </p:nvSpPr>
        <p:spPr>
          <a:xfrm>
            <a:off x="3895725" y="0"/>
            <a:ext cx="2979738" cy="500063"/>
          </a:xfrm>
          <a:prstGeom prst="rect">
            <a:avLst/>
          </a:prstGeom>
        </p:spPr>
        <p:txBody>
          <a:bodyPr vert="horz" lIns="96442" tIns="48221" rIns="96442" bIns="48221" rtlCol="0"/>
          <a:lstStyle>
            <a:lvl1pPr algn="r" fontAlgn="auto">
              <a:spcBef>
                <a:spcPts val="0"/>
              </a:spcBef>
              <a:spcAft>
                <a:spcPts val="0"/>
              </a:spcAft>
              <a:defRPr sz="1300">
                <a:latin typeface="+mn-lt"/>
              </a:defRPr>
            </a:lvl1pPr>
          </a:lstStyle>
          <a:p>
            <a:pPr>
              <a:defRPr/>
            </a:pPr>
            <a:fld id="{8FD65DB5-3B87-4989-A060-A5E13BDFB431}" type="datetimeFigureOut">
              <a:rPr lang="pt-PT"/>
              <a:pPr>
                <a:defRPr/>
              </a:pPr>
              <a:t>23-01-2012</a:t>
            </a:fld>
            <a:endParaRPr lang="pt-PT" dirty="0"/>
          </a:p>
        </p:txBody>
      </p:sp>
      <p:sp>
        <p:nvSpPr>
          <p:cNvPr id="4" name="Marcador de Posição da Imagem do Diapositivo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6442" tIns="48221" rIns="96442" bIns="48221" rtlCol="0" anchor="ctr"/>
          <a:lstStyle/>
          <a:p>
            <a:pPr lvl="0"/>
            <a:endParaRPr lang="pt-PT" noProof="0" dirty="0"/>
          </a:p>
        </p:txBody>
      </p:sp>
      <p:sp>
        <p:nvSpPr>
          <p:cNvPr id="5" name="Marcador de Posição de Notas 4"/>
          <p:cNvSpPr>
            <a:spLocks noGrp="1"/>
          </p:cNvSpPr>
          <p:nvPr>
            <p:ph type="body" sz="quarter" idx="3"/>
          </p:nvPr>
        </p:nvSpPr>
        <p:spPr>
          <a:xfrm>
            <a:off x="687388" y="4751388"/>
            <a:ext cx="5502275" cy="4500562"/>
          </a:xfrm>
          <a:prstGeom prst="rect">
            <a:avLst/>
          </a:prstGeom>
        </p:spPr>
        <p:txBody>
          <a:bodyPr vert="horz" lIns="96442" tIns="48221" rIns="96442" bIns="48221" rtlCol="0">
            <a:normAutofit/>
          </a:bodyPr>
          <a:lstStyle/>
          <a:p>
            <a:pPr lvl="0"/>
            <a:r>
              <a:rPr lang="pt-PT" noProof="0" smtClean="0"/>
              <a:t>Clique para editar os estilos</a:t>
            </a:r>
          </a:p>
          <a:p>
            <a:pPr lvl="1"/>
            <a:r>
              <a:rPr lang="pt-PT" noProof="0" smtClean="0"/>
              <a:t>Segundo nível</a:t>
            </a:r>
          </a:p>
          <a:p>
            <a:pPr lvl="2"/>
            <a:r>
              <a:rPr lang="pt-PT" noProof="0" smtClean="0"/>
              <a:t>Terceiro nível</a:t>
            </a:r>
          </a:p>
          <a:p>
            <a:pPr lvl="3"/>
            <a:r>
              <a:rPr lang="pt-PT" noProof="0" smtClean="0"/>
              <a:t>Quarto nível</a:t>
            </a:r>
          </a:p>
          <a:p>
            <a:pPr lvl="4"/>
            <a:r>
              <a:rPr lang="pt-PT" noProof="0" smtClean="0"/>
              <a:t>Quinto nível</a:t>
            </a:r>
            <a:endParaRPr lang="pt-PT" noProof="0"/>
          </a:p>
        </p:txBody>
      </p:sp>
      <p:sp>
        <p:nvSpPr>
          <p:cNvPr id="6" name="Marcador de Posição do Rodapé 5"/>
          <p:cNvSpPr>
            <a:spLocks noGrp="1"/>
          </p:cNvSpPr>
          <p:nvPr>
            <p:ph type="ftr" sz="quarter" idx="4"/>
          </p:nvPr>
        </p:nvSpPr>
        <p:spPr>
          <a:xfrm>
            <a:off x="0" y="9499600"/>
            <a:ext cx="2979738" cy="500063"/>
          </a:xfrm>
          <a:prstGeom prst="rect">
            <a:avLst/>
          </a:prstGeom>
        </p:spPr>
        <p:txBody>
          <a:bodyPr vert="horz" lIns="96442" tIns="48221" rIns="96442" bIns="48221" rtlCol="0" anchor="b"/>
          <a:lstStyle>
            <a:lvl1pPr algn="l" fontAlgn="auto">
              <a:spcBef>
                <a:spcPts val="0"/>
              </a:spcBef>
              <a:spcAft>
                <a:spcPts val="0"/>
              </a:spcAft>
              <a:defRPr sz="1300">
                <a:latin typeface="+mn-lt"/>
              </a:defRPr>
            </a:lvl1pPr>
          </a:lstStyle>
          <a:p>
            <a:pPr>
              <a:defRPr/>
            </a:pPr>
            <a:endParaRPr lang="pt-PT"/>
          </a:p>
        </p:txBody>
      </p:sp>
      <p:sp>
        <p:nvSpPr>
          <p:cNvPr id="7" name="Marcador de Posição do Número do Diapositivo 6"/>
          <p:cNvSpPr>
            <a:spLocks noGrp="1"/>
          </p:cNvSpPr>
          <p:nvPr>
            <p:ph type="sldNum" sz="quarter" idx="5"/>
          </p:nvPr>
        </p:nvSpPr>
        <p:spPr>
          <a:xfrm>
            <a:off x="3895725" y="9499600"/>
            <a:ext cx="2979738" cy="500063"/>
          </a:xfrm>
          <a:prstGeom prst="rect">
            <a:avLst/>
          </a:prstGeom>
        </p:spPr>
        <p:txBody>
          <a:bodyPr vert="horz" lIns="96442" tIns="48221" rIns="96442" bIns="48221" rtlCol="0" anchor="b"/>
          <a:lstStyle>
            <a:lvl1pPr algn="r" fontAlgn="auto">
              <a:spcBef>
                <a:spcPts val="0"/>
              </a:spcBef>
              <a:spcAft>
                <a:spcPts val="0"/>
              </a:spcAft>
              <a:defRPr sz="1300">
                <a:latin typeface="+mn-lt"/>
              </a:defRPr>
            </a:lvl1pPr>
          </a:lstStyle>
          <a:p>
            <a:pPr>
              <a:defRPr/>
            </a:pPr>
            <a:fld id="{9D040ABA-2EA2-4A3B-99EA-A5DC24607F85}" type="slidenum">
              <a:rPr lang="pt-PT"/>
              <a:pPr>
                <a:defRPr/>
              </a:pPr>
              <a:t>‹nº›</a:t>
            </a:fld>
            <a:endParaRPr lang="pt-P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16386"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1700" b="1" smtClean="0"/>
              <a:t>Bonjour.</a:t>
            </a:r>
          </a:p>
          <a:p>
            <a:pPr eaLnBrk="1" hangingPunct="1">
              <a:spcBef>
                <a:spcPct val="0"/>
              </a:spcBef>
            </a:pPr>
            <a:r>
              <a:rPr lang="fr-FR" sz="1700" b="1" smtClean="0"/>
              <a:t>Mon nom est Matilde Gago, je travaille à l’Institut National d’Administration du Portugal, un Organisme responsable de la formation des travailleurs de l’Administration Publique, avec une petite équipe de recherche dont je fais partie, ainsi que Helena Rato co auteur de cette communication.</a:t>
            </a:r>
          </a:p>
          <a:p>
            <a:pPr eaLnBrk="1" hangingPunct="1">
              <a:spcBef>
                <a:spcPct val="0"/>
              </a:spcBef>
            </a:pPr>
            <a:endParaRPr lang="fr-FR" sz="1700" b="1" smtClean="0"/>
          </a:p>
          <a:p>
            <a:pPr eaLnBrk="1" hangingPunct="1">
              <a:spcBef>
                <a:spcPct val="0"/>
              </a:spcBef>
            </a:pPr>
            <a:r>
              <a:rPr lang="fr-FR" sz="1700" b="1" smtClean="0"/>
              <a:t>Sachant que notre communication est disponible, est étant donné le temps qui m’est assigné, j’irai seulement aborder quelques idées principales.</a:t>
            </a:r>
          </a:p>
        </p:txBody>
      </p:sp>
      <p:sp>
        <p:nvSpPr>
          <p:cNvPr id="16387" name="Marcador de Posição do Número do Diapositivo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B0FFFF-E059-4727-8E4A-2EFEB2F135EE}" type="slidenum">
              <a:rPr lang="pt-PT"/>
              <a:pPr fontAlgn="base">
                <a:spcBef>
                  <a:spcPct val="0"/>
                </a:spcBef>
                <a:spcAft>
                  <a:spcPct val="0"/>
                </a:spcAft>
                <a:defRPr/>
              </a:pPr>
              <a:t>1</a:t>
            </a:fld>
            <a:endParaRPr lang="pt-P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3" name="Marcador de Posição de Notas 2"/>
          <p:cNvSpPr>
            <a:spLocks noGrp="1"/>
          </p:cNvSpPr>
          <p:nvPr>
            <p:ph type="body" idx="1"/>
          </p:nvPr>
        </p:nvSpPr>
        <p:spPr/>
        <p:txBody>
          <a:bodyPr>
            <a:normAutofit fontScale="77500" lnSpcReduction="20000"/>
          </a:bodyPr>
          <a:lstStyle/>
          <a:p>
            <a:pPr eaLnBrk="1" fontAlgn="auto" hangingPunct="1">
              <a:spcBef>
                <a:spcPts val="0"/>
              </a:spcBef>
              <a:spcAft>
                <a:spcPts val="0"/>
              </a:spcAft>
              <a:defRPr/>
            </a:pPr>
            <a:r>
              <a:rPr lang="fr-FR" sz="1700" b="1" dirty="0" smtClean="0"/>
              <a:t>Pour parler de politique d’Immigration au Portugal il faut tout d’abord comprendre le contexte historique où elle s’est développée.</a:t>
            </a:r>
          </a:p>
          <a:p>
            <a:pPr eaLnBrk="1" fontAlgn="auto" hangingPunct="1">
              <a:spcBef>
                <a:spcPts val="0"/>
              </a:spcBef>
              <a:spcAft>
                <a:spcPts val="0"/>
              </a:spcAft>
              <a:defRPr/>
            </a:pPr>
            <a:endParaRPr lang="fr-FR" sz="1700" b="1" dirty="0" smtClean="0"/>
          </a:p>
          <a:p>
            <a:pPr eaLnBrk="1" fontAlgn="auto" hangingPunct="1">
              <a:spcBef>
                <a:spcPts val="0"/>
              </a:spcBef>
              <a:spcAft>
                <a:spcPts val="0"/>
              </a:spcAft>
              <a:defRPr/>
            </a:pPr>
            <a:r>
              <a:rPr lang="fr-FR" sz="1700" b="1" dirty="0" smtClean="0"/>
              <a:t>Tout d’abord une construction nationale de base dans la diversité (chrétiens, juifs, musulmans).</a:t>
            </a:r>
          </a:p>
          <a:p>
            <a:pPr eaLnBrk="1" fontAlgn="auto" hangingPunct="1">
              <a:spcBef>
                <a:spcPts val="0"/>
              </a:spcBef>
              <a:spcAft>
                <a:spcPts val="0"/>
              </a:spcAft>
              <a:defRPr/>
            </a:pPr>
            <a:endParaRPr lang="fr-FR" sz="1700" b="1" dirty="0" smtClean="0"/>
          </a:p>
          <a:p>
            <a:pPr eaLnBrk="1" fontAlgn="auto" hangingPunct="1">
              <a:spcBef>
                <a:spcPts val="0"/>
              </a:spcBef>
              <a:spcAft>
                <a:spcPts val="0"/>
              </a:spcAft>
              <a:defRPr/>
            </a:pPr>
            <a:r>
              <a:rPr lang="fr-FR" sz="1700" b="1" dirty="0" smtClean="0"/>
              <a:t>Une expérience d’immigration depuis le XV ième siècle vers l’Afrique, Inde, Brésil et, depuis les années 50 du XX ième siècle une émigration massive vers l’Europe et l’Amérique du Sud – pour la plupart de façon illégale en ce qui concerne l’Europe (France, Allemagne) dans de très mauvaises conditions.</a:t>
            </a:r>
          </a:p>
          <a:p>
            <a:pPr eaLnBrk="1" fontAlgn="auto" hangingPunct="1">
              <a:spcBef>
                <a:spcPts val="0"/>
              </a:spcBef>
              <a:spcAft>
                <a:spcPts val="0"/>
              </a:spcAft>
              <a:defRPr/>
            </a:pPr>
            <a:endParaRPr lang="fr-FR" sz="1700" b="1" dirty="0" smtClean="0"/>
          </a:p>
          <a:p>
            <a:pPr eaLnBrk="1" fontAlgn="auto" hangingPunct="1">
              <a:spcBef>
                <a:spcPts val="0"/>
              </a:spcBef>
              <a:spcAft>
                <a:spcPts val="0"/>
              </a:spcAft>
              <a:defRPr/>
            </a:pPr>
            <a:r>
              <a:rPr lang="fr-FR" sz="1700" b="1" dirty="0" smtClean="0"/>
              <a:t>Cette expérience a suscité dès lors, un intérêt de la part de chercheurs et intellectuels, qui ont ainsi construit un domaine d’études, très vite dirigé vers le relativement récent phénomène de l’Immigration.</a:t>
            </a:r>
          </a:p>
          <a:p>
            <a:pPr eaLnBrk="1" fontAlgn="auto" hangingPunct="1">
              <a:spcBef>
                <a:spcPts val="0"/>
              </a:spcBef>
              <a:spcAft>
                <a:spcPts val="0"/>
              </a:spcAft>
              <a:defRPr/>
            </a:pPr>
            <a:endParaRPr lang="fr-FR" sz="1700" b="1" dirty="0" smtClean="0"/>
          </a:p>
          <a:p>
            <a:pPr eaLnBrk="1" fontAlgn="auto" hangingPunct="1">
              <a:spcBef>
                <a:spcPts val="0"/>
              </a:spcBef>
              <a:spcAft>
                <a:spcPts val="0"/>
              </a:spcAft>
              <a:defRPr/>
            </a:pPr>
            <a:r>
              <a:rPr lang="fr-FR" sz="1700" b="1" dirty="0" smtClean="0"/>
              <a:t>Cet abordage a fortement influencé la façon de regarder le phénomène et les politiques, qui se sont construites prenant comme centre les Droits Humains, très évidents dans la Constitution Portugaise d’après la Révolution de 1974, et dans les tensions entre des tendances restrictives et le besoin de main d’œuvre – significatif non seulement à cause du développement économique des années 80, 90, 2000 mais aussi pour compenser l’émigration que n’a pas cessé de se produire.</a:t>
            </a:r>
          </a:p>
          <a:p>
            <a:pPr eaLnBrk="1" fontAlgn="auto" hangingPunct="1">
              <a:spcBef>
                <a:spcPts val="0"/>
              </a:spcBef>
              <a:spcAft>
                <a:spcPts val="0"/>
              </a:spcAft>
              <a:defRPr/>
            </a:pPr>
            <a:endParaRPr lang="fr-FR" sz="1700" b="1" dirty="0" smtClean="0"/>
          </a:p>
          <a:p>
            <a:pPr eaLnBrk="1" fontAlgn="auto" hangingPunct="1">
              <a:spcBef>
                <a:spcPts val="0"/>
              </a:spcBef>
              <a:spcAft>
                <a:spcPts val="0"/>
              </a:spcAft>
              <a:defRPr/>
            </a:pPr>
            <a:r>
              <a:rPr lang="fr-FR" sz="1700" b="1" dirty="0" smtClean="0"/>
              <a:t>Cet intérêt s’est élargi aux agents culturels – musique et danse, gastronomie mais aussi un intense mouvement d’échange de la part des jeunes générations  - documentaires </a:t>
            </a:r>
            <a:r>
              <a:rPr lang="fr-FR" sz="1700" b="1" dirty="0" err="1" smtClean="0"/>
              <a:t>por</a:t>
            </a:r>
            <a:r>
              <a:rPr lang="fr-FR" sz="1700" b="1" dirty="0" smtClean="0"/>
              <a:t> exemple.</a:t>
            </a:r>
          </a:p>
        </p:txBody>
      </p:sp>
      <p:sp>
        <p:nvSpPr>
          <p:cNvPr id="18435" name="Marcador de Posição do Número do Diapositivo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E4754AA-94E1-4E7A-A57F-AACDEE771D89}" type="slidenum">
              <a:rPr lang="pt-PT"/>
              <a:pPr fontAlgn="base">
                <a:spcBef>
                  <a:spcPct val="0"/>
                </a:spcBef>
                <a:spcAft>
                  <a:spcPct val="0"/>
                </a:spcAft>
                <a:defRPr/>
              </a:pPr>
              <a:t>2</a:t>
            </a:fld>
            <a:endParaRPr lang="pt-P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20482"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1500" b="1" smtClean="0"/>
              <a:t>L’évolution de la politique d’Immigration au Portugal peut être résumée comme suit:</a:t>
            </a:r>
          </a:p>
          <a:p>
            <a:pPr eaLnBrk="1" hangingPunct="1">
              <a:spcBef>
                <a:spcPct val="0"/>
              </a:spcBef>
            </a:pPr>
            <a:endParaRPr lang="fr-FR" sz="1500" b="1" smtClean="0"/>
          </a:p>
          <a:p>
            <a:pPr eaLnBrk="1" hangingPunct="1">
              <a:spcBef>
                <a:spcPct val="0"/>
              </a:spcBef>
            </a:pPr>
            <a:r>
              <a:rPr lang="fr-FR" sz="1500" b="1" smtClean="0"/>
              <a:t>Dune part la diversification des comunautës – d’abord surtout des anciennes colonies, ensuite pays de l’est, bresil et autres</a:t>
            </a:r>
          </a:p>
          <a:p>
            <a:pPr eaLnBrk="1" hangingPunct="1">
              <a:spcBef>
                <a:spcPct val="0"/>
              </a:spcBef>
            </a:pPr>
            <a:endParaRPr lang="fr-FR" sz="1500" b="1" smtClean="0"/>
          </a:p>
          <a:p>
            <a:pPr eaLnBrk="1" hangingPunct="1">
              <a:spcBef>
                <a:spcPct val="0"/>
              </a:spcBef>
            </a:pPr>
            <a:r>
              <a:rPr lang="fr-FR" sz="1500" b="1" smtClean="0"/>
              <a:t>D’autre part Jusqu’à 1981 pas d’enquadrement legal specifique</a:t>
            </a:r>
          </a:p>
          <a:p>
            <a:pPr eaLnBrk="1" hangingPunct="1">
              <a:spcBef>
                <a:spcPct val="0"/>
              </a:spcBef>
            </a:pPr>
            <a:endParaRPr lang="fr-FR" sz="1500" b="1" smtClean="0"/>
          </a:p>
          <a:p>
            <a:pPr eaLnBrk="1" hangingPunct="1">
              <a:spcBef>
                <a:spcPct val="0"/>
              </a:spcBef>
            </a:pPr>
            <a:r>
              <a:rPr lang="fr-FR" sz="1500" b="1" smtClean="0"/>
              <a:t>Ensuite des decrets lois plutôt restrictifs mais aussi la pression du besoin de mains d’œuvre, donc un estimative de 25% de non documentes et 2 regularisations extraordinaires</a:t>
            </a:r>
          </a:p>
          <a:p>
            <a:pPr eaLnBrk="1" hangingPunct="1">
              <a:spcBef>
                <a:spcPct val="0"/>
              </a:spcBef>
            </a:pPr>
            <a:endParaRPr lang="fr-FR" sz="1500" b="1" smtClean="0"/>
          </a:p>
          <a:p>
            <a:pPr eaLnBrk="1" hangingPunct="1">
              <a:spcBef>
                <a:spcPct val="0"/>
              </a:spcBef>
            </a:pPr>
            <a:r>
              <a:rPr lang="fr-FR" sz="1500" b="1" smtClean="0"/>
              <a:t>Deux decisions majeures </a:t>
            </a:r>
          </a:p>
          <a:p>
            <a:pPr eaLnBrk="1" hangingPunct="1">
              <a:spcBef>
                <a:spcPct val="0"/>
              </a:spcBef>
            </a:pPr>
            <a:endParaRPr lang="fr-FR" sz="1500" b="1" smtClean="0"/>
          </a:p>
          <a:p>
            <a:pPr eaLnBrk="1" hangingPunct="1">
              <a:spcBef>
                <a:spcPct val="0"/>
              </a:spcBef>
            </a:pPr>
            <a:r>
              <a:rPr lang="fr-FR" sz="1500" b="1" smtClean="0"/>
              <a:t>Santé – Accés à la santé avec une déclaration “administrative” de résidence – autorité locale, avec 2 témoignages de voisins</a:t>
            </a:r>
          </a:p>
          <a:p>
            <a:pPr eaLnBrk="1" hangingPunct="1">
              <a:spcBef>
                <a:spcPct val="0"/>
              </a:spcBef>
            </a:pPr>
            <a:endParaRPr lang="pt-PT" sz="1500" b="1" smtClean="0"/>
          </a:p>
          <a:p>
            <a:pPr eaLnBrk="1" hangingPunct="1">
              <a:spcBef>
                <a:spcPct val="0"/>
              </a:spcBef>
            </a:pPr>
            <a:r>
              <a:rPr lang="fr-FR" sz="1500" b="1" smtClean="0"/>
              <a:t>Éducation – Inscription à l’école publique avec un document produit par ACIDI – sans le nom/situation des parents</a:t>
            </a:r>
          </a:p>
        </p:txBody>
      </p:sp>
      <p:sp>
        <p:nvSpPr>
          <p:cNvPr id="20483" name="Marcador de Posição do Número do Diapositivo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250FE8-F737-4031-A009-BD9A4B1F7EC2}" type="slidenum">
              <a:rPr lang="pt-PT"/>
              <a:pPr fontAlgn="base">
                <a:spcBef>
                  <a:spcPct val="0"/>
                </a:spcBef>
                <a:spcAft>
                  <a:spcPct val="0"/>
                </a:spcAft>
                <a:defRPr/>
              </a:pPr>
              <a:t>3</a:t>
            </a:fld>
            <a:endParaRPr lang="pt-P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3" name="Marcador de Posição de Notas 2"/>
          <p:cNvSpPr>
            <a:spLocks noGrp="1"/>
          </p:cNvSpPr>
          <p:nvPr>
            <p:ph type="body" idx="1"/>
          </p:nvPr>
        </p:nvSpPr>
        <p:spPr/>
        <p:txBody>
          <a:bodyPr wrap="square" numCol="1" anchor="t" anchorCtr="0" compatLnSpc="1">
            <a:prstTxWarp prst="textNoShape">
              <a:avLst/>
            </a:prstTxWarp>
          </a:bodyPr>
          <a:lstStyle/>
          <a:p>
            <a:pPr eaLnBrk="1" hangingPunct="1">
              <a:lnSpc>
                <a:spcPct val="90000"/>
              </a:lnSpc>
              <a:spcBef>
                <a:spcPct val="0"/>
              </a:spcBef>
            </a:pPr>
            <a:r>
              <a:rPr lang="fr-FR" sz="1400" smtClean="0"/>
              <a:t>On peut, face à ces chiffres vérifier la dominance de citoyens brésiliens</a:t>
            </a:r>
          </a:p>
          <a:p>
            <a:pPr eaLnBrk="1" hangingPunct="1">
              <a:lnSpc>
                <a:spcPct val="90000"/>
              </a:lnSpc>
              <a:spcBef>
                <a:spcPct val="0"/>
              </a:spcBef>
            </a:pPr>
            <a:endParaRPr lang="fr-FR" sz="1400" smtClean="0"/>
          </a:p>
          <a:p>
            <a:pPr eaLnBrk="1" hangingPunct="1">
              <a:lnSpc>
                <a:spcPct val="90000"/>
              </a:lnSpc>
              <a:spcBef>
                <a:spcPct val="0"/>
              </a:spcBef>
            </a:pPr>
            <a:r>
              <a:rPr lang="fr-FR" sz="1400" smtClean="0"/>
              <a:t>Quant au nombre de  citoyens d’Ukraine il a beaucoup diminue puisque beaucoup sont partis au début de la crise</a:t>
            </a:r>
          </a:p>
          <a:p>
            <a:pPr eaLnBrk="1" hangingPunct="1">
              <a:lnSpc>
                <a:spcPct val="90000"/>
              </a:lnSpc>
              <a:spcBef>
                <a:spcPct val="0"/>
              </a:spcBef>
            </a:pPr>
            <a:endParaRPr lang="fr-FR" sz="1400" smtClean="0"/>
          </a:p>
          <a:p>
            <a:pPr eaLnBrk="1" hangingPunct="1">
              <a:lnSpc>
                <a:spcPct val="90000"/>
              </a:lnSpc>
              <a:spcBef>
                <a:spcPct val="0"/>
              </a:spcBef>
            </a:pPr>
            <a:r>
              <a:rPr lang="fr-FR" sz="1400" smtClean="0"/>
              <a:t>Sur le nombre  de Cap Verdiens et  guineens il se doit au fait que environ 7 mil personnes se sont naturalises en 2006 et 6 mil en 2007, la plupart de ces deux pays </a:t>
            </a:r>
          </a:p>
          <a:p>
            <a:pPr eaLnBrk="1" hangingPunct="1">
              <a:lnSpc>
                <a:spcPct val="90000"/>
              </a:lnSpc>
              <a:spcBef>
                <a:spcPct val="0"/>
              </a:spcBef>
            </a:pPr>
            <a:endParaRPr lang="fr-FR" sz="1400" smtClean="0"/>
          </a:p>
          <a:p>
            <a:pPr eaLnBrk="1" hangingPunct="1">
              <a:lnSpc>
                <a:spcPct val="90000"/>
              </a:lnSpc>
              <a:spcBef>
                <a:spcPct val="0"/>
              </a:spcBef>
            </a:pPr>
            <a:r>
              <a:rPr lang="fr-FR" sz="1400" smtClean="0"/>
              <a:t>Dans le tableau présenté dans notre communication écrite (tableau 1) on peut aussi conaitre la distribution par continent d’origine</a:t>
            </a:r>
          </a:p>
          <a:p>
            <a:pPr eaLnBrk="1" hangingPunct="1">
              <a:lnSpc>
                <a:spcPct val="90000"/>
              </a:lnSpc>
              <a:spcBef>
                <a:spcPct val="0"/>
              </a:spcBef>
            </a:pPr>
            <a:r>
              <a:rPr lang="fr-FR" sz="1400" smtClean="0"/>
              <a:t>Afrique – (26,8% - mais 45,6% en 2005 – nationalisation)</a:t>
            </a:r>
          </a:p>
          <a:p>
            <a:pPr eaLnBrk="1" hangingPunct="1">
              <a:lnSpc>
                <a:spcPct val="90000"/>
              </a:lnSpc>
              <a:spcBef>
                <a:spcPct val="0"/>
              </a:spcBef>
            </a:pPr>
            <a:endParaRPr lang="fr-FR" sz="1400" smtClean="0"/>
          </a:p>
          <a:p>
            <a:pPr eaLnBrk="1" hangingPunct="1">
              <a:lnSpc>
                <a:spcPct val="90000"/>
              </a:lnSpc>
              <a:spcBef>
                <a:spcPct val="0"/>
              </a:spcBef>
            </a:pPr>
            <a:r>
              <a:rPr lang="fr-FR" sz="1400" smtClean="0"/>
              <a:t>Amérique du Nord – 0,7 %</a:t>
            </a:r>
          </a:p>
          <a:p>
            <a:pPr eaLnBrk="1" hangingPunct="1">
              <a:lnSpc>
                <a:spcPct val="90000"/>
              </a:lnSpc>
              <a:spcBef>
                <a:spcPct val="0"/>
              </a:spcBef>
            </a:pPr>
            <a:endParaRPr lang="fr-FR" sz="1400" smtClean="0"/>
          </a:p>
          <a:p>
            <a:pPr eaLnBrk="1" hangingPunct="1">
              <a:lnSpc>
                <a:spcPct val="90000"/>
              </a:lnSpc>
              <a:spcBef>
                <a:spcPct val="0"/>
              </a:spcBef>
            </a:pPr>
            <a:r>
              <a:rPr lang="fr-FR" sz="1400" smtClean="0"/>
              <a:t>Amérique du Sud – 26,8 %</a:t>
            </a:r>
          </a:p>
          <a:p>
            <a:pPr eaLnBrk="1" hangingPunct="1">
              <a:lnSpc>
                <a:spcPct val="90000"/>
              </a:lnSpc>
              <a:spcBef>
                <a:spcPct val="0"/>
              </a:spcBef>
            </a:pPr>
            <a:endParaRPr lang="fr-FR" sz="1400" smtClean="0"/>
          </a:p>
          <a:p>
            <a:pPr eaLnBrk="1" hangingPunct="1">
              <a:lnSpc>
                <a:spcPct val="90000"/>
              </a:lnSpc>
              <a:spcBef>
                <a:spcPct val="0"/>
              </a:spcBef>
            </a:pPr>
            <a:r>
              <a:rPr lang="fr-FR" sz="1400" smtClean="0"/>
              <a:t>Asie – 6,7%</a:t>
            </a:r>
          </a:p>
          <a:p>
            <a:pPr eaLnBrk="1" hangingPunct="1">
              <a:lnSpc>
                <a:spcPct val="90000"/>
              </a:lnSpc>
              <a:spcBef>
                <a:spcPct val="0"/>
              </a:spcBef>
            </a:pPr>
            <a:endParaRPr lang="fr-FR" sz="1400" smtClean="0"/>
          </a:p>
          <a:p>
            <a:pPr eaLnBrk="1" hangingPunct="1">
              <a:lnSpc>
                <a:spcPct val="90000"/>
              </a:lnSpc>
              <a:spcBef>
                <a:spcPct val="0"/>
              </a:spcBef>
            </a:pPr>
            <a:r>
              <a:rPr lang="fr-FR" sz="1400" smtClean="0"/>
              <a:t>Europe – 38,9 %</a:t>
            </a:r>
          </a:p>
          <a:p>
            <a:pPr eaLnBrk="1" hangingPunct="1">
              <a:lnSpc>
                <a:spcPct val="90000"/>
              </a:lnSpc>
              <a:spcBef>
                <a:spcPct val="0"/>
              </a:spcBef>
            </a:pPr>
            <a:endParaRPr lang="fr-FR" sz="1400" smtClean="0"/>
          </a:p>
          <a:p>
            <a:pPr eaLnBrk="1" hangingPunct="1">
              <a:lnSpc>
                <a:spcPct val="90000"/>
              </a:lnSpc>
              <a:spcBef>
                <a:spcPct val="0"/>
              </a:spcBef>
            </a:pPr>
            <a:r>
              <a:rPr lang="fr-FR" sz="1400" smtClean="0"/>
              <a:t>Autres – 0,1 %</a:t>
            </a:r>
          </a:p>
        </p:txBody>
      </p:sp>
      <p:sp>
        <p:nvSpPr>
          <p:cNvPr id="23555" name="Marcador de Posição do Número do Diapositivo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FA54FF-58C4-49C1-B434-72E898B43E76}" type="slidenum">
              <a:rPr lang="pt-PT"/>
              <a:pPr fontAlgn="base">
                <a:spcBef>
                  <a:spcPct val="0"/>
                </a:spcBef>
                <a:spcAft>
                  <a:spcPct val="0"/>
                </a:spcAft>
                <a:defRPr/>
              </a:pPr>
              <a:t>4</a:t>
            </a:fld>
            <a:endParaRPr lang="pt-P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25602"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1700" b="1" smtClean="0"/>
              <a:t>La loi de la Nationalité de 2006 a contribué de façon très expressive á légaliser et intégrer un grand nombre d’immigrants.</a:t>
            </a:r>
          </a:p>
          <a:p>
            <a:pPr eaLnBrk="1" hangingPunct="1">
              <a:spcBef>
                <a:spcPct val="0"/>
              </a:spcBef>
            </a:pPr>
            <a:endParaRPr lang="fr-FR" sz="1700" b="1" smtClean="0"/>
          </a:p>
          <a:p>
            <a:pPr eaLnBrk="1" hangingPunct="1">
              <a:spcBef>
                <a:spcPct val="0"/>
              </a:spcBef>
            </a:pPr>
            <a:r>
              <a:rPr lang="fr-FR" sz="1700" b="1" smtClean="0"/>
              <a:t>Dans notre communication un tableau rend compte de l’augmentation  en 2006 (sept mil six cent ) et 2007 (six mil) par rapport aux chiffres antérieurs  (entre mil et mil six cent par an)</a:t>
            </a:r>
          </a:p>
          <a:p>
            <a:pPr eaLnBrk="1" hangingPunct="1">
              <a:spcBef>
                <a:spcPct val="0"/>
              </a:spcBef>
            </a:pPr>
            <a:r>
              <a:rPr lang="fr-FR" sz="1700" b="1" smtClean="0"/>
              <a:t> .</a:t>
            </a:r>
          </a:p>
          <a:p>
            <a:pPr eaLnBrk="1" hangingPunct="1">
              <a:spcBef>
                <a:spcPct val="0"/>
              </a:spcBef>
            </a:pPr>
            <a:r>
              <a:rPr lang="fr-FR" sz="1700" b="1" smtClean="0"/>
              <a:t>Et aussi du poid de naturalisations des originaires du Cap Vert et Guinée Bissau</a:t>
            </a:r>
          </a:p>
        </p:txBody>
      </p:sp>
      <p:sp>
        <p:nvSpPr>
          <p:cNvPr id="25603" name="Marcador de Posição do Número do Diapositivo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C3B15A-C5FE-43AF-B0A0-D8C79F43DE4D}" type="slidenum">
              <a:rPr lang="pt-PT"/>
              <a:pPr fontAlgn="base">
                <a:spcBef>
                  <a:spcPct val="0"/>
                </a:spcBef>
                <a:spcAft>
                  <a:spcPct val="0"/>
                </a:spcAft>
                <a:defRPr/>
              </a:pPr>
              <a:t>5</a:t>
            </a:fld>
            <a:endParaRPr lang="pt-P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27650"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z="1300" smtClean="0">
                <a:solidFill>
                  <a:srgbClr val="4C4C4C"/>
                </a:solidFill>
                <a:latin typeface="Arial" charset="0"/>
              </a:rPr>
              <a:t>Quand à la nouvelle d’Immgration les facteurs positifs sont</a:t>
            </a:r>
          </a:p>
          <a:p>
            <a:pPr eaLnBrk="1" hangingPunct="1">
              <a:spcBef>
                <a:spcPct val="0"/>
              </a:spcBef>
            </a:pPr>
            <a:endParaRPr lang="en-GB" sz="1300" smtClean="0">
              <a:solidFill>
                <a:srgbClr val="4C4C4C"/>
              </a:solidFill>
              <a:latin typeface="Arial" charset="0"/>
            </a:endParaRPr>
          </a:p>
          <a:p>
            <a:pPr eaLnBrk="1" hangingPunct="1">
              <a:spcBef>
                <a:spcPct val="0"/>
              </a:spcBef>
            </a:pPr>
            <a:r>
              <a:rPr lang="en-GB" sz="1400" b="1" smtClean="0">
                <a:solidFill>
                  <a:srgbClr val="4C4C4C"/>
                </a:solidFill>
                <a:latin typeface="Arial" charset="0"/>
              </a:rPr>
              <a:t>La simplification </a:t>
            </a:r>
          </a:p>
          <a:p>
            <a:pPr eaLnBrk="1" hangingPunct="1">
              <a:spcBef>
                <a:spcPct val="0"/>
              </a:spcBef>
            </a:pPr>
            <a:r>
              <a:rPr lang="en-GB" sz="1400" b="1" smtClean="0">
                <a:solidFill>
                  <a:srgbClr val="4C4C4C"/>
                </a:solidFill>
                <a:latin typeface="Arial" charset="0"/>
              </a:rPr>
              <a:t>U seul type de visa d’entrée (bien que pass’e enfontion de l’objectif)</a:t>
            </a:r>
          </a:p>
          <a:p>
            <a:pPr eaLnBrk="1" hangingPunct="1">
              <a:spcBef>
                <a:spcPct val="0"/>
              </a:spcBef>
            </a:pPr>
            <a:endParaRPr lang="en-GB" sz="1400" b="1" smtClean="0">
              <a:solidFill>
                <a:srgbClr val="4C4C4C"/>
              </a:solidFill>
              <a:latin typeface="Arial" charset="0"/>
            </a:endParaRPr>
          </a:p>
          <a:p>
            <a:pPr eaLnBrk="1" hangingPunct="1">
              <a:spcBef>
                <a:spcPct val="0"/>
              </a:spcBef>
            </a:pPr>
            <a:r>
              <a:rPr lang="en-GB" sz="1400" b="1" smtClean="0">
                <a:solidFill>
                  <a:srgbClr val="4C4C4C"/>
                </a:solidFill>
                <a:latin typeface="Arial" charset="0"/>
              </a:rPr>
              <a:t>2 types de rësidence – temporaire ou permanente (au bout de six ans)</a:t>
            </a:r>
          </a:p>
          <a:p>
            <a:pPr eaLnBrk="1" hangingPunct="1">
              <a:spcBef>
                <a:spcPct val="0"/>
              </a:spcBef>
            </a:pPr>
            <a:endParaRPr lang="en-GB" sz="1400" b="1" smtClean="0">
              <a:solidFill>
                <a:srgbClr val="4C4C4C"/>
              </a:solidFill>
              <a:latin typeface="Arial" charset="0"/>
            </a:endParaRPr>
          </a:p>
          <a:p>
            <a:pPr eaLnBrk="1" hangingPunct="1">
              <a:spcBef>
                <a:spcPct val="0"/>
              </a:spcBef>
            </a:pPr>
            <a:r>
              <a:rPr lang="en-GB" sz="1400" b="1" smtClean="0">
                <a:solidFill>
                  <a:srgbClr val="4C4C4C"/>
                </a:solidFill>
                <a:latin typeface="Arial" charset="0"/>
              </a:rPr>
              <a:t>Des dispenses de visa d’entrée articules avec les plans d’integration don’t :</a:t>
            </a:r>
          </a:p>
          <a:p>
            <a:pPr eaLnBrk="1" hangingPunct="1">
              <a:spcBef>
                <a:spcPct val="0"/>
              </a:spcBef>
            </a:pPr>
            <a:endParaRPr lang="en-GB" sz="1400" b="1" smtClean="0">
              <a:solidFill>
                <a:srgbClr val="4C4C4C"/>
              </a:solidFill>
              <a:latin typeface="Arial" charset="0"/>
            </a:endParaRPr>
          </a:p>
          <a:p>
            <a:pPr eaLnBrk="1" hangingPunct="1">
              <a:spcBef>
                <a:spcPct val="0"/>
              </a:spcBef>
            </a:pPr>
            <a:r>
              <a:rPr lang="en-GB" sz="1400" b="1" smtClean="0">
                <a:solidFill>
                  <a:srgbClr val="4C4C4C"/>
                </a:solidFill>
                <a:latin typeface="Arial" charset="0"/>
              </a:rPr>
              <a:t>Parents de mineurs nes au portugal (ayant ou non la nationalite portugaise)</a:t>
            </a:r>
          </a:p>
          <a:p>
            <a:pPr eaLnBrk="1" hangingPunct="1">
              <a:spcBef>
                <a:spcPct val="0"/>
              </a:spcBef>
            </a:pPr>
            <a:endParaRPr lang="en-GB" sz="1400" b="1" smtClean="0">
              <a:solidFill>
                <a:srgbClr val="4C4C4C"/>
              </a:solidFill>
              <a:latin typeface="Arial" charset="0"/>
            </a:endParaRPr>
          </a:p>
          <a:p>
            <a:pPr eaLnBrk="1" hangingPunct="1">
              <a:spcBef>
                <a:spcPct val="0"/>
              </a:spcBef>
            </a:pPr>
            <a:r>
              <a:rPr lang="en-GB" sz="1400" b="1" smtClean="0">
                <a:solidFill>
                  <a:srgbClr val="4C4C4C"/>
                </a:solidFill>
                <a:latin typeface="Arial" charset="0"/>
              </a:rPr>
              <a:t>Rgroupement familial </a:t>
            </a:r>
          </a:p>
          <a:p>
            <a:pPr eaLnBrk="1" hangingPunct="1">
              <a:spcBef>
                <a:spcPct val="0"/>
              </a:spcBef>
            </a:pPr>
            <a:endParaRPr lang="en-GB" sz="1400" b="1" smtClean="0">
              <a:solidFill>
                <a:srgbClr val="4C4C4C"/>
              </a:solidFill>
              <a:latin typeface="Arial" charset="0"/>
            </a:endParaRPr>
          </a:p>
          <a:p>
            <a:pPr eaLnBrk="1" hangingPunct="1">
              <a:spcBef>
                <a:spcPct val="0"/>
              </a:spcBef>
            </a:pPr>
            <a:r>
              <a:rPr lang="en-GB" sz="1400" b="1" smtClean="0">
                <a:solidFill>
                  <a:srgbClr val="4C4C4C"/>
                </a:solidFill>
                <a:latin typeface="Arial" charset="0"/>
              </a:rPr>
              <a:t>Victimes de traffic</a:t>
            </a:r>
          </a:p>
          <a:p>
            <a:pPr eaLnBrk="1" hangingPunct="1">
              <a:spcBef>
                <a:spcPct val="0"/>
              </a:spcBef>
            </a:pPr>
            <a:endParaRPr lang="en-GB" sz="1400" b="1" smtClean="0">
              <a:solidFill>
                <a:srgbClr val="4C4C4C"/>
              </a:solidFill>
              <a:latin typeface="Arial" charset="0"/>
            </a:endParaRPr>
          </a:p>
          <a:p>
            <a:pPr eaLnBrk="1" hangingPunct="1">
              <a:spcBef>
                <a:spcPct val="0"/>
              </a:spcBef>
            </a:pPr>
            <a:r>
              <a:rPr lang="en-GB" sz="1300" b="1" smtClean="0">
                <a:solidFill>
                  <a:srgbClr val="4C4C4C"/>
                </a:solidFill>
                <a:latin typeface="Arial" charset="0"/>
              </a:rPr>
              <a:t>- </a:t>
            </a:r>
          </a:p>
          <a:p>
            <a:pPr eaLnBrk="1" hangingPunct="1">
              <a:spcBef>
                <a:spcPct val="0"/>
              </a:spcBef>
            </a:pPr>
            <a:endParaRPr lang="pt-PT" smtClean="0"/>
          </a:p>
        </p:txBody>
      </p:sp>
      <p:sp>
        <p:nvSpPr>
          <p:cNvPr id="27651" name="Marcador de Posição do Número do Diapositivo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05014E5-9753-484C-BF45-DA25BFC3B148}" type="slidenum">
              <a:rPr lang="pt-PT"/>
              <a:pPr fontAlgn="base">
                <a:spcBef>
                  <a:spcPct val="0"/>
                </a:spcBef>
                <a:spcAft>
                  <a:spcPct val="0"/>
                </a:spcAft>
                <a:defRPr/>
              </a:pPr>
              <a:t>6</a:t>
            </a:fld>
            <a:endParaRPr lang="pt-P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34818"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1700" b="1" smtClean="0"/>
              <a:t>Religions au Portugal – 2001</a:t>
            </a:r>
          </a:p>
          <a:p>
            <a:pPr eaLnBrk="1" hangingPunct="1">
              <a:spcBef>
                <a:spcPct val="0"/>
              </a:spcBef>
            </a:pPr>
            <a:endParaRPr lang="fr-FR" sz="1700" b="1" dirty="0" smtClean="0"/>
          </a:p>
          <a:p>
            <a:pPr eaLnBrk="1" hangingPunct="1">
              <a:spcBef>
                <a:spcPct val="0"/>
              </a:spcBef>
            </a:pPr>
            <a:r>
              <a:rPr lang="fr-FR" sz="1700" b="1" dirty="0" smtClean="0"/>
              <a:t> </a:t>
            </a:r>
            <a:r>
              <a:rPr lang="fr-FR" sz="1700" b="1" dirty="0" err="1" smtClean="0"/>
              <a:t>Católicos</a:t>
            </a:r>
            <a:r>
              <a:rPr lang="fr-FR" sz="1700" b="1" dirty="0" smtClean="0"/>
              <a:t> 7 millions  </a:t>
            </a:r>
            <a:r>
              <a:rPr lang="fr-FR" sz="1700" b="1" dirty="0" err="1" smtClean="0"/>
              <a:t>Ortodoxe</a:t>
            </a:r>
            <a:r>
              <a:rPr lang="fr-FR" sz="1700" b="1" dirty="0" smtClean="0"/>
              <a:t> 17.000, Protestants 48.000 Autres Chrétiennes-</a:t>
            </a:r>
          </a:p>
          <a:p>
            <a:pPr eaLnBrk="1" hangingPunct="1">
              <a:spcBef>
                <a:spcPct val="0"/>
              </a:spcBef>
            </a:pPr>
            <a:r>
              <a:rPr lang="fr-FR" sz="1700" b="1" dirty="0" smtClean="0"/>
              <a:t> 122.000  Juive 1.700 Musulmane 12000 </a:t>
            </a:r>
          </a:p>
          <a:p>
            <a:pPr eaLnBrk="1" hangingPunct="1">
              <a:spcBef>
                <a:spcPct val="0"/>
              </a:spcBef>
            </a:pPr>
            <a:r>
              <a:rPr lang="fr-FR" sz="1700" b="1" dirty="0" smtClean="0"/>
              <a:t>autres non chrétienne – 13.000- sans religion – 340.000 environ </a:t>
            </a:r>
          </a:p>
          <a:p>
            <a:pPr eaLnBrk="1" hangingPunct="1">
              <a:spcBef>
                <a:spcPct val="0"/>
              </a:spcBef>
            </a:pPr>
            <a:endParaRPr lang="fr-FR" sz="1700" b="1" dirty="0" smtClean="0"/>
          </a:p>
        </p:txBody>
      </p:sp>
      <p:sp>
        <p:nvSpPr>
          <p:cNvPr id="34819" name="Marcador de Posição do Número do Diapositivo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97FA576-FCB1-40C0-96FF-D19414A22323}" type="slidenum">
              <a:rPr lang="pt-PT"/>
              <a:pPr fontAlgn="base">
                <a:spcBef>
                  <a:spcPct val="0"/>
                </a:spcBef>
                <a:spcAft>
                  <a:spcPct val="0"/>
                </a:spcAft>
                <a:defRPr/>
              </a:pPr>
              <a:t>12</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bg>
      <p:bgRef idx="1001">
        <a:schemeClr val="bg2"/>
      </p:bgRef>
    </p:bg>
    <p:spTree>
      <p:nvGrpSpPr>
        <p:cNvPr id="1" name=""/>
        <p:cNvGrpSpPr/>
        <p:nvPr/>
      </p:nvGrpSpPr>
      <p:grpSpPr>
        <a:xfrm>
          <a:off x="0" y="0"/>
          <a:ext cx="0" cy="0"/>
          <a:chOff x="0" y="0"/>
          <a:chExt cx="0" cy="0"/>
        </a:xfrm>
      </p:grpSpPr>
      <p:sp>
        <p:nvSpPr>
          <p:cNvPr id="4" name="Rec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5" name="Rectângulo 18"/>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6" name="Rec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7" name="Rectângu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Rectângulo 11"/>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1" name="Conexão recta 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Rectângulo 9"/>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Subtítu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PT" smtClean="0"/>
              <a:t>Faça clique para editar o estilo</a:t>
            </a:r>
            <a:endParaRPr lang="en-US"/>
          </a:p>
        </p:txBody>
      </p:sp>
      <p:sp>
        <p:nvSpPr>
          <p:cNvPr id="8" name="Título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pt-PT" smtClean="0"/>
              <a:t>Clique para editar o estilo</a:t>
            </a:r>
            <a:endParaRPr lang="en-US"/>
          </a:p>
        </p:txBody>
      </p:sp>
      <p:sp>
        <p:nvSpPr>
          <p:cNvPr id="15" name="Marcador de Posição da Data 27"/>
          <p:cNvSpPr>
            <a:spLocks noGrp="1"/>
          </p:cNvSpPr>
          <p:nvPr>
            <p:ph type="dt" sz="half" idx="10"/>
          </p:nvPr>
        </p:nvSpPr>
        <p:spPr/>
        <p:txBody>
          <a:bodyPr/>
          <a:lstStyle>
            <a:lvl1pPr>
              <a:defRPr/>
            </a:lvl1pPr>
          </a:lstStyle>
          <a:p>
            <a:pPr>
              <a:defRPr/>
            </a:pPr>
            <a:fld id="{0ADF45DC-F7F1-4B78-AB62-56A5B31C7B47}" type="datetime1">
              <a:rPr lang="pt-PT"/>
              <a:pPr>
                <a:defRPr/>
              </a:pPr>
              <a:t>23-01-2012</a:t>
            </a:fld>
            <a:endParaRPr lang="pt-PT" dirty="0"/>
          </a:p>
        </p:txBody>
      </p:sp>
      <p:sp>
        <p:nvSpPr>
          <p:cNvPr id="16" name="Marcador de Posição do Rodapé 16"/>
          <p:cNvSpPr>
            <a:spLocks noGrp="1"/>
          </p:cNvSpPr>
          <p:nvPr>
            <p:ph type="ftr" sz="quarter" idx="11"/>
          </p:nvPr>
        </p:nvSpPr>
        <p:spPr/>
        <p:txBody>
          <a:bodyPr/>
          <a:lstStyle>
            <a:lvl1pPr>
              <a:defRPr/>
            </a:lvl1pPr>
          </a:lstStyle>
          <a:p>
            <a:pPr>
              <a:defRPr/>
            </a:pPr>
            <a:r>
              <a:rPr lang="pt-PT"/>
              <a:t>Matilde Gago da Silva  &amp; Helena Rato </a:t>
            </a:r>
          </a:p>
        </p:txBody>
      </p:sp>
      <p:sp>
        <p:nvSpPr>
          <p:cNvPr id="17" name="Marcador de Posição do Número do Diapositivo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4F293B07-6EBB-48E6-83E0-D8BC7D80B94E}" type="slidenum">
              <a:rPr lang="pt-PT"/>
              <a:pPr>
                <a:defRPr/>
              </a:pPr>
              <a:t>‹nº›</a:t>
            </a:fld>
            <a:endParaRPr lang="pt-PT"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3"/>
          <p:cNvSpPr>
            <a:spLocks noGrp="1"/>
          </p:cNvSpPr>
          <p:nvPr>
            <p:ph type="dt" sz="half" idx="10"/>
          </p:nvPr>
        </p:nvSpPr>
        <p:spPr/>
        <p:txBody>
          <a:bodyPr/>
          <a:lstStyle>
            <a:lvl1pPr>
              <a:defRPr/>
            </a:lvl1pPr>
          </a:lstStyle>
          <a:p>
            <a:pPr>
              <a:defRPr/>
            </a:pPr>
            <a:fld id="{99116905-940D-4BF5-A5F2-2572A452256B}" type="datetime1">
              <a:rPr lang="pt-PT"/>
              <a:pPr>
                <a:defRPr/>
              </a:pPr>
              <a:t>23-01-2012</a:t>
            </a:fld>
            <a:endParaRPr lang="pt-PT" dirty="0"/>
          </a:p>
        </p:txBody>
      </p:sp>
      <p:sp>
        <p:nvSpPr>
          <p:cNvPr id="5" name="Marcador de Posição do Rodapé 4"/>
          <p:cNvSpPr>
            <a:spLocks noGrp="1"/>
          </p:cNvSpPr>
          <p:nvPr>
            <p:ph type="ftr" sz="quarter" idx="11"/>
          </p:nvPr>
        </p:nvSpPr>
        <p:spPr/>
        <p:txBody>
          <a:bodyPr/>
          <a:lstStyle>
            <a:lvl1pPr>
              <a:defRPr/>
            </a:lvl1pPr>
          </a:lstStyle>
          <a:p>
            <a:pPr>
              <a:defRPr/>
            </a:pPr>
            <a:r>
              <a:rPr lang="pt-PT"/>
              <a:t>Matilde Gago da Silva  &amp; Helena Rato </a:t>
            </a:r>
          </a:p>
        </p:txBody>
      </p:sp>
      <p:sp>
        <p:nvSpPr>
          <p:cNvPr id="6" name="Marcador de Posição do Número do Diapositivo 5"/>
          <p:cNvSpPr>
            <a:spLocks noGrp="1"/>
          </p:cNvSpPr>
          <p:nvPr>
            <p:ph type="sldNum" sz="quarter" idx="12"/>
          </p:nvPr>
        </p:nvSpPr>
        <p:spPr/>
        <p:txBody>
          <a:bodyPr/>
          <a:lstStyle>
            <a:lvl1pPr>
              <a:defRPr/>
            </a:lvl1pPr>
          </a:lstStyle>
          <a:p>
            <a:pPr>
              <a:defRPr/>
            </a:pPr>
            <a:fld id="{5A1AC614-D285-4FFA-AE9B-FF159AA58BC0}" type="slidenum">
              <a:rPr lang="pt-PT"/>
              <a:pPr>
                <a:defRPr/>
              </a:pPr>
              <a:t>‹nº›</a:t>
            </a:fld>
            <a:endParaRPr lang="pt-PT"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bg>
      <p:bgRef idx="1001">
        <a:schemeClr val="bg2"/>
      </p:bgRef>
    </p:bg>
    <p:spTree>
      <p:nvGrpSpPr>
        <p:cNvPr id="1" name=""/>
        <p:cNvGrpSpPr/>
        <p:nvPr/>
      </p:nvGrpSpPr>
      <p:grpSpPr>
        <a:xfrm>
          <a:off x="0" y="0"/>
          <a:ext cx="0" cy="0"/>
          <a:chOff x="0" y="0"/>
          <a:chExt cx="0" cy="0"/>
        </a:xfrm>
      </p:grpSpPr>
      <p:sp>
        <p:nvSpPr>
          <p:cNvPr id="4" name="Rec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5" name="Rectângu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6" name="Rectângulo 8"/>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7" name="Rectângu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Rectângulo 10"/>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9" name="Rectângulo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Conexão recta 12"/>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1" name="Oval 13"/>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Oval 14"/>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Marcador de Posição de Texto Vertical 2"/>
          <p:cNvSpPr>
            <a:spLocks noGrp="1"/>
          </p:cNvSpPr>
          <p:nvPr>
            <p:ph type="body" orient="vert" idx="1"/>
          </p:nvPr>
        </p:nvSpPr>
        <p:spPr>
          <a:xfrm>
            <a:off x="304800" y="304800"/>
            <a:ext cx="6553200" cy="5821366"/>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2" name="Título Vertical 1"/>
          <p:cNvSpPr>
            <a:spLocks noGrp="1"/>
          </p:cNvSpPr>
          <p:nvPr>
            <p:ph type="title" orient="vert"/>
          </p:nvPr>
        </p:nvSpPr>
        <p:spPr>
          <a:xfrm>
            <a:off x="7391400" y="304801"/>
            <a:ext cx="1447800" cy="5851525"/>
          </a:xfrm>
        </p:spPr>
        <p:txBody>
          <a:bodyPr vert="eaVert"/>
          <a:lstStyle/>
          <a:p>
            <a:r>
              <a:rPr lang="pt-PT" smtClean="0"/>
              <a:t>Clique para editar o estilo</a:t>
            </a:r>
            <a:endParaRPr lang="en-US"/>
          </a:p>
        </p:txBody>
      </p:sp>
      <p:sp>
        <p:nvSpPr>
          <p:cNvPr id="13" name="Marcador de Posição do Número do Diapositivo 5"/>
          <p:cNvSpPr>
            <a:spLocks noGrp="1"/>
          </p:cNvSpPr>
          <p:nvPr>
            <p:ph type="sldNum" sz="quarter" idx="10"/>
          </p:nvPr>
        </p:nvSpPr>
        <p:spPr>
          <a:xfrm>
            <a:off x="6915150" y="3009900"/>
            <a:ext cx="457200" cy="441325"/>
          </a:xfrm>
        </p:spPr>
        <p:txBody>
          <a:bodyPr/>
          <a:lstStyle>
            <a:lvl1pPr>
              <a:defRPr/>
            </a:lvl1pPr>
          </a:lstStyle>
          <a:p>
            <a:pPr>
              <a:defRPr/>
            </a:pPr>
            <a:fld id="{BA766796-564E-42B1-B269-5125CA189949}" type="slidenum">
              <a:rPr lang="pt-PT"/>
              <a:pPr>
                <a:defRPr/>
              </a:pPr>
              <a:t>‹nº›</a:t>
            </a:fld>
            <a:endParaRPr lang="pt-PT" dirty="0"/>
          </a:p>
        </p:txBody>
      </p:sp>
      <p:sp>
        <p:nvSpPr>
          <p:cNvPr id="14" name="Marcador de Posição da Data 3"/>
          <p:cNvSpPr>
            <a:spLocks noGrp="1"/>
          </p:cNvSpPr>
          <p:nvPr>
            <p:ph type="dt" sz="half" idx="11"/>
          </p:nvPr>
        </p:nvSpPr>
        <p:spPr/>
        <p:txBody>
          <a:bodyPr/>
          <a:lstStyle>
            <a:lvl1pPr>
              <a:defRPr/>
            </a:lvl1pPr>
          </a:lstStyle>
          <a:p>
            <a:pPr>
              <a:defRPr/>
            </a:pPr>
            <a:fld id="{F262F275-9F4C-4C2B-A20F-0A49B30D3321}" type="datetime1">
              <a:rPr lang="pt-PT"/>
              <a:pPr>
                <a:defRPr/>
              </a:pPr>
              <a:t>23-01-2012</a:t>
            </a:fld>
            <a:endParaRPr lang="pt-PT" dirty="0"/>
          </a:p>
        </p:txBody>
      </p:sp>
      <p:sp>
        <p:nvSpPr>
          <p:cNvPr id="15" name="Marcador de Posição do Rodapé 4"/>
          <p:cNvSpPr>
            <a:spLocks noGrp="1"/>
          </p:cNvSpPr>
          <p:nvPr>
            <p:ph type="ftr" sz="quarter" idx="12"/>
          </p:nvPr>
        </p:nvSpPr>
        <p:spPr/>
        <p:txBody>
          <a:bodyPr/>
          <a:lstStyle>
            <a:lvl1pPr>
              <a:defRPr/>
            </a:lvl1pPr>
          </a:lstStyle>
          <a:p>
            <a:pPr>
              <a:defRPr/>
            </a:pPr>
            <a:r>
              <a:rPr lang="pt-PT"/>
              <a:t>Matilde Gago da Silva  &amp; Helena Rato </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solidFill>
                  <a:schemeClr val="accent3">
                    <a:shade val="75000"/>
                  </a:schemeClr>
                </a:solidFill>
              </a:defRPr>
            </a:lvl1pPr>
          </a:lstStyle>
          <a:p>
            <a:r>
              <a:rPr lang="pt-PT" smtClean="0"/>
              <a:t>Clique para editar o estilo</a:t>
            </a:r>
            <a:endParaRPr lang="en-US"/>
          </a:p>
        </p:txBody>
      </p:sp>
      <p:sp>
        <p:nvSpPr>
          <p:cNvPr id="8" name="Marcador de Posição de Conteúdo 7"/>
          <p:cNvSpPr>
            <a:spLocks noGrp="1"/>
          </p:cNvSpPr>
          <p:nvPr>
            <p:ph sz="quarter" idx="1"/>
          </p:nvPr>
        </p:nvSpPr>
        <p:spPr>
          <a:xfrm>
            <a:off x="301752" y="1527048"/>
            <a:ext cx="8503920" cy="457200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3"/>
          <p:cNvSpPr>
            <a:spLocks noGrp="1"/>
          </p:cNvSpPr>
          <p:nvPr>
            <p:ph type="dt" sz="half" idx="10"/>
          </p:nvPr>
        </p:nvSpPr>
        <p:spPr/>
        <p:txBody>
          <a:bodyPr/>
          <a:lstStyle>
            <a:lvl1pPr>
              <a:defRPr/>
            </a:lvl1pPr>
          </a:lstStyle>
          <a:p>
            <a:pPr>
              <a:defRPr/>
            </a:pPr>
            <a:fld id="{14DFDD5E-FCDD-4B06-A6BB-FBFBDE8F448E}" type="datetime1">
              <a:rPr lang="pt-PT"/>
              <a:pPr>
                <a:defRPr/>
              </a:pPr>
              <a:t>23-01-2012</a:t>
            </a:fld>
            <a:endParaRPr lang="pt-PT" dirty="0"/>
          </a:p>
        </p:txBody>
      </p:sp>
      <p:sp>
        <p:nvSpPr>
          <p:cNvPr id="5" name="Marcador de Posição do Rodapé 4"/>
          <p:cNvSpPr>
            <a:spLocks noGrp="1"/>
          </p:cNvSpPr>
          <p:nvPr>
            <p:ph type="ftr" sz="quarter" idx="11"/>
          </p:nvPr>
        </p:nvSpPr>
        <p:spPr/>
        <p:txBody>
          <a:bodyPr/>
          <a:lstStyle>
            <a:lvl1pPr>
              <a:defRPr/>
            </a:lvl1pPr>
          </a:lstStyle>
          <a:p>
            <a:pPr>
              <a:defRPr/>
            </a:pPr>
            <a:r>
              <a:rPr lang="pt-PT"/>
              <a:t>Matilde Gago da Silva  &amp; Helena Rato </a:t>
            </a:r>
          </a:p>
        </p:txBody>
      </p:sp>
      <p:sp>
        <p:nvSpPr>
          <p:cNvPr id="6" name="Marcador de Posição do Número do Diapositivo 5"/>
          <p:cNvSpPr>
            <a:spLocks noGrp="1"/>
          </p:cNvSpPr>
          <p:nvPr>
            <p:ph type="sldNum" sz="quarter" idx="12"/>
          </p:nvPr>
        </p:nvSpPr>
        <p:spPr>
          <a:xfrm>
            <a:off x="4362450" y="1027113"/>
            <a:ext cx="457200" cy="441325"/>
          </a:xfrm>
        </p:spPr>
        <p:txBody>
          <a:bodyPr/>
          <a:lstStyle>
            <a:lvl1pPr>
              <a:defRPr/>
            </a:lvl1pPr>
          </a:lstStyle>
          <a:p>
            <a:pPr>
              <a:defRPr/>
            </a:pPr>
            <a:fld id="{3B998606-AE36-420D-B32A-74EF63382759}" type="slidenum">
              <a:rPr lang="pt-PT"/>
              <a:pPr>
                <a:defRPr/>
              </a:pPr>
              <a:t>‹nº›</a:t>
            </a:fld>
            <a:endParaRPr lang="pt-PT"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4" name="Rec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5" name="Rec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6" name="Rectângu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7" name="Rectângu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Rectângulo 18"/>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9" name="Rectângulo 11"/>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Rectângulo 12"/>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1" name="Rectângulo 13"/>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Conexão recta 7"/>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9"/>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0"/>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Marcador de Posição do Texto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PT" smtClean="0"/>
              <a:t>Clique para editar os estilos</a:t>
            </a:r>
          </a:p>
        </p:txBody>
      </p:sp>
      <p:sp>
        <p:nvSpPr>
          <p:cNvPr id="2" name="Título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pt-PT" smtClean="0"/>
              <a:t>Clique para editar o estilo</a:t>
            </a:r>
            <a:endParaRPr lang="en-US"/>
          </a:p>
        </p:txBody>
      </p:sp>
      <p:sp>
        <p:nvSpPr>
          <p:cNvPr id="15" name="Marcador de Posição do Rodapé 4"/>
          <p:cNvSpPr>
            <a:spLocks noGrp="1"/>
          </p:cNvSpPr>
          <p:nvPr>
            <p:ph type="ftr" sz="quarter" idx="10"/>
          </p:nvPr>
        </p:nvSpPr>
        <p:spPr/>
        <p:txBody>
          <a:bodyPr/>
          <a:lstStyle>
            <a:lvl1pPr>
              <a:defRPr/>
            </a:lvl1pPr>
          </a:lstStyle>
          <a:p>
            <a:pPr>
              <a:defRPr/>
            </a:pPr>
            <a:r>
              <a:rPr lang="pt-PT"/>
              <a:t>Matilde Gago da Silva  &amp; Helena Rato </a:t>
            </a:r>
          </a:p>
        </p:txBody>
      </p:sp>
      <p:sp>
        <p:nvSpPr>
          <p:cNvPr id="16" name="Marcador de Posição da Data 3"/>
          <p:cNvSpPr>
            <a:spLocks noGrp="1"/>
          </p:cNvSpPr>
          <p:nvPr>
            <p:ph type="dt" sz="half" idx="11"/>
          </p:nvPr>
        </p:nvSpPr>
        <p:spPr/>
        <p:txBody>
          <a:bodyPr/>
          <a:lstStyle>
            <a:lvl1pPr>
              <a:defRPr/>
            </a:lvl1pPr>
          </a:lstStyle>
          <a:p>
            <a:pPr>
              <a:defRPr/>
            </a:pPr>
            <a:fld id="{3A866513-2467-4397-92A7-87EE1E938566}" type="datetime1">
              <a:rPr lang="pt-PT"/>
              <a:pPr>
                <a:defRPr/>
              </a:pPr>
              <a:t>23-01-2012</a:t>
            </a:fld>
            <a:endParaRPr lang="pt-PT" dirty="0"/>
          </a:p>
        </p:txBody>
      </p:sp>
      <p:sp>
        <p:nvSpPr>
          <p:cNvPr id="17" name="Marcador de Posição do Número do Diapositivo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B694B8F1-4029-44C9-B085-E1B449C1FB66}" type="slidenum">
              <a:rPr lang="pt-PT"/>
              <a:pPr>
                <a:defRPr/>
              </a:pPr>
              <a:t>‹nº›</a:t>
            </a:fld>
            <a:endParaRPr lang="pt-PT"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bg>
      <p:bgRef idx="1001">
        <a:schemeClr val="bg2"/>
      </p:bgRef>
    </p:bg>
    <p:spTree>
      <p:nvGrpSpPr>
        <p:cNvPr id="1" name=""/>
        <p:cNvGrpSpPr/>
        <p:nvPr/>
      </p:nvGrpSpPr>
      <p:grpSpPr>
        <a:xfrm>
          <a:off x="0" y="0"/>
          <a:ext cx="0" cy="0"/>
          <a:chOff x="0" y="0"/>
          <a:chExt cx="0" cy="0"/>
        </a:xfrm>
      </p:grpSpPr>
      <p:sp>
        <p:nvSpPr>
          <p:cNvPr id="5" name="Conexão recta 7"/>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2" name="Título 1"/>
          <p:cNvSpPr>
            <a:spLocks noGrp="1"/>
          </p:cNvSpPr>
          <p:nvPr>
            <p:ph type="title"/>
          </p:nvPr>
        </p:nvSpPr>
        <p:spPr>
          <a:xfrm>
            <a:off x="301752" y="228600"/>
            <a:ext cx="8534400" cy="758952"/>
          </a:xfrm>
        </p:spPr>
        <p:txBody>
          <a:bodyPr/>
          <a:lstStyle/>
          <a:p>
            <a:r>
              <a:rPr lang="pt-PT" smtClean="0"/>
              <a:t>Clique para editar o estilo</a:t>
            </a:r>
            <a:endParaRPr lang="en-US"/>
          </a:p>
        </p:txBody>
      </p:sp>
      <p:sp>
        <p:nvSpPr>
          <p:cNvPr id="10" name="Marcador de Posição de Conteúdo 9"/>
          <p:cNvSpPr>
            <a:spLocks noGrp="1"/>
          </p:cNvSpPr>
          <p:nvPr>
            <p:ph sz="half" idx="1"/>
          </p:nvPr>
        </p:nvSpPr>
        <p:spPr>
          <a:xfrm>
            <a:off x="301752" y="1371600"/>
            <a:ext cx="4038600" cy="4681728"/>
          </a:xfrm>
        </p:spPr>
        <p:txBody>
          <a:bodyPr/>
          <a:lstStyle>
            <a:lvl1pPr>
              <a:defRPr sz="2500"/>
            </a:lvl1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12" name="Marcador de Posição de Conteúdo 11"/>
          <p:cNvSpPr>
            <a:spLocks noGrp="1"/>
          </p:cNvSpPr>
          <p:nvPr>
            <p:ph sz="half" idx="2"/>
          </p:nvPr>
        </p:nvSpPr>
        <p:spPr>
          <a:xfrm>
            <a:off x="4800600" y="1371600"/>
            <a:ext cx="4038600" cy="4681728"/>
          </a:xfrm>
        </p:spPr>
        <p:txBody>
          <a:bodyPr/>
          <a:lstStyle>
            <a:lvl1pPr>
              <a:defRPr sz="2500"/>
            </a:lvl1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6" name="Marcador de Posição da Data 4"/>
          <p:cNvSpPr>
            <a:spLocks noGrp="1"/>
          </p:cNvSpPr>
          <p:nvPr>
            <p:ph type="dt" sz="half" idx="10"/>
          </p:nvPr>
        </p:nvSpPr>
        <p:spPr>
          <a:xfrm>
            <a:off x="5791200" y="6410325"/>
            <a:ext cx="3044825" cy="365125"/>
          </a:xfrm>
        </p:spPr>
        <p:txBody>
          <a:bodyPr/>
          <a:lstStyle>
            <a:lvl1pPr>
              <a:defRPr/>
            </a:lvl1pPr>
          </a:lstStyle>
          <a:p>
            <a:pPr>
              <a:defRPr/>
            </a:pPr>
            <a:fld id="{20094CBA-BFCD-42A9-A333-B12E541B0FEB}" type="datetime1">
              <a:rPr lang="pt-PT"/>
              <a:pPr>
                <a:defRPr/>
              </a:pPr>
              <a:t>23-01-2012</a:t>
            </a:fld>
            <a:endParaRPr lang="pt-PT" dirty="0"/>
          </a:p>
        </p:txBody>
      </p:sp>
      <p:sp>
        <p:nvSpPr>
          <p:cNvPr id="7" name="Marcador de Posição do Rodapé 5"/>
          <p:cNvSpPr>
            <a:spLocks noGrp="1"/>
          </p:cNvSpPr>
          <p:nvPr>
            <p:ph type="ftr" sz="quarter" idx="11"/>
          </p:nvPr>
        </p:nvSpPr>
        <p:spPr/>
        <p:txBody>
          <a:bodyPr/>
          <a:lstStyle>
            <a:lvl1pPr>
              <a:defRPr/>
            </a:lvl1pPr>
          </a:lstStyle>
          <a:p>
            <a:pPr>
              <a:defRPr/>
            </a:pPr>
            <a:r>
              <a:rPr lang="pt-PT"/>
              <a:t>Matilde Gago da Silva  &amp; Helena Rato </a:t>
            </a:r>
          </a:p>
        </p:txBody>
      </p:sp>
      <p:sp>
        <p:nvSpPr>
          <p:cNvPr id="8" name="Marcador de Posição do Número do Diapositivo 6"/>
          <p:cNvSpPr>
            <a:spLocks noGrp="1"/>
          </p:cNvSpPr>
          <p:nvPr>
            <p:ph type="sldNum" sz="quarter" idx="12"/>
          </p:nvPr>
        </p:nvSpPr>
        <p:spPr/>
        <p:txBody>
          <a:bodyPr/>
          <a:lstStyle>
            <a:lvl1pPr>
              <a:defRPr/>
            </a:lvl1pPr>
          </a:lstStyle>
          <a:p>
            <a:pPr>
              <a:defRPr/>
            </a:pPr>
            <a:fld id="{4A8E875B-E5A9-4904-8DC3-603D29A58245}" type="slidenum">
              <a:rPr lang="pt-PT"/>
              <a:pPr>
                <a:defRPr/>
              </a:pPr>
              <a:t>‹nº›</a:t>
            </a:fld>
            <a:endParaRPr lang="pt-PT"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1">
        <a:schemeClr val="bg2"/>
      </p:bgRef>
    </p:bg>
    <p:spTree>
      <p:nvGrpSpPr>
        <p:cNvPr id="1" name=""/>
        <p:cNvGrpSpPr/>
        <p:nvPr/>
      </p:nvGrpSpPr>
      <p:grpSpPr>
        <a:xfrm>
          <a:off x="0" y="0"/>
          <a:ext cx="0" cy="0"/>
          <a:chOff x="0" y="0"/>
          <a:chExt cx="0" cy="0"/>
        </a:xfrm>
      </p:grpSpPr>
      <p:sp>
        <p:nvSpPr>
          <p:cNvPr id="7" name="Conexão recta 9"/>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Rectângu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9" name="Rec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Rectângu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1" name="Rectângu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Rectângulo 10"/>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Rectângulo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4" name="Conexão recta 14"/>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5" name="Rectângulo 1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6" name="Oval 24"/>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Marcador de Posição do Tex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pt-PT" smtClean="0"/>
              <a:t>Clique para editar os estilos</a:t>
            </a:r>
          </a:p>
        </p:txBody>
      </p:sp>
      <p:sp>
        <p:nvSpPr>
          <p:cNvPr id="4" name="Marcador de Posição do Tex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pt-PT" smtClean="0"/>
              <a:t>Clique para editar os estilos</a:t>
            </a:r>
          </a:p>
        </p:txBody>
      </p:sp>
      <p:sp>
        <p:nvSpPr>
          <p:cNvPr id="24" name="Marcador de Posição de Conteúdo 23"/>
          <p:cNvSpPr>
            <a:spLocks noGrp="1"/>
          </p:cNvSpPr>
          <p:nvPr>
            <p:ph sz="quarter" idx="2"/>
          </p:nvPr>
        </p:nvSpPr>
        <p:spPr>
          <a:xfrm>
            <a:off x="301752" y="2471383"/>
            <a:ext cx="4041648" cy="3818404"/>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26" name="Marcador de Posição de Conteúdo 25"/>
          <p:cNvSpPr>
            <a:spLocks noGrp="1"/>
          </p:cNvSpPr>
          <p:nvPr>
            <p:ph sz="quarter" idx="4"/>
          </p:nvPr>
        </p:nvSpPr>
        <p:spPr>
          <a:xfrm>
            <a:off x="4800600" y="2471383"/>
            <a:ext cx="4038600" cy="3822192"/>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23" name="Título 22"/>
          <p:cNvSpPr>
            <a:spLocks noGrp="1"/>
          </p:cNvSpPr>
          <p:nvPr>
            <p:ph type="title"/>
          </p:nvPr>
        </p:nvSpPr>
        <p:spPr/>
        <p:txBody>
          <a:bodyPr rtlCol="0"/>
          <a:lstStyle/>
          <a:p>
            <a:r>
              <a:rPr lang="pt-PT" smtClean="0"/>
              <a:t>Clique para editar o estilo</a:t>
            </a:r>
            <a:endParaRPr lang="en-US"/>
          </a:p>
        </p:txBody>
      </p:sp>
      <p:sp>
        <p:nvSpPr>
          <p:cNvPr id="18" name="Marcador de Posição da Data 6"/>
          <p:cNvSpPr>
            <a:spLocks noGrp="1"/>
          </p:cNvSpPr>
          <p:nvPr>
            <p:ph type="dt" sz="half" idx="10"/>
          </p:nvPr>
        </p:nvSpPr>
        <p:spPr/>
        <p:txBody>
          <a:bodyPr/>
          <a:lstStyle>
            <a:lvl1pPr>
              <a:defRPr/>
            </a:lvl1pPr>
          </a:lstStyle>
          <a:p>
            <a:pPr>
              <a:defRPr/>
            </a:pPr>
            <a:fld id="{46390123-84B7-480B-8B8F-68473BCF0431}" type="datetime1">
              <a:rPr lang="pt-PT"/>
              <a:pPr>
                <a:defRPr/>
              </a:pPr>
              <a:t>23-01-2012</a:t>
            </a:fld>
            <a:endParaRPr lang="pt-PT" dirty="0"/>
          </a:p>
        </p:txBody>
      </p:sp>
      <p:sp>
        <p:nvSpPr>
          <p:cNvPr id="19" name="Marcador de Posição do Rodapé 7"/>
          <p:cNvSpPr>
            <a:spLocks noGrp="1"/>
          </p:cNvSpPr>
          <p:nvPr>
            <p:ph type="ftr" sz="quarter" idx="11"/>
          </p:nvPr>
        </p:nvSpPr>
        <p:spPr>
          <a:xfrm>
            <a:off x="304800" y="6410325"/>
            <a:ext cx="3581400" cy="365125"/>
          </a:xfrm>
        </p:spPr>
        <p:txBody>
          <a:bodyPr/>
          <a:lstStyle>
            <a:lvl1pPr>
              <a:defRPr/>
            </a:lvl1pPr>
          </a:lstStyle>
          <a:p>
            <a:pPr>
              <a:defRPr/>
            </a:pPr>
            <a:r>
              <a:rPr lang="pt-PT"/>
              <a:t>Matilde Gago da Silva  &amp; Helena Rato </a:t>
            </a:r>
          </a:p>
        </p:txBody>
      </p:sp>
      <p:sp>
        <p:nvSpPr>
          <p:cNvPr id="20" name="Marcador de Posição do Número do Diapositivo 8"/>
          <p:cNvSpPr>
            <a:spLocks noGrp="1"/>
          </p:cNvSpPr>
          <p:nvPr>
            <p:ph type="sldNum" sz="quarter" idx="12"/>
          </p:nvPr>
        </p:nvSpPr>
        <p:spPr>
          <a:xfrm>
            <a:off x="4343400" y="1042988"/>
            <a:ext cx="457200" cy="441325"/>
          </a:xfrm>
        </p:spPr>
        <p:txBody>
          <a:bodyPr/>
          <a:lstStyle>
            <a:lvl1pPr algn="ctr">
              <a:defRPr/>
            </a:lvl1pPr>
          </a:lstStyle>
          <a:p>
            <a:pPr>
              <a:defRPr/>
            </a:pPr>
            <a:fld id="{765538DE-6D2C-4E68-9493-47AAC20185EA}" type="slidenum">
              <a:rPr lang="pt-PT"/>
              <a:pPr>
                <a:defRPr/>
              </a:pPr>
              <a:t>‹nº›</a:t>
            </a:fld>
            <a:endParaRPr lang="pt-PT"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3" name="Marcador de Posição da Data 2"/>
          <p:cNvSpPr>
            <a:spLocks noGrp="1"/>
          </p:cNvSpPr>
          <p:nvPr>
            <p:ph type="dt" sz="half" idx="10"/>
          </p:nvPr>
        </p:nvSpPr>
        <p:spPr/>
        <p:txBody>
          <a:bodyPr/>
          <a:lstStyle>
            <a:lvl1pPr>
              <a:defRPr/>
            </a:lvl1pPr>
          </a:lstStyle>
          <a:p>
            <a:pPr>
              <a:defRPr/>
            </a:pPr>
            <a:fld id="{F34955FE-51F6-4FEF-BF2A-BE6D651E4031}" type="datetime1">
              <a:rPr lang="pt-PT"/>
              <a:pPr>
                <a:defRPr/>
              </a:pPr>
              <a:t>23-01-2012</a:t>
            </a:fld>
            <a:endParaRPr lang="pt-PT" dirty="0"/>
          </a:p>
        </p:txBody>
      </p:sp>
      <p:sp>
        <p:nvSpPr>
          <p:cNvPr id="4" name="Marcador de Posição do Rodapé 3"/>
          <p:cNvSpPr>
            <a:spLocks noGrp="1"/>
          </p:cNvSpPr>
          <p:nvPr>
            <p:ph type="ftr" sz="quarter" idx="11"/>
          </p:nvPr>
        </p:nvSpPr>
        <p:spPr/>
        <p:txBody>
          <a:bodyPr/>
          <a:lstStyle>
            <a:lvl1pPr>
              <a:defRPr/>
            </a:lvl1pPr>
          </a:lstStyle>
          <a:p>
            <a:pPr>
              <a:defRPr/>
            </a:pPr>
            <a:r>
              <a:rPr lang="pt-PT"/>
              <a:t>Matilde Gago da Silva  &amp; Helena Rato </a:t>
            </a:r>
          </a:p>
        </p:txBody>
      </p:sp>
      <p:sp>
        <p:nvSpPr>
          <p:cNvPr id="5" name="Marcador de Posição do Número do Diapositivo 4"/>
          <p:cNvSpPr>
            <a:spLocks noGrp="1"/>
          </p:cNvSpPr>
          <p:nvPr>
            <p:ph type="sldNum" sz="quarter" idx="12"/>
          </p:nvPr>
        </p:nvSpPr>
        <p:spPr>
          <a:xfrm>
            <a:off x="4343400" y="1036638"/>
            <a:ext cx="457200" cy="441325"/>
          </a:xfrm>
        </p:spPr>
        <p:txBody>
          <a:bodyPr/>
          <a:lstStyle>
            <a:lvl1pPr>
              <a:defRPr/>
            </a:lvl1pPr>
          </a:lstStyle>
          <a:p>
            <a:pPr>
              <a:defRPr/>
            </a:pPr>
            <a:fld id="{9E7896F2-82BD-4945-B18A-AC20DD0BC9BF}" type="slidenum">
              <a:rPr lang="pt-PT"/>
              <a:pPr>
                <a:defRPr/>
              </a:pPr>
              <a:t>‹nº›</a:t>
            </a:fld>
            <a:endParaRPr lang="pt-P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3" name="Rectângulo 7"/>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4" name="Rectângu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5" name="Rectângu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6" name="Rectângulo 4"/>
          <p:cNvSpPr>
            <a:spLocks noChangeArrowheads="1"/>
          </p:cNvSpPr>
          <p:nvPr/>
        </p:nvSpPr>
        <p:spPr bwMode="auto">
          <a:xfrm>
            <a:off x="146050" y="6391275"/>
            <a:ext cx="8832850" cy="309563"/>
          </a:xfrm>
          <a:prstGeom prst="rect">
            <a:avLst/>
          </a:prstGeom>
          <a:solidFill>
            <a:srgbClr val="002F8E"/>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7" name="Rectângulo 5"/>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Marcador de Posição da Data 1"/>
          <p:cNvSpPr>
            <a:spLocks noGrp="1"/>
          </p:cNvSpPr>
          <p:nvPr>
            <p:ph type="dt" sz="half" idx="10"/>
          </p:nvPr>
        </p:nvSpPr>
        <p:spPr/>
        <p:txBody>
          <a:bodyPr/>
          <a:lstStyle>
            <a:lvl1pPr>
              <a:defRPr/>
            </a:lvl1pPr>
          </a:lstStyle>
          <a:p>
            <a:pPr>
              <a:defRPr/>
            </a:pPr>
            <a:fld id="{97AB3195-A77D-4410-A3D4-505308798736}" type="datetime1">
              <a:rPr lang="pt-PT"/>
              <a:pPr>
                <a:defRPr/>
              </a:pPr>
              <a:t>23-01-2012</a:t>
            </a:fld>
            <a:endParaRPr lang="pt-PT" dirty="0"/>
          </a:p>
        </p:txBody>
      </p:sp>
      <p:sp>
        <p:nvSpPr>
          <p:cNvPr id="9" name="Marcador de Posição do Rodapé 2"/>
          <p:cNvSpPr>
            <a:spLocks noGrp="1"/>
          </p:cNvSpPr>
          <p:nvPr>
            <p:ph type="ftr" sz="quarter" idx="11"/>
          </p:nvPr>
        </p:nvSpPr>
        <p:spPr/>
        <p:txBody>
          <a:bodyPr/>
          <a:lstStyle>
            <a:lvl1pPr>
              <a:defRPr/>
            </a:lvl1pPr>
          </a:lstStyle>
          <a:p>
            <a:pPr>
              <a:defRPr/>
            </a:pPr>
            <a:r>
              <a:rPr lang="pt-PT"/>
              <a:t>Matilde Gago da Silva  &amp; Helena Rato </a:t>
            </a:r>
          </a:p>
        </p:txBody>
      </p:sp>
      <p:sp>
        <p:nvSpPr>
          <p:cNvPr id="10" name="Marcador de Posição do Número do Diapositivo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10850B72-D3C8-419D-BA56-D01A1BD944E1}" type="slidenum">
              <a:rPr lang="pt-PT"/>
              <a:pPr>
                <a:defRPr/>
              </a:pPr>
              <a:t>‹nº›</a:t>
            </a:fld>
            <a:endParaRPr lang="pt-P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5" name="Rectângulo 18"/>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6" name="Rec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7" name="Rectângu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Rectângulo 15"/>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9" name="Rec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Rectângu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ângulo 7"/>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Conexão recta 8"/>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0"/>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Rectângulo 20"/>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2" name="Título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pt-PT" smtClean="0"/>
              <a:t>Clique para editar o estilo</a:t>
            </a:r>
            <a:endParaRPr lang="en-US"/>
          </a:p>
        </p:txBody>
      </p:sp>
      <p:sp>
        <p:nvSpPr>
          <p:cNvPr id="3" name="Marcador de Posição do Tex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pt-PT" smtClean="0"/>
              <a:t>Clique para editar os estilos</a:t>
            </a:r>
          </a:p>
        </p:txBody>
      </p:sp>
      <p:sp>
        <p:nvSpPr>
          <p:cNvPr id="20" name="Marcador de Posição de Conteúdo 19"/>
          <p:cNvSpPr>
            <a:spLocks noGrp="1"/>
          </p:cNvSpPr>
          <p:nvPr>
            <p:ph sz="quarter" idx="1"/>
          </p:nvPr>
        </p:nvSpPr>
        <p:spPr>
          <a:xfrm>
            <a:off x="3124200" y="685800"/>
            <a:ext cx="5638800" cy="541020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16" name="Marcador de Posição do Número do Diapositivo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34E5D828-7D4F-4C95-AC29-CF8396421048}" type="slidenum">
              <a:rPr lang="pt-PT"/>
              <a:pPr>
                <a:defRPr/>
              </a:pPr>
              <a:t>‹nº›</a:t>
            </a:fld>
            <a:endParaRPr lang="pt-PT" dirty="0"/>
          </a:p>
        </p:txBody>
      </p:sp>
      <p:sp>
        <p:nvSpPr>
          <p:cNvPr id="17" name="Marcador de Posição da Data 4"/>
          <p:cNvSpPr>
            <a:spLocks noGrp="1"/>
          </p:cNvSpPr>
          <p:nvPr>
            <p:ph type="dt" sz="half" idx="11"/>
          </p:nvPr>
        </p:nvSpPr>
        <p:spPr/>
        <p:txBody>
          <a:bodyPr/>
          <a:lstStyle>
            <a:lvl1pPr>
              <a:defRPr/>
            </a:lvl1pPr>
          </a:lstStyle>
          <a:p>
            <a:pPr>
              <a:defRPr/>
            </a:pPr>
            <a:fld id="{0E78464D-5A50-4316-9747-D4F734CD5370}" type="datetime1">
              <a:rPr lang="pt-PT"/>
              <a:pPr>
                <a:defRPr/>
              </a:pPr>
              <a:t>23-01-2012</a:t>
            </a:fld>
            <a:endParaRPr lang="pt-PT" dirty="0"/>
          </a:p>
        </p:txBody>
      </p:sp>
      <p:sp>
        <p:nvSpPr>
          <p:cNvPr id="18" name="Marcador de Posição do Rodapé 5"/>
          <p:cNvSpPr>
            <a:spLocks noGrp="1"/>
          </p:cNvSpPr>
          <p:nvPr>
            <p:ph type="ftr" sz="quarter" idx="12"/>
          </p:nvPr>
        </p:nvSpPr>
        <p:spPr>
          <a:xfrm>
            <a:off x="301625" y="6410325"/>
            <a:ext cx="3382963" cy="366713"/>
          </a:xfrm>
        </p:spPr>
        <p:txBody>
          <a:bodyPr/>
          <a:lstStyle>
            <a:lvl1pPr>
              <a:defRPr/>
            </a:lvl1pPr>
          </a:lstStyle>
          <a:p>
            <a:pPr>
              <a:defRPr/>
            </a:pPr>
            <a:r>
              <a:rPr lang="pt-PT"/>
              <a:t>Matilde Gago da Silva  &amp; Helena Rato </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5" name="Conexão recta 20"/>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6" name="Rec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7" name="Rectângu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Rectângu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9" name="Rec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Rectângulo 1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1" name="Rectângu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Rectângulo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2"/>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Rectângulo 21"/>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2" name="Títu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pt-PT" smtClean="0"/>
              <a:t>Clique para editar o estilo</a:t>
            </a:r>
            <a:endParaRPr lang="en-US"/>
          </a:p>
        </p:txBody>
      </p:sp>
      <p:sp>
        <p:nvSpPr>
          <p:cNvPr id="3" name="Marcador de Posição da Imagem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pt-PT" noProof="0" dirty="0" smtClean="0"/>
              <a:t>Clique no ícone para adicionar uma imagem</a:t>
            </a:r>
            <a:endParaRPr lang="en-US" noProof="0" dirty="0"/>
          </a:p>
        </p:txBody>
      </p:sp>
      <p:sp>
        <p:nvSpPr>
          <p:cNvPr id="4" name="Marcador de Posição do Tex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pt-PT" smtClean="0"/>
              <a:t>Clique para editar os estilos</a:t>
            </a:r>
          </a:p>
        </p:txBody>
      </p:sp>
      <p:sp>
        <p:nvSpPr>
          <p:cNvPr id="16" name="Marcador de Posição do Número do Diapositivo 6"/>
          <p:cNvSpPr>
            <a:spLocks noGrp="1"/>
          </p:cNvSpPr>
          <p:nvPr>
            <p:ph type="sldNum" sz="quarter" idx="10"/>
          </p:nvPr>
        </p:nvSpPr>
        <p:spPr>
          <a:xfrm>
            <a:off x="1371600" y="312738"/>
            <a:ext cx="457200" cy="441325"/>
          </a:xfrm>
        </p:spPr>
        <p:txBody>
          <a:bodyPr/>
          <a:lstStyle>
            <a:lvl1pPr>
              <a:defRPr/>
            </a:lvl1pPr>
          </a:lstStyle>
          <a:p>
            <a:pPr>
              <a:defRPr/>
            </a:pPr>
            <a:fld id="{70F63C47-C191-4546-BAF5-E80729DE6939}" type="slidenum">
              <a:rPr lang="pt-PT"/>
              <a:pPr>
                <a:defRPr/>
              </a:pPr>
              <a:t>‹nº›</a:t>
            </a:fld>
            <a:endParaRPr lang="pt-PT" dirty="0"/>
          </a:p>
        </p:txBody>
      </p:sp>
      <p:sp>
        <p:nvSpPr>
          <p:cNvPr id="17" name="Marcador de Posição da Data 4"/>
          <p:cNvSpPr>
            <a:spLocks noGrp="1"/>
          </p:cNvSpPr>
          <p:nvPr>
            <p:ph type="dt" sz="half" idx="11"/>
          </p:nvPr>
        </p:nvSpPr>
        <p:spPr>
          <a:xfrm>
            <a:off x="5788025" y="6405563"/>
            <a:ext cx="3044825" cy="365125"/>
          </a:xfrm>
        </p:spPr>
        <p:txBody>
          <a:bodyPr/>
          <a:lstStyle>
            <a:lvl1pPr>
              <a:defRPr/>
            </a:lvl1pPr>
          </a:lstStyle>
          <a:p>
            <a:pPr>
              <a:defRPr/>
            </a:pPr>
            <a:fld id="{F3234F88-D499-4ABC-9FF3-EAEAA7E90B26}" type="datetime1">
              <a:rPr lang="pt-PT"/>
              <a:pPr>
                <a:defRPr/>
              </a:pPr>
              <a:t>23-01-2012</a:t>
            </a:fld>
            <a:endParaRPr lang="pt-PT" dirty="0"/>
          </a:p>
        </p:txBody>
      </p:sp>
      <p:sp>
        <p:nvSpPr>
          <p:cNvPr id="18" name="Marcador de Posição do Rodapé 5"/>
          <p:cNvSpPr>
            <a:spLocks noGrp="1"/>
          </p:cNvSpPr>
          <p:nvPr>
            <p:ph type="ftr" sz="quarter" idx="12"/>
          </p:nvPr>
        </p:nvSpPr>
        <p:spPr>
          <a:xfrm>
            <a:off x="301625" y="6410325"/>
            <a:ext cx="3584575" cy="366713"/>
          </a:xfrm>
        </p:spPr>
        <p:txBody>
          <a:bodyPr/>
          <a:lstStyle>
            <a:lvl1pPr>
              <a:defRPr/>
            </a:lvl1pPr>
          </a:lstStyle>
          <a:p>
            <a:pPr>
              <a:defRPr/>
            </a:pPr>
            <a:r>
              <a:rPr lang="pt-PT"/>
              <a:t>Matilde Gago da Silva  &amp; Helena Rato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ângu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6" name="Rectângulo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8" name="Rec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9" name="Rectângu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9" name="Rectângulo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4" name="Marcador de Posição da Data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defRPr>
            </a:lvl1pPr>
          </a:lstStyle>
          <a:p>
            <a:pPr>
              <a:defRPr/>
            </a:pPr>
            <a:fld id="{5763F51D-0CD2-4A04-B440-7DA078C61DA3}" type="datetime1">
              <a:rPr lang="pt-PT"/>
              <a:pPr>
                <a:defRPr/>
              </a:pPr>
              <a:t>23-01-2012</a:t>
            </a:fld>
            <a:endParaRPr lang="pt-PT" dirty="0"/>
          </a:p>
        </p:txBody>
      </p:sp>
      <p:sp>
        <p:nvSpPr>
          <p:cNvPr id="3" name="Marcador de Posição do Rodapé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defRPr>
            </a:lvl1pPr>
          </a:lstStyle>
          <a:p>
            <a:pPr>
              <a:defRPr/>
            </a:pPr>
            <a:r>
              <a:rPr lang="pt-PT"/>
              <a:t>Matilde Gago da Silva  &amp; Helena Rato </a:t>
            </a:r>
          </a:p>
        </p:txBody>
      </p:sp>
      <p:sp>
        <p:nvSpPr>
          <p:cNvPr id="8" name="Rectângulo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Conexão rect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Marcador de Posição do Número do Diapositivo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defRPr>
            </a:lvl1pPr>
          </a:lstStyle>
          <a:p>
            <a:pPr>
              <a:defRPr/>
            </a:pPr>
            <a:fld id="{FE9506A5-98FE-4A6A-9021-740133B9FD9A}" type="slidenum">
              <a:rPr lang="pt-PT"/>
              <a:pPr>
                <a:defRPr/>
              </a:pPr>
              <a:t>‹nº›</a:t>
            </a:fld>
            <a:endParaRPr lang="pt-PT" dirty="0"/>
          </a:p>
        </p:txBody>
      </p:sp>
      <p:sp>
        <p:nvSpPr>
          <p:cNvPr id="22542" name="Marcador de Posição do Título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pt-PT" smtClean="0"/>
              <a:t>Clique para editar o estilo</a:t>
            </a:r>
            <a:endParaRPr lang="en-US" smtClean="0"/>
          </a:p>
        </p:txBody>
      </p:sp>
      <p:sp>
        <p:nvSpPr>
          <p:cNvPr id="22543" name="Marcador de Posição do Texto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smtClean="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dt="0"/>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hyperlink" Target="http://www.oi.acidi.gov.pt/"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cicdr.pt/"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Folha_de_C_lculo_do_Microsoft_Office_Excel_97-20031.xls"/></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lawrei.eu/MRA_Alliance/wp-content/uploads/2008/07/cplp1.jpg"/>
          <p:cNvPicPr>
            <a:picLocks noChangeAspect="1" noChangeArrowheads="1"/>
          </p:cNvPicPr>
          <p:nvPr/>
        </p:nvPicPr>
        <p:blipFill>
          <a:blip r:embed="rId3" cstate="print"/>
          <a:srcRect/>
          <a:stretch>
            <a:fillRect/>
          </a:stretch>
        </p:blipFill>
        <p:spPr bwMode="auto">
          <a:xfrm>
            <a:off x="0" y="0"/>
            <a:ext cx="9144000"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CaixaDeTexto 2"/>
          <p:cNvSpPr txBox="1"/>
          <p:nvPr/>
        </p:nvSpPr>
        <p:spPr>
          <a:xfrm>
            <a:off x="500034" y="3143248"/>
            <a:ext cx="8429684" cy="2123658"/>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fr-FR" sz="4400" b="1" spc="50" dirty="0">
                <a:ln w="11430"/>
                <a:solidFill>
                  <a:schemeClr val="bg1">
                    <a:lumMod val="85000"/>
                  </a:schemeClr>
                </a:solidFill>
                <a:effectLst>
                  <a:outerShdw blurRad="76200" dist="50800" dir="5400000" algn="tl" rotWithShape="0">
                    <a:srgbClr val="000000">
                      <a:alpha val="65000"/>
                    </a:srgbClr>
                  </a:outerShdw>
                </a:effectLst>
                <a:latin typeface="+mn-lt"/>
              </a:rPr>
              <a:t>Les </a:t>
            </a:r>
            <a:r>
              <a:rPr lang="fr-FR" sz="4400" b="1" spc="50" dirty="0" smtClean="0">
                <a:ln w="11430"/>
                <a:solidFill>
                  <a:schemeClr val="bg1">
                    <a:lumMod val="85000"/>
                  </a:schemeClr>
                </a:solidFill>
                <a:effectLst>
                  <a:outerShdw blurRad="76200" dist="50800" dir="5400000" algn="tl" rotWithShape="0">
                    <a:srgbClr val="000000">
                      <a:alpha val="65000"/>
                    </a:srgbClr>
                  </a:outerShdw>
                </a:effectLst>
                <a:latin typeface="+mn-lt"/>
              </a:rPr>
              <a:t>Enjeux </a:t>
            </a:r>
            <a:r>
              <a:rPr lang="fr-FR" sz="4400" b="1" spc="50" dirty="0">
                <a:ln w="11430"/>
                <a:solidFill>
                  <a:schemeClr val="bg1">
                    <a:lumMod val="85000"/>
                  </a:schemeClr>
                </a:solidFill>
                <a:effectLst>
                  <a:outerShdw blurRad="76200" dist="50800" dir="5400000" algn="tl" rotWithShape="0">
                    <a:srgbClr val="000000">
                      <a:alpha val="65000"/>
                    </a:srgbClr>
                  </a:outerShdw>
                </a:effectLst>
                <a:latin typeface="+mn-lt"/>
              </a:rPr>
              <a:t>de la Construction de la Politique d’Immigration  au Portugal</a:t>
            </a:r>
          </a:p>
        </p:txBody>
      </p:sp>
      <p:sp>
        <p:nvSpPr>
          <p:cNvPr id="7" name="CaixaDeTexto 6"/>
          <p:cNvSpPr txBox="1"/>
          <p:nvPr/>
        </p:nvSpPr>
        <p:spPr>
          <a:xfrm>
            <a:off x="5500688" y="5643563"/>
            <a:ext cx="3357562" cy="923925"/>
          </a:xfrm>
          <a:prstGeom prst="rect">
            <a:avLst/>
          </a:prstGeom>
          <a:noFill/>
        </p:spPr>
        <p:txBody>
          <a:bodyPr>
            <a:spAutoFit/>
          </a:bodyPr>
          <a:lstStyle/>
          <a:p>
            <a:pPr algn="r" fontAlgn="auto">
              <a:spcBef>
                <a:spcPts val="0"/>
              </a:spcBef>
              <a:spcAft>
                <a:spcPts val="0"/>
              </a:spcAft>
              <a:defRPr/>
            </a:pPr>
            <a:r>
              <a:rPr lang="fr-FR" b="1" spc="50" dirty="0">
                <a:ln w="11430"/>
                <a:solidFill>
                  <a:schemeClr val="bg1">
                    <a:lumMod val="85000"/>
                  </a:schemeClr>
                </a:solidFill>
                <a:effectLst>
                  <a:outerShdw blurRad="76200" dist="50800" dir="5400000" algn="tl" rotWithShape="0">
                    <a:srgbClr val="000000">
                      <a:alpha val="65000"/>
                    </a:srgbClr>
                  </a:outerShdw>
                </a:effectLst>
                <a:latin typeface="+mn-lt"/>
              </a:rPr>
              <a:t>Matilde Gago da Silva &amp; Helena Rato</a:t>
            </a:r>
            <a:endParaRPr lang="pt-PT" b="1" spc="50" dirty="0">
              <a:ln w="11430"/>
              <a:solidFill>
                <a:schemeClr val="bg1">
                  <a:lumMod val="85000"/>
                </a:schemeClr>
              </a:solidFill>
              <a:effectLst>
                <a:outerShdw blurRad="76200" dist="50800" dir="5400000" algn="tl" rotWithShape="0">
                  <a:srgbClr val="000000">
                    <a:alpha val="65000"/>
                  </a:srgbClr>
                </a:outerShdw>
              </a:effectLst>
              <a:latin typeface="+mn-lt"/>
            </a:endParaRPr>
          </a:p>
          <a:p>
            <a:pPr algn="r" fontAlgn="auto">
              <a:spcBef>
                <a:spcPts val="0"/>
              </a:spcBef>
              <a:spcAft>
                <a:spcPts val="0"/>
              </a:spcAft>
              <a:defRPr/>
            </a:pPr>
            <a:endParaRPr lang="pt-PT" dirty="0">
              <a:latin typeface="+mn-lt"/>
            </a:endParaRPr>
          </a:p>
        </p:txBody>
      </p:sp>
      <p:pic>
        <p:nvPicPr>
          <p:cNvPr id="15364" name="Picture 4" descr="logoINA_2010"/>
          <p:cNvPicPr>
            <a:picLocks noChangeAspect="1" noChangeArrowheads="1"/>
          </p:cNvPicPr>
          <p:nvPr/>
        </p:nvPicPr>
        <p:blipFill>
          <a:blip r:embed="rId4" cstate="print"/>
          <a:srcRect/>
          <a:stretch>
            <a:fillRect/>
          </a:stretch>
        </p:blipFill>
        <p:spPr bwMode="auto">
          <a:xfrm>
            <a:off x="6572250" y="214313"/>
            <a:ext cx="2346325" cy="766762"/>
          </a:xfrm>
          <a:prstGeom prst="rect">
            <a:avLst/>
          </a:prstGeom>
          <a:noFill/>
          <a:ln w="9525">
            <a:noFill/>
            <a:miter lim="800000"/>
            <a:headEnd/>
            <a:tailEnd/>
          </a:ln>
        </p:spPr>
      </p:pic>
      <p:pic>
        <p:nvPicPr>
          <p:cNvPr id="15365" name="Picture 6" descr="Lausanne"/>
          <p:cNvPicPr>
            <a:picLocks noChangeAspect="1" noChangeArrowheads="1"/>
          </p:cNvPicPr>
          <p:nvPr/>
        </p:nvPicPr>
        <p:blipFill>
          <a:blip r:embed="rId5" cstate="print"/>
          <a:srcRect/>
          <a:stretch>
            <a:fillRect/>
          </a:stretch>
        </p:blipFill>
        <p:spPr bwMode="auto">
          <a:xfrm>
            <a:off x="214313" y="5572125"/>
            <a:ext cx="3000375" cy="1116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Marcador de Posição do Rodapé 1"/>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pt-PT"/>
              <a:t>Matilde Gago da Silva  &amp; Helena Rato </a:t>
            </a:r>
          </a:p>
        </p:txBody>
      </p:sp>
      <p:sp>
        <p:nvSpPr>
          <p:cNvPr id="31746" name="Marcador de Posição do Número do Diapositivo 2"/>
          <p:cNvSpPr>
            <a:spLocks noGrp="1"/>
          </p:cNvSpPr>
          <p:nvPr>
            <p:ph type="sldNum" sz="quarter" idx="12"/>
          </p:nvPr>
        </p:nvSpPr>
        <p:spPr bwMode="auto">
          <a:ln>
            <a:miter lim="800000"/>
            <a:headEnd/>
            <a:tailEnd/>
          </a:ln>
        </p:spPr>
        <p:txBody>
          <a:bodyPr wrap="square" tIns="45720" bIns="45720" numCol="1" anchorCtr="0" compatLnSpc="1">
            <a:prstTxWarp prst="textNoShape">
              <a:avLst/>
            </a:prstTxWarp>
          </a:bodyPr>
          <a:lstStyle/>
          <a:p>
            <a:pPr fontAlgn="base">
              <a:spcBef>
                <a:spcPct val="0"/>
              </a:spcBef>
              <a:spcAft>
                <a:spcPct val="0"/>
              </a:spcAft>
              <a:defRPr/>
            </a:pPr>
            <a:fld id="{0DFFF7AF-3AE9-4B2E-8E6F-BC25187411FB}" type="slidenum">
              <a:rPr lang="pt-PT"/>
              <a:pPr fontAlgn="base">
                <a:spcBef>
                  <a:spcPct val="0"/>
                </a:spcBef>
                <a:spcAft>
                  <a:spcPct val="0"/>
                </a:spcAft>
                <a:defRPr/>
              </a:pPr>
              <a:t>10</a:t>
            </a:fld>
            <a:endParaRPr lang="pt-PT"/>
          </a:p>
        </p:txBody>
      </p:sp>
      <p:sp>
        <p:nvSpPr>
          <p:cNvPr id="31747" name="CaixaDeTexto 3"/>
          <p:cNvSpPr txBox="1">
            <a:spLocks noChangeArrowheads="1"/>
          </p:cNvSpPr>
          <p:nvPr/>
        </p:nvSpPr>
        <p:spPr bwMode="auto">
          <a:xfrm>
            <a:off x="250825" y="260350"/>
            <a:ext cx="8750300" cy="831850"/>
          </a:xfrm>
          <a:prstGeom prst="rect">
            <a:avLst/>
          </a:prstGeom>
          <a:noFill/>
          <a:ln w="9525">
            <a:noFill/>
            <a:miter lim="800000"/>
            <a:headEnd/>
            <a:tailEnd/>
          </a:ln>
        </p:spPr>
        <p:txBody>
          <a:bodyPr>
            <a:spAutoFit/>
          </a:bodyPr>
          <a:lstStyle/>
          <a:p>
            <a:pPr algn="ctr"/>
            <a:r>
              <a:rPr lang="fr-FR" sz="2400" b="1">
                <a:solidFill>
                  <a:srgbClr val="002060"/>
                </a:solidFill>
                <a:latin typeface="Georgia" pitchFamily="18" charset="0"/>
              </a:rPr>
              <a:t>Le Haut Commissariat pour l’Intégration et le Dialogue Interculturel - ACIDI</a:t>
            </a:r>
          </a:p>
        </p:txBody>
      </p:sp>
      <p:sp>
        <p:nvSpPr>
          <p:cNvPr id="31748" name="CaixaDeTexto 4"/>
          <p:cNvSpPr txBox="1">
            <a:spLocks noChangeArrowheads="1"/>
          </p:cNvSpPr>
          <p:nvPr/>
        </p:nvSpPr>
        <p:spPr bwMode="auto">
          <a:xfrm>
            <a:off x="323850" y="1196975"/>
            <a:ext cx="8391525" cy="5187950"/>
          </a:xfrm>
          <a:prstGeom prst="rect">
            <a:avLst/>
          </a:prstGeom>
          <a:noFill/>
          <a:ln w="9525">
            <a:noFill/>
            <a:miter lim="800000"/>
            <a:headEnd/>
            <a:tailEnd/>
          </a:ln>
        </p:spPr>
        <p:txBody>
          <a:bodyPr>
            <a:spAutoFit/>
          </a:bodyPr>
          <a:lstStyle/>
          <a:p>
            <a:pPr defTabSz="452438">
              <a:lnSpc>
                <a:spcPct val="150000"/>
              </a:lnSpc>
            </a:pPr>
            <a:r>
              <a:rPr lang="fr-FR" sz="2000" b="1">
                <a:solidFill>
                  <a:srgbClr val="002060"/>
                </a:solidFill>
                <a:latin typeface="Georgia" pitchFamily="18" charset="0"/>
              </a:rPr>
              <a:t>3 Centres Nationaux d’Accueil aux Immigrants - CNAI</a:t>
            </a:r>
          </a:p>
          <a:p>
            <a:pPr defTabSz="452438">
              <a:lnSpc>
                <a:spcPct val="150000"/>
              </a:lnSpc>
            </a:pPr>
            <a:endParaRPr lang="fr-FR" sz="2000" b="1">
              <a:solidFill>
                <a:srgbClr val="C00000"/>
              </a:solidFill>
              <a:latin typeface="Georgia" pitchFamily="18" charset="0"/>
            </a:endParaRPr>
          </a:p>
          <a:p>
            <a:pPr defTabSz="452438">
              <a:lnSpc>
                <a:spcPct val="150000"/>
              </a:lnSpc>
            </a:pPr>
            <a:endParaRPr lang="fr-FR" sz="2000" b="1">
              <a:solidFill>
                <a:srgbClr val="002F8E"/>
              </a:solidFill>
              <a:latin typeface="Georgia" pitchFamily="18" charset="0"/>
            </a:endParaRPr>
          </a:p>
          <a:p>
            <a:pPr defTabSz="452438">
              <a:lnSpc>
                <a:spcPct val="150000"/>
              </a:lnSpc>
            </a:pPr>
            <a:endParaRPr lang="fr-FR" sz="2000" b="1">
              <a:solidFill>
                <a:srgbClr val="002F8E"/>
              </a:solidFill>
              <a:latin typeface="Georgia" pitchFamily="18" charset="0"/>
            </a:endParaRPr>
          </a:p>
          <a:p>
            <a:pPr defTabSz="452438">
              <a:lnSpc>
                <a:spcPct val="150000"/>
              </a:lnSpc>
            </a:pPr>
            <a:endParaRPr lang="fr-FR" sz="2000" b="1">
              <a:solidFill>
                <a:srgbClr val="002F8E"/>
              </a:solidFill>
              <a:latin typeface="Georgia" pitchFamily="18" charset="0"/>
            </a:endParaRPr>
          </a:p>
          <a:p>
            <a:pPr defTabSz="452438">
              <a:lnSpc>
                <a:spcPct val="150000"/>
              </a:lnSpc>
            </a:pPr>
            <a:endParaRPr lang="fr-FR" sz="2000" b="1">
              <a:solidFill>
                <a:srgbClr val="002F8E"/>
              </a:solidFill>
              <a:latin typeface="Georgia" pitchFamily="18" charset="0"/>
            </a:endParaRPr>
          </a:p>
          <a:p>
            <a:pPr defTabSz="452438">
              <a:lnSpc>
                <a:spcPct val="150000"/>
              </a:lnSpc>
            </a:pPr>
            <a:endParaRPr lang="fr-FR" sz="2000" b="1">
              <a:solidFill>
                <a:srgbClr val="002F8E"/>
              </a:solidFill>
              <a:latin typeface="Georgia" pitchFamily="18" charset="0"/>
            </a:endParaRPr>
          </a:p>
          <a:p>
            <a:pPr defTabSz="452438">
              <a:lnSpc>
                <a:spcPct val="150000"/>
              </a:lnSpc>
            </a:pPr>
            <a:r>
              <a:rPr lang="fr-FR" sz="2000" b="1">
                <a:solidFill>
                  <a:srgbClr val="002F8E"/>
                </a:solidFill>
                <a:latin typeface="Georgia" pitchFamily="18" charset="0"/>
              </a:rPr>
              <a:t> </a:t>
            </a:r>
          </a:p>
          <a:p>
            <a:pPr defTabSz="452438">
              <a:lnSpc>
                <a:spcPct val="150000"/>
              </a:lnSpc>
            </a:pPr>
            <a:endParaRPr lang="fr-FR" sz="2000" b="1">
              <a:solidFill>
                <a:srgbClr val="002060"/>
              </a:solidFill>
              <a:latin typeface="Georgia" pitchFamily="18" charset="0"/>
            </a:endParaRPr>
          </a:p>
          <a:p>
            <a:pPr defTabSz="452438">
              <a:lnSpc>
                <a:spcPct val="150000"/>
              </a:lnSpc>
            </a:pPr>
            <a:endParaRPr lang="fr-FR" sz="2000" b="1">
              <a:solidFill>
                <a:srgbClr val="002060"/>
              </a:solidFill>
              <a:latin typeface="Georgia" pitchFamily="18" charset="0"/>
            </a:endParaRPr>
          </a:p>
          <a:p>
            <a:pPr defTabSz="452438">
              <a:lnSpc>
                <a:spcPct val="150000"/>
              </a:lnSpc>
            </a:pPr>
            <a:r>
              <a:rPr lang="fr-FR" sz="2000">
                <a:solidFill>
                  <a:srgbClr val="002060"/>
                </a:solidFill>
                <a:latin typeface="Georgia" pitchFamily="18" charset="0"/>
              </a:rPr>
              <a:t>	</a:t>
            </a:r>
            <a:endParaRPr lang="pt-PT" sz="2000">
              <a:solidFill>
                <a:srgbClr val="002060"/>
              </a:solidFill>
              <a:latin typeface="Georgia" pitchFamily="18" charset="0"/>
            </a:endParaRPr>
          </a:p>
        </p:txBody>
      </p:sp>
      <p:graphicFrame>
        <p:nvGraphicFramePr>
          <p:cNvPr id="13" name="Diagrama 12"/>
          <p:cNvGraphicFramePr/>
          <p:nvPr/>
        </p:nvGraphicFramePr>
        <p:xfrm>
          <a:off x="467544" y="2060848"/>
          <a:ext cx="8352928" cy="4136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Marcador de Posição do Rodapé 1"/>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pt-PT"/>
              <a:t>Matilde Gago da Silva  &amp; Helena Rato </a:t>
            </a:r>
          </a:p>
        </p:txBody>
      </p:sp>
      <p:sp>
        <p:nvSpPr>
          <p:cNvPr id="32770" name="Marcador de Posição do Número do Diapositivo 2"/>
          <p:cNvSpPr>
            <a:spLocks noGrp="1"/>
          </p:cNvSpPr>
          <p:nvPr>
            <p:ph type="sldNum" sz="quarter" idx="12"/>
          </p:nvPr>
        </p:nvSpPr>
        <p:spPr bwMode="auto">
          <a:ln>
            <a:miter lim="800000"/>
            <a:headEnd/>
            <a:tailEnd/>
          </a:ln>
        </p:spPr>
        <p:txBody>
          <a:bodyPr wrap="square" tIns="45720" bIns="45720" numCol="1" anchorCtr="0" compatLnSpc="1">
            <a:prstTxWarp prst="textNoShape">
              <a:avLst/>
            </a:prstTxWarp>
          </a:bodyPr>
          <a:lstStyle/>
          <a:p>
            <a:pPr fontAlgn="base">
              <a:spcBef>
                <a:spcPct val="0"/>
              </a:spcBef>
              <a:spcAft>
                <a:spcPct val="0"/>
              </a:spcAft>
              <a:defRPr/>
            </a:pPr>
            <a:fld id="{7BCD2593-676D-4106-97BF-FDC629B43DC3}" type="slidenum">
              <a:rPr lang="pt-PT"/>
              <a:pPr fontAlgn="base">
                <a:spcBef>
                  <a:spcPct val="0"/>
                </a:spcBef>
                <a:spcAft>
                  <a:spcPct val="0"/>
                </a:spcAft>
                <a:defRPr/>
              </a:pPr>
              <a:t>11</a:t>
            </a:fld>
            <a:endParaRPr lang="pt-PT"/>
          </a:p>
        </p:txBody>
      </p:sp>
      <p:sp>
        <p:nvSpPr>
          <p:cNvPr id="32771" name="CaixaDeTexto 4"/>
          <p:cNvSpPr txBox="1">
            <a:spLocks noChangeArrowheads="1"/>
          </p:cNvSpPr>
          <p:nvPr/>
        </p:nvSpPr>
        <p:spPr bwMode="auto">
          <a:xfrm>
            <a:off x="0" y="188913"/>
            <a:ext cx="9001125" cy="830262"/>
          </a:xfrm>
          <a:prstGeom prst="rect">
            <a:avLst/>
          </a:prstGeom>
          <a:noFill/>
          <a:ln w="9525">
            <a:noFill/>
            <a:miter lim="800000"/>
            <a:headEnd/>
            <a:tailEnd/>
          </a:ln>
        </p:spPr>
        <p:txBody>
          <a:bodyPr>
            <a:spAutoFit/>
          </a:bodyPr>
          <a:lstStyle/>
          <a:p>
            <a:pPr algn="ctr"/>
            <a:r>
              <a:rPr lang="fr-FR" sz="2400" b="1">
                <a:solidFill>
                  <a:srgbClr val="002060"/>
                </a:solidFill>
                <a:latin typeface="Georgia" pitchFamily="18" charset="0"/>
              </a:rPr>
              <a:t>Le Haut Commissariat pour l’Intégration et le Dialogue Interculturel - ACIDI</a:t>
            </a:r>
          </a:p>
        </p:txBody>
      </p:sp>
      <p:sp>
        <p:nvSpPr>
          <p:cNvPr id="7" name="CaixaDeTexto 6"/>
          <p:cNvSpPr txBox="1"/>
          <p:nvPr/>
        </p:nvSpPr>
        <p:spPr>
          <a:xfrm>
            <a:off x="250825" y="1196975"/>
            <a:ext cx="8893175" cy="5853113"/>
          </a:xfrm>
          <a:prstGeom prst="rect">
            <a:avLst/>
          </a:prstGeom>
          <a:noFill/>
        </p:spPr>
        <p:txBody>
          <a:bodyPr>
            <a:spAutoFit/>
          </a:bodyPr>
          <a:lstStyle/>
          <a:p>
            <a:pPr marL="342900" indent="-342900"/>
            <a:r>
              <a:rPr lang="pt-PT" sz="2400" b="1">
                <a:solidFill>
                  <a:srgbClr val="A9432B"/>
                </a:solidFill>
                <a:latin typeface="Georgia" pitchFamily="18" charset="0"/>
              </a:rPr>
              <a:t> Centres </a:t>
            </a:r>
            <a:r>
              <a:rPr lang="fr-FR" sz="2400" b="1">
                <a:solidFill>
                  <a:srgbClr val="A9432B"/>
                </a:solidFill>
                <a:latin typeface="Georgia" pitchFamily="18" charset="0"/>
              </a:rPr>
              <a:t>Locaux d’Accueil  - CLAI</a:t>
            </a:r>
          </a:p>
          <a:p>
            <a:pPr marL="342900" indent="-342900"/>
            <a:r>
              <a:rPr lang="fr-FR" b="1">
                <a:latin typeface="Georgia" pitchFamily="18" charset="0"/>
              </a:rPr>
              <a:t>Partenariat de l’ACIDI avec  les Mairies, Associations d’ Immigrants </a:t>
            </a:r>
          </a:p>
          <a:p>
            <a:pPr marL="342900" indent="-342900"/>
            <a:r>
              <a:rPr lang="fr-FR" b="1">
                <a:latin typeface="Georgia" pitchFamily="18" charset="0"/>
              </a:rPr>
              <a:t>ou de Développement Local,  ONG, autres</a:t>
            </a:r>
          </a:p>
          <a:p>
            <a:pPr marL="342900" indent="-342900"/>
            <a:endParaRPr lang="fr-FR">
              <a:solidFill>
                <a:srgbClr val="A9432B"/>
              </a:solidFill>
              <a:latin typeface="Georgia" pitchFamily="18" charset="0"/>
            </a:endParaRPr>
          </a:p>
          <a:p>
            <a:pPr marL="342900" indent="-342900"/>
            <a:endParaRPr lang="fr-FR">
              <a:latin typeface="Georgia" pitchFamily="18" charset="0"/>
            </a:endParaRPr>
          </a:p>
          <a:p>
            <a:pPr marL="342900" indent="-342900"/>
            <a:r>
              <a:rPr lang="fr-FR" sz="2400" b="1">
                <a:solidFill>
                  <a:srgbClr val="A9432B"/>
                </a:solidFill>
                <a:latin typeface="Georgia" pitchFamily="18" charset="0"/>
              </a:rPr>
              <a:t>Observatoire de l’Immigration – </a:t>
            </a:r>
            <a:r>
              <a:rPr lang="fr-FR" b="1">
                <a:latin typeface="Georgia" pitchFamily="18" charset="0"/>
              </a:rPr>
              <a:t>fondé en 2003; réseaux de 10 Centres de Recherche; + - 90 publications (on line, texte intégral en portugais, résumé en anglais) </a:t>
            </a:r>
            <a:r>
              <a:rPr lang="fr-FR" sz="2400" b="1">
                <a:solidFill>
                  <a:srgbClr val="A9432B"/>
                </a:solidFill>
                <a:latin typeface="Georgia" pitchFamily="18" charset="0"/>
              </a:rPr>
              <a:t>- </a:t>
            </a:r>
            <a:r>
              <a:rPr lang="pt-PT" sz="2400" b="1" i="1">
                <a:solidFill>
                  <a:srgbClr val="0070C0"/>
                </a:solidFill>
                <a:latin typeface="Georgia" pitchFamily="18" charset="0"/>
                <a:hlinkClick r:id="rId2"/>
              </a:rPr>
              <a:t>www.oi.acidi.gov.pt</a:t>
            </a:r>
            <a:endParaRPr lang="pt-PT" sz="2400" b="1" i="1">
              <a:solidFill>
                <a:srgbClr val="0070C0"/>
              </a:solidFill>
              <a:latin typeface="Georgia" pitchFamily="18" charset="0"/>
            </a:endParaRPr>
          </a:p>
          <a:p>
            <a:pPr marL="342900" indent="-342900"/>
            <a:endParaRPr lang="pt-PT" sz="2400" b="1" i="1">
              <a:solidFill>
                <a:srgbClr val="0070C0"/>
              </a:solidFill>
              <a:latin typeface="Georgia" pitchFamily="18" charset="0"/>
            </a:endParaRPr>
          </a:p>
          <a:p>
            <a:pPr marL="342900" indent="-342900"/>
            <a:r>
              <a:rPr lang="pt-PT" sz="2400" b="1">
                <a:solidFill>
                  <a:srgbClr val="A9432B"/>
                </a:solidFill>
                <a:latin typeface="Georgia" pitchFamily="18" charset="0"/>
              </a:rPr>
              <a:t>Programe </a:t>
            </a:r>
            <a:r>
              <a:rPr lang="pt-PT" sz="2000" b="1">
                <a:solidFill>
                  <a:srgbClr val="A9432B"/>
                </a:solidFill>
                <a:latin typeface="Georgia" pitchFamily="18" charset="0"/>
              </a:rPr>
              <a:t>CHOIX (ESCOLHAS) </a:t>
            </a:r>
            <a:r>
              <a:rPr lang="pt-PT" sz="2400" b="1" i="1">
                <a:solidFill>
                  <a:srgbClr val="A9432B"/>
                </a:solidFill>
                <a:latin typeface="Georgia" pitchFamily="18" charset="0"/>
              </a:rPr>
              <a:t>– </a:t>
            </a:r>
            <a:r>
              <a:rPr lang="fr-FR" b="1">
                <a:latin typeface="Georgia" pitchFamily="18" charset="0"/>
              </a:rPr>
              <a:t>depuis</a:t>
            </a:r>
            <a:r>
              <a:rPr lang="pt-PT" b="1">
                <a:latin typeface="Georgia" pitchFamily="18" charset="0"/>
              </a:rPr>
              <a:t> 2001; 120 </a:t>
            </a:r>
            <a:r>
              <a:rPr lang="fr-FR" b="1">
                <a:latin typeface="Georgia" pitchFamily="18" charset="0"/>
              </a:rPr>
              <a:t>projets d’intégration /</a:t>
            </a:r>
            <a:r>
              <a:rPr lang="en-US" b="1">
                <a:latin typeface="Georgia" pitchFamily="18" charset="0"/>
              </a:rPr>
              <a:t>enpowerment,  </a:t>
            </a:r>
            <a:r>
              <a:rPr lang="fr-FR" b="1">
                <a:latin typeface="Georgia" pitchFamily="18" charset="0"/>
              </a:rPr>
              <a:t>dirigés aux enfants et jeunes de contextes socio économiques vulnérables </a:t>
            </a:r>
            <a:r>
              <a:rPr lang="pt-PT" b="1" u="sng">
                <a:solidFill>
                  <a:srgbClr val="00B0F0"/>
                </a:solidFill>
              </a:rPr>
              <a:t>http://www.programaescolhas.pt</a:t>
            </a:r>
          </a:p>
          <a:p>
            <a:pPr marL="342900" indent="-342900"/>
            <a:endParaRPr lang="fr-FR" b="1">
              <a:latin typeface="Georgia" pitchFamily="18" charset="0"/>
            </a:endParaRPr>
          </a:p>
          <a:p>
            <a:pPr marL="342900" indent="-342900"/>
            <a:endParaRPr lang="fr-FR" sz="2400" b="1">
              <a:solidFill>
                <a:srgbClr val="A9432B"/>
              </a:solidFill>
              <a:latin typeface="Georgia" pitchFamily="18" charset="0"/>
            </a:endParaRPr>
          </a:p>
          <a:p>
            <a:pPr marL="342900" indent="-342900"/>
            <a:endParaRPr lang="fr-FR">
              <a:latin typeface="Georgia" pitchFamily="18" charset="0"/>
            </a:endParaRPr>
          </a:p>
          <a:p>
            <a:pPr marL="342900" indent="-342900"/>
            <a:endParaRPr lang="fr-FR">
              <a:latin typeface="Georgia" pitchFamily="18" charset="0"/>
            </a:endParaRPr>
          </a:p>
          <a:p>
            <a:pPr marL="342900" indent="-342900"/>
            <a:endParaRPr lang="fr-FR">
              <a:latin typeface="Georgia" pitchFamily="18" charset="0"/>
            </a:endParaRPr>
          </a:p>
          <a:p>
            <a:pPr marL="342900" indent="-342900"/>
            <a:endParaRPr lang="fr-FR">
              <a:latin typeface="Georgi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Marcador de Posição do Rodapé 1"/>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pt-PT"/>
              <a:t>Matilde Gago da Silva  &amp; Helena Rato </a:t>
            </a:r>
          </a:p>
        </p:txBody>
      </p:sp>
      <p:sp>
        <p:nvSpPr>
          <p:cNvPr id="33794" name="Marcador de Posição do Número do Diapositivo 2"/>
          <p:cNvSpPr>
            <a:spLocks noGrp="1"/>
          </p:cNvSpPr>
          <p:nvPr>
            <p:ph type="sldNum" sz="quarter" idx="12"/>
          </p:nvPr>
        </p:nvSpPr>
        <p:spPr bwMode="auto">
          <a:ln>
            <a:miter lim="800000"/>
            <a:headEnd/>
            <a:tailEnd/>
          </a:ln>
        </p:spPr>
        <p:txBody>
          <a:bodyPr wrap="square" tIns="45720" bIns="45720" numCol="1" anchorCtr="0" compatLnSpc="1">
            <a:prstTxWarp prst="textNoShape">
              <a:avLst/>
            </a:prstTxWarp>
          </a:bodyPr>
          <a:lstStyle/>
          <a:p>
            <a:pPr fontAlgn="base">
              <a:spcBef>
                <a:spcPct val="0"/>
              </a:spcBef>
              <a:spcAft>
                <a:spcPct val="0"/>
              </a:spcAft>
              <a:defRPr/>
            </a:pPr>
            <a:fld id="{C800C77E-9279-4D4F-9D85-AD7AB1E05744}" type="slidenum">
              <a:rPr lang="pt-PT"/>
              <a:pPr fontAlgn="base">
                <a:spcBef>
                  <a:spcPct val="0"/>
                </a:spcBef>
                <a:spcAft>
                  <a:spcPct val="0"/>
                </a:spcAft>
                <a:defRPr/>
              </a:pPr>
              <a:t>12</a:t>
            </a:fld>
            <a:endParaRPr lang="pt-PT"/>
          </a:p>
        </p:txBody>
      </p:sp>
      <p:sp>
        <p:nvSpPr>
          <p:cNvPr id="33795" name="CaixaDeTexto 3"/>
          <p:cNvSpPr txBox="1">
            <a:spLocks noChangeArrowheads="1"/>
          </p:cNvSpPr>
          <p:nvPr/>
        </p:nvSpPr>
        <p:spPr bwMode="auto">
          <a:xfrm>
            <a:off x="0" y="0"/>
            <a:ext cx="9001125" cy="830997"/>
          </a:xfrm>
          <a:prstGeom prst="rect">
            <a:avLst/>
          </a:prstGeom>
          <a:noFill/>
          <a:ln w="9525">
            <a:noFill/>
            <a:miter lim="800000"/>
            <a:headEnd/>
            <a:tailEnd/>
          </a:ln>
        </p:spPr>
        <p:txBody>
          <a:bodyPr wrap="square">
            <a:spAutoFit/>
          </a:bodyPr>
          <a:lstStyle/>
          <a:p>
            <a:pPr algn="ctr"/>
            <a:endParaRPr lang="fr-FR" sz="2400" b="1" dirty="0" smtClean="0">
              <a:solidFill>
                <a:srgbClr val="002060"/>
              </a:solidFill>
              <a:latin typeface="Georgia" pitchFamily="18" charset="0"/>
            </a:endParaRPr>
          </a:p>
          <a:p>
            <a:pPr algn="ctr"/>
            <a:r>
              <a:rPr lang="fr-FR" sz="2400" b="1" dirty="0" smtClean="0">
                <a:solidFill>
                  <a:srgbClr val="002060"/>
                </a:solidFill>
                <a:latin typeface="Georgia" pitchFamily="18" charset="0"/>
              </a:rPr>
              <a:t>Autres </a:t>
            </a:r>
            <a:r>
              <a:rPr lang="fr-FR" sz="2400" b="1" dirty="0">
                <a:solidFill>
                  <a:srgbClr val="002060"/>
                </a:solidFill>
                <a:latin typeface="Georgia" pitchFamily="18" charset="0"/>
              </a:rPr>
              <a:t>Structures</a:t>
            </a:r>
          </a:p>
        </p:txBody>
      </p:sp>
      <p:sp>
        <p:nvSpPr>
          <p:cNvPr id="5" name="CaixaDeTexto 4"/>
          <p:cNvSpPr txBox="1"/>
          <p:nvPr/>
        </p:nvSpPr>
        <p:spPr>
          <a:xfrm>
            <a:off x="250825" y="765175"/>
            <a:ext cx="8893175" cy="7109639"/>
          </a:xfrm>
          <a:prstGeom prst="rect">
            <a:avLst/>
          </a:prstGeom>
          <a:noFill/>
        </p:spPr>
        <p:txBody>
          <a:bodyPr>
            <a:spAutoFit/>
          </a:bodyPr>
          <a:lstStyle/>
          <a:p>
            <a:pPr marL="342900" indent="-342900" fontAlgn="auto">
              <a:spcBef>
                <a:spcPts val="0"/>
              </a:spcBef>
              <a:spcAft>
                <a:spcPts val="0"/>
              </a:spcAft>
              <a:defRPr/>
            </a:pPr>
            <a:endParaRPr lang="fr-FR" b="1" dirty="0" smtClean="0">
              <a:solidFill>
                <a:schemeClr val="accent1">
                  <a:lumMod val="75000"/>
                </a:schemeClr>
              </a:solidFill>
              <a:latin typeface="+mn-lt"/>
            </a:endParaRPr>
          </a:p>
          <a:p>
            <a:pPr marL="342900" indent="-342900" fontAlgn="auto">
              <a:spcBef>
                <a:spcPts val="0"/>
              </a:spcBef>
              <a:spcAft>
                <a:spcPts val="0"/>
              </a:spcAft>
              <a:defRPr/>
            </a:pPr>
            <a:r>
              <a:rPr lang="fr-FR" b="1" dirty="0" smtClean="0">
                <a:solidFill>
                  <a:schemeClr val="accent1">
                    <a:lumMod val="75000"/>
                  </a:schemeClr>
                </a:solidFill>
                <a:latin typeface="+mn-lt"/>
              </a:rPr>
              <a:t>COCAI </a:t>
            </a:r>
            <a:r>
              <a:rPr lang="fr-FR" b="1" dirty="0">
                <a:solidFill>
                  <a:schemeClr val="accent1">
                    <a:lumMod val="75000"/>
                  </a:schemeClr>
                </a:solidFill>
                <a:latin typeface="+mn-lt"/>
              </a:rPr>
              <a:t>– Conseil Consultatif pour les Affaires de l’Immigration:</a:t>
            </a:r>
            <a:endParaRPr lang="fr-FR" b="1" dirty="0">
              <a:latin typeface="+mn-lt"/>
            </a:endParaRPr>
          </a:p>
          <a:p>
            <a:pPr marL="342900" indent="-342900" fontAlgn="auto">
              <a:spcBef>
                <a:spcPts val="0"/>
              </a:spcBef>
              <a:spcAft>
                <a:spcPts val="0"/>
              </a:spcAft>
              <a:defRPr/>
            </a:pPr>
            <a:r>
              <a:rPr lang="fr-FR" b="1" dirty="0">
                <a:latin typeface="+mn-lt"/>
              </a:rPr>
              <a:t>		Participation de la société civile à la définition des politiques 	d’intégration et exclusion sociale - ONG, Associations Immigrants,  	Institutions de solidarité sociale	.</a:t>
            </a:r>
            <a:r>
              <a:rPr lang="pt-PT" dirty="0">
                <a:latin typeface="+mn-lt"/>
              </a:rPr>
              <a:t> </a:t>
            </a: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r>
              <a:rPr lang="fr-FR" b="1" dirty="0">
                <a:latin typeface="+mn-lt"/>
              </a:rPr>
              <a:t>		 </a:t>
            </a: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endParaRPr lang="fr-FR" b="1" dirty="0">
              <a:latin typeface="+mn-lt"/>
            </a:endParaRPr>
          </a:p>
          <a:p>
            <a:pPr marL="342900" indent="-342900" fontAlgn="auto">
              <a:spcBef>
                <a:spcPts val="0"/>
              </a:spcBef>
              <a:spcAft>
                <a:spcPts val="0"/>
              </a:spcAft>
              <a:defRPr/>
            </a:pPr>
            <a:endParaRPr lang="fr-FR" sz="2400" b="1" dirty="0">
              <a:solidFill>
                <a:schemeClr val="accent1">
                  <a:lumMod val="75000"/>
                </a:schemeClr>
              </a:solidFill>
              <a:latin typeface="+mn-lt"/>
            </a:endParaRPr>
          </a:p>
          <a:p>
            <a:pPr marL="342900" indent="-342900" fontAlgn="auto">
              <a:spcBef>
                <a:spcPts val="0"/>
              </a:spcBef>
              <a:spcAft>
                <a:spcPts val="0"/>
              </a:spcAft>
              <a:defRPr/>
            </a:pPr>
            <a:endParaRPr lang="fr-FR" dirty="0">
              <a:latin typeface="+mn-lt"/>
            </a:endParaRPr>
          </a:p>
          <a:p>
            <a:pPr marL="342900" indent="-342900" fontAlgn="auto">
              <a:spcBef>
                <a:spcPts val="0"/>
              </a:spcBef>
              <a:spcAft>
                <a:spcPts val="0"/>
              </a:spcAft>
              <a:defRPr/>
            </a:pPr>
            <a:endParaRPr lang="fr-FR" dirty="0">
              <a:latin typeface="+mn-lt"/>
            </a:endParaRPr>
          </a:p>
          <a:p>
            <a:pPr marL="342900" indent="-342900" fontAlgn="auto">
              <a:spcBef>
                <a:spcPts val="0"/>
              </a:spcBef>
              <a:spcAft>
                <a:spcPts val="0"/>
              </a:spcAft>
              <a:defRPr/>
            </a:pPr>
            <a:endParaRPr lang="fr-FR" dirty="0">
              <a:latin typeface="+mn-lt"/>
            </a:endParaRPr>
          </a:p>
          <a:p>
            <a:pPr marL="342900" indent="-342900" fontAlgn="auto">
              <a:spcBef>
                <a:spcPts val="0"/>
              </a:spcBef>
              <a:spcAft>
                <a:spcPts val="0"/>
              </a:spcAft>
              <a:defRPr/>
            </a:pPr>
            <a:endParaRPr lang="fr-FR" dirty="0">
              <a:latin typeface="+mn-lt"/>
            </a:endParaRPr>
          </a:p>
        </p:txBody>
      </p:sp>
      <p:sp>
        <p:nvSpPr>
          <p:cNvPr id="33797" name="CaixaDeTexto 5"/>
          <p:cNvSpPr txBox="1">
            <a:spLocks noChangeArrowheads="1"/>
          </p:cNvSpPr>
          <p:nvPr/>
        </p:nvSpPr>
        <p:spPr bwMode="auto">
          <a:xfrm>
            <a:off x="0" y="692150"/>
            <a:ext cx="9144000" cy="11626850"/>
          </a:xfrm>
          <a:prstGeom prst="rect">
            <a:avLst/>
          </a:prstGeom>
          <a:noFill/>
          <a:ln w="9525">
            <a:noFill/>
            <a:miter lim="800000"/>
            <a:headEnd/>
            <a:tailEnd/>
          </a:ln>
        </p:spPr>
        <p:txBody>
          <a:bodyPr>
            <a:spAutoFit/>
          </a:bodyPr>
          <a:lstStyle/>
          <a:p>
            <a:pPr marL="342900" indent="-342900"/>
            <a:endParaRPr lang="fr-FR" b="1" dirty="0">
              <a:latin typeface="Georgia" pitchFamily="18" charset="0"/>
            </a:endParaRPr>
          </a:p>
          <a:p>
            <a:pPr marL="342900" indent="-342900"/>
            <a:endParaRPr lang="fr-FR" b="1" dirty="0">
              <a:latin typeface="Georgia" pitchFamily="18" charset="0"/>
            </a:endParaRPr>
          </a:p>
          <a:p>
            <a:pPr marL="342900" indent="-342900"/>
            <a:endParaRPr lang="fr-FR" b="1" dirty="0">
              <a:latin typeface="Georgia" pitchFamily="18" charset="0"/>
            </a:endParaRPr>
          </a:p>
          <a:p>
            <a:pPr marL="342900" indent="-342900"/>
            <a:endParaRPr lang="fr-FR" b="1" dirty="0">
              <a:solidFill>
                <a:srgbClr val="A9432B"/>
              </a:solidFill>
              <a:latin typeface="Georgia" pitchFamily="18" charset="0"/>
            </a:endParaRPr>
          </a:p>
          <a:p>
            <a:pPr marL="342900" indent="-342900"/>
            <a:endParaRPr lang="fr-FR" b="1" dirty="0">
              <a:solidFill>
                <a:srgbClr val="A9432B"/>
              </a:solidFill>
              <a:latin typeface="Georgia" pitchFamily="18" charset="0"/>
            </a:endParaRPr>
          </a:p>
          <a:p>
            <a:pPr marL="342900" indent="-342900"/>
            <a:r>
              <a:rPr lang="fr-FR" b="1" dirty="0">
                <a:solidFill>
                  <a:srgbClr val="A9432B"/>
                </a:solidFill>
                <a:latin typeface="Georgia" pitchFamily="18" charset="0"/>
              </a:rPr>
              <a:t>	</a:t>
            </a:r>
          </a:p>
          <a:p>
            <a:pPr marL="342900" indent="-342900"/>
            <a:endParaRPr lang="fr-FR" b="1" dirty="0">
              <a:solidFill>
                <a:srgbClr val="A9432B"/>
              </a:solidFill>
              <a:latin typeface="Georgia" pitchFamily="18" charset="0"/>
            </a:endParaRPr>
          </a:p>
          <a:p>
            <a:pPr marL="342900" indent="-342900"/>
            <a:r>
              <a:rPr lang="fr-FR" b="1" dirty="0">
                <a:solidFill>
                  <a:srgbClr val="A9432B"/>
                </a:solidFill>
                <a:latin typeface="Georgia" pitchFamily="18" charset="0"/>
              </a:rPr>
              <a:t>	CICDR – Commission pour l’Égalité et Contre la Discrimination Raciale</a:t>
            </a:r>
            <a:r>
              <a:rPr lang="fr-FR" b="1" dirty="0">
                <a:latin typeface="Georgia" pitchFamily="18" charset="0"/>
              </a:rPr>
              <a:t>, 	Commission indépendante </a:t>
            </a:r>
          </a:p>
          <a:p>
            <a:pPr marL="342900" indent="-342900"/>
            <a:r>
              <a:rPr lang="fr-FR" b="1" dirty="0">
                <a:latin typeface="Georgia" pitchFamily="18" charset="0"/>
              </a:rPr>
              <a:t>					Coordination ACIDI, </a:t>
            </a:r>
            <a:r>
              <a:rPr lang="pt-PT" b="1" dirty="0">
                <a:solidFill>
                  <a:srgbClr val="003CB4"/>
                </a:solidFill>
                <a:hlinkClick r:id="rId3"/>
              </a:rPr>
              <a:t>http://www.cicdr.pt</a:t>
            </a:r>
            <a:endParaRPr lang="pt-PT" b="1" dirty="0">
              <a:solidFill>
                <a:srgbClr val="003CB4"/>
              </a:solidFill>
            </a:endParaRPr>
          </a:p>
          <a:p>
            <a:pPr marL="342900" indent="-342900"/>
            <a:r>
              <a:rPr lang="pt-PT" b="1" dirty="0">
                <a:solidFill>
                  <a:srgbClr val="003CB4"/>
                </a:solidFill>
              </a:rPr>
              <a:t>	</a:t>
            </a:r>
          </a:p>
          <a:p>
            <a:pPr marL="342900" indent="-342900"/>
            <a:r>
              <a:rPr lang="pt-PT" b="1" dirty="0">
                <a:solidFill>
                  <a:srgbClr val="003CB4"/>
                </a:solidFill>
              </a:rPr>
              <a:t>	</a:t>
            </a:r>
          </a:p>
          <a:p>
            <a:pPr marL="342900" indent="-342900"/>
            <a:endParaRPr lang="pt-PT" b="1" dirty="0">
              <a:solidFill>
                <a:srgbClr val="003CB4"/>
              </a:solidFill>
            </a:endParaRPr>
          </a:p>
          <a:p>
            <a:pPr marL="342900" indent="-342900"/>
            <a:r>
              <a:rPr lang="pt-PT" b="1" dirty="0">
                <a:solidFill>
                  <a:srgbClr val="003CB4"/>
                </a:solidFill>
              </a:rPr>
              <a:t>	</a:t>
            </a:r>
            <a:r>
              <a:rPr lang="pt-PT" b="1" dirty="0">
                <a:solidFill>
                  <a:srgbClr val="A9432B"/>
                </a:solidFill>
                <a:latin typeface="Georgia" pitchFamily="18" charset="0"/>
              </a:rPr>
              <a:t>CLR – </a:t>
            </a:r>
            <a:r>
              <a:rPr lang="fr-FR" b="1" dirty="0">
                <a:solidFill>
                  <a:srgbClr val="A9432B"/>
                </a:solidFill>
                <a:latin typeface="Georgia" pitchFamily="18" charset="0"/>
              </a:rPr>
              <a:t>Commission pour la Liberté Religieuse</a:t>
            </a:r>
            <a:r>
              <a:rPr lang="fr-FR" b="1" dirty="0">
                <a:solidFill>
                  <a:srgbClr val="A9432B"/>
                </a:solidFill>
              </a:rPr>
              <a:t>: </a:t>
            </a:r>
            <a:r>
              <a:rPr lang="fr-FR" b="1" dirty="0"/>
              <a:t>Loi (2001); Organe 	consultatif du Président de la République et du Parlement</a:t>
            </a:r>
          </a:p>
          <a:p>
            <a:pPr marL="342900" indent="-342900"/>
            <a:endParaRPr lang="fr-FR" b="1" dirty="0"/>
          </a:p>
          <a:p>
            <a:pPr marL="342900" indent="-342900"/>
            <a:r>
              <a:rPr lang="fr-FR" b="1" dirty="0"/>
              <a:t>	</a:t>
            </a:r>
            <a:endParaRPr lang="fr-FR" b="1" dirty="0">
              <a:solidFill>
                <a:srgbClr val="A9432B"/>
              </a:solidFill>
            </a:endParaRPr>
          </a:p>
          <a:p>
            <a:pPr marL="342900" indent="-342900"/>
            <a:endParaRPr lang="fr-FR" b="1" dirty="0"/>
          </a:p>
          <a:p>
            <a:pPr marL="342900" indent="-342900"/>
            <a:r>
              <a:rPr lang="fr-FR" b="1" dirty="0"/>
              <a:t>	</a:t>
            </a:r>
          </a:p>
          <a:p>
            <a:pPr marL="342900" indent="-342900"/>
            <a:endParaRPr lang="fr-FR" b="1" dirty="0"/>
          </a:p>
          <a:p>
            <a:pPr marL="342900" indent="-342900"/>
            <a:endParaRPr lang="fr-FR" b="1" dirty="0"/>
          </a:p>
          <a:p>
            <a:pPr marL="342900" indent="-342900"/>
            <a:endParaRPr lang="fr-FR" b="1" dirty="0"/>
          </a:p>
          <a:p>
            <a:pPr marL="342900" indent="-342900"/>
            <a:r>
              <a:rPr lang="fr-FR" b="1" dirty="0"/>
              <a:t>				</a:t>
            </a:r>
          </a:p>
          <a:p>
            <a:pPr marL="342900" indent="-342900"/>
            <a:endParaRPr lang="fr-FR" b="1" dirty="0"/>
          </a:p>
          <a:p>
            <a:pPr marL="342900" indent="-342900"/>
            <a:endParaRPr lang="fr-FR" b="1" dirty="0"/>
          </a:p>
          <a:p>
            <a:pPr marL="342900" indent="-342900"/>
            <a:endParaRPr lang="fr-FR" b="1" dirty="0"/>
          </a:p>
          <a:p>
            <a:pPr marL="342900" indent="-342900"/>
            <a:endParaRPr lang="fr-FR" b="1" dirty="0"/>
          </a:p>
          <a:p>
            <a:pPr marL="342900" indent="-342900"/>
            <a:r>
              <a:rPr lang="fr-FR" b="1" dirty="0"/>
              <a:t>		</a:t>
            </a:r>
          </a:p>
          <a:p>
            <a:pPr marL="342900" indent="-342900"/>
            <a:endParaRPr lang="fr-FR" b="1" dirty="0"/>
          </a:p>
          <a:p>
            <a:pPr marL="342900" indent="-342900"/>
            <a:endParaRPr lang="fr-FR" b="1" dirty="0"/>
          </a:p>
          <a:p>
            <a:pPr marL="342900" indent="-342900"/>
            <a:endParaRPr lang="fr-FR" b="1" dirty="0"/>
          </a:p>
          <a:p>
            <a:pPr marL="342900" indent="-342900"/>
            <a:endParaRPr lang="fr-FR" b="1" dirty="0"/>
          </a:p>
          <a:p>
            <a:pPr marL="342900" indent="-342900"/>
            <a:r>
              <a:rPr lang="fr-FR" b="1" dirty="0"/>
              <a:t>       </a:t>
            </a:r>
          </a:p>
          <a:p>
            <a:pPr marL="342900" indent="-342900"/>
            <a:endParaRPr lang="fr-FR" b="1" dirty="0"/>
          </a:p>
          <a:p>
            <a:pPr marL="342900" indent="-342900"/>
            <a:endParaRPr lang="fr-FR" b="1" dirty="0"/>
          </a:p>
          <a:p>
            <a:pPr marL="342900" indent="-342900"/>
            <a:endParaRPr lang="fr-FR" b="1" dirty="0"/>
          </a:p>
          <a:p>
            <a:pPr marL="342900" indent="-342900"/>
            <a:endParaRPr lang="pt-PT" b="1" dirty="0">
              <a:solidFill>
                <a:srgbClr val="003CB4"/>
              </a:solidFill>
            </a:endParaRPr>
          </a:p>
          <a:p>
            <a:pPr marL="342900" indent="-342900"/>
            <a:endParaRPr lang="pt-PT" b="1" dirty="0">
              <a:solidFill>
                <a:srgbClr val="003CB4"/>
              </a:solidFill>
            </a:endParaRPr>
          </a:p>
          <a:p>
            <a:pPr marL="342900" indent="-342900"/>
            <a:endParaRPr lang="pt-PT" b="1" dirty="0">
              <a:solidFill>
                <a:srgbClr val="003CB4"/>
              </a:solidFill>
            </a:endParaRPr>
          </a:p>
          <a:p>
            <a:pPr marL="342900" indent="-342900"/>
            <a:endParaRPr lang="pt-PT" b="1" dirty="0">
              <a:solidFill>
                <a:srgbClr val="003CB4"/>
              </a:solidFill>
            </a:endParaRPr>
          </a:p>
          <a:p>
            <a:pPr marL="342900" indent="-342900"/>
            <a:endParaRPr lang="fr-FR" b="1" dirty="0">
              <a:solidFill>
                <a:srgbClr val="A9432B"/>
              </a:solidFill>
              <a:latin typeface="Georgia" pitchFamily="18" charset="0"/>
            </a:endParaRPr>
          </a:p>
          <a:p>
            <a:pPr marL="342900" indent="-342900"/>
            <a:r>
              <a:rPr lang="fr-FR" b="1" dirty="0">
                <a:solidFill>
                  <a:srgbClr val="A9432B"/>
                </a:solidFill>
                <a:latin typeface="Georgia" pitchFamily="18" charset="0"/>
              </a:rPr>
              <a:t>		</a:t>
            </a:r>
            <a:endParaRPr lang="fr-FR" dirty="0">
              <a:solidFill>
                <a:srgbClr val="A9432B"/>
              </a:solidFill>
              <a:latin typeface="Georgia" pitchFamily="18" charset="0"/>
            </a:endParaRPr>
          </a:p>
        </p:txBody>
      </p:sp>
      <p:cxnSp>
        <p:nvCxnSpPr>
          <p:cNvPr id="10" name="Conexão em ângulos rectos 9"/>
          <p:cNvCxnSpPr/>
          <p:nvPr/>
        </p:nvCxnSpPr>
        <p:spPr>
          <a:xfrm>
            <a:off x="5220072" y="2060848"/>
            <a:ext cx="936625" cy="71438"/>
          </a:xfrm>
          <a:prstGeom prst="bentConnector3">
            <a:avLst>
              <a:gd name="adj1" fmla="val 50000"/>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5" name="Conexão em ângulos rectos 14"/>
          <p:cNvCxnSpPr/>
          <p:nvPr/>
        </p:nvCxnSpPr>
        <p:spPr>
          <a:xfrm>
            <a:off x="2411413" y="3357563"/>
            <a:ext cx="936625" cy="73025"/>
          </a:xfrm>
          <a:prstGeom prst="bentConnector3">
            <a:avLst>
              <a:gd name="adj1" fmla="val 50000"/>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33800" name="CaixaDeTexto 8"/>
          <p:cNvSpPr txBox="1">
            <a:spLocks noChangeArrowheads="1"/>
          </p:cNvSpPr>
          <p:nvPr/>
        </p:nvSpPr>
        <p:spPr bwMode="auto">
          <a:xfrm>
            <a:off x="6156325" y="1700213"/>
            <a:ext cx="2611438" cy="646331"/>
          </a:xfrm>
          <a:prstGeom prst="rect">
            <a:avLst/>
          </a:prstGeom>
          <a:noFill/>
          <a:ln w="9525">
            <a:noFill/>
            <a:miter lim="800000"/>
            <a:headEnd/>
            <a:tailEnd/>
          </a:ln>
        </p:spPr>
        <p:txBody>
          <a:bodyPr wrap="square">
            <a:spAutoFit/>
          </a:bodyPr>
          <a:lstStyle/>
          <a:p>
            <a:endParaRPr lang="fr-FR" b="1" dirty="0" smtClean="0">
              <a:latin typeface="Georgia" pitchFamily="18" charset="0"/>
            </a:endParaRPr>
          </a:p>
          <a:p>
            <a:r>
              <a:rPr lang="fr-FR" b="1" dirty="0" smtClean="0">
                <a:latin typeface="Georgia" pitchFamily="18" charset="0"/>
              </a:rPr>
              <a:t>Coordination </a:t>
            </a:r>
            <a:r>
              <a:rPr lang="fr-FR" b="1" dirty="0">
                <a:latin typeface="Georgia" pitchFamily="18" charset="0"/>
              </a:rPr>
              <a:t>ACIDI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Marcador de Posição do Rodapé 1"/>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pt-PT"/>
              <a:t>Matilde Gago da Silva  &amp; Helena Rato </a:t>
            </a:r>
          </a:p>
        </p:txBody>
      </p:sp>
      <p:sp>
        <p:nvSpPr>
          <p:cNvPr id="35842" name="Marcador de Posição do Número do Diapositivo 2"/>
          <p:cNvSpPr>
            <a:spLocks noGrp="1"/>
          </p:cNvSpPr>
          <p:nvPr>
            <p:ph type="sldNum" sz="quarter" idx="12"/>
          </p:nvPr>
        </p:nvSpPr>
        <p:spPr bwMode="auto">
          <a:ln>
            <a:miter lim="800000"/>
            <a:headEnd/>
            <a:tailEnd/>
          </a:ln>
        </p:spPr>
        <p:txBody>
          <a:bodyPr wrap="square" tIns="45720" bIns="45720" numCol="1" anchorCtr="0" compatLnSpc="1">
            <a:prstTxWarp prst="textNoShape">
              <a:avLst/>
            </a:prstTxWarp>
          </a:bodyPr>
          <a:lstStyle/>
          <a:p>
            <a:pPr fontAlgn="base">
              <a:spcBef>
                <a:spcPct val="0"/>
              </a:spcBef>
              <a:spcAft>
                <a:spcPct val="0"/>
              </a:spcAft>
              <a:defRPr/>
            </a:pPr>
            <a:fld id="{821FADC3-888F-4C68-841B-41B56B6E80F2}" type="slidenum">
              <a:rPr lang="pt-PT"/>
              <a:pPr fontAlgn="base">
                <a:spcBef>
                  <a:spcPct val="0"/>
                </a:spcBef>
                <a:spcAft>
                  <a:spcPct val="0"/>
                </a:spcAft>
                <a:defRPr/>
              </a:pPr>
              <a:t>13</a:t>
            </a:fld>
            <a:endParaRPr lang="pt-PT"/>
          </a:p>
        </p:txBody>
      </p:sp>
      <p:sp>
        <p:nvSpPr>
          <p:cNvPr id="35843" name="CaixaDeTexto 3"/>
          <p:cNvSpPr txBox="1">
            <a:spLocks noChangeArrowheads="1"/>
          </p:cNvSpPr>
          <p:nvPr/>
        </p:nvSpPr>
        <p:spPr bwMode="auto">
          <a:xfrm>
            <a:off x="179388" y="260350"/>
            <a:ext cx="8713787" cy="400050"/>
          </a:xfrm>
          <a:prstGeom prst="rect">
            <a:avLst/>
          </a:prstGeom>
          <a:noFill/>
          <a:ln w="9525">
            <a:noFill/>
            <a:miter lim="800000"/>
            <a:headEnd/>
            <a:tailEnd/>
          </a:ln>
        </p:spPr>
        <p:txBody>
          <a:bodyPr>
            <a:spAutoFit/>
          </a:bodyPr>
          <a:lstStyle/>
          <a:p>
            <a:pPr algn="ctr"/>
            <a:r>
              <a:rPr lang="fr-FR" sz="2000" b="1">
                <a:latin typeface="Georgia" pitchFamily="18" charset="0"/>
              </a:rPr>
              <a:t>Le Portugal et les Indicateurs MIPEX (*) </a:t>
            </a:r>
          </a:p>
        </p:txBody>
      </p:sp>
      <p:graphicFrame>
        <p:nvGraphicFramePr>
          <p:cNvPr id="35866" name="Group 26"/>
          <p:cNvGraphicFramePr>
            <a:graphicFrameLocks noGrp="1"/>
          </p:cNvGraphicFramePr>
          <p:nvPr/>
        </p:nvGraphicFramePr>
        <p:xfrm>
          <a:off x="827088" y="836613"/>
          <a:ext cx="6913562" cy="4937760"/>
        </p:xfrm>
        <a:graphic>
          <a:graphicData uri="http://schemas.openxmlformats.org/drawingml/2006/table">
            <a:tbl>
              <a:tblPr/>
              <a:tblGrid>
                <a:gridCol w="3457575"/>
                <a:gridCol w="3455987"/>
              </a:tblGrid>
              <a:tr h="542925">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Indicateurs</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w="19050" cap="flat" cmpd="sng" algn="ctr">
                      <a:solidFill>
                        <a:srgbClr val="9BBB59"/>
                      </a:solidFill>
                      <a:prstDash val="solid"/>
                      <a:round/>
                      <a:headEnd type="none" w="med" len="med"/>
                      <a:tailEnd type="none" w="med" len="med"/>
                    </a:lnR>
                    <a:lnT>
                      <a:noFill/>
                    </a:lnT>
                    <a:lnB>
                      <a:noFill/>
                    </a:lnB>
                    <a:lnTlToBr>
                      <a:noFill/>
                    </a:lnTlToBr>
                    <a:lnBlToTr>
                      <a:noFill/>
                    </a:lnBlToTr>
                    <a:solidFill>
                      <a:srgbClr val="9BBB59"/>
                    </a:solid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Position</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9050" cap="flat" cmpd="sng" algn="ctr">
                      <a:solidFill>
                        <a:srgbClr val="9BBB59"/>
                      </a:solidFill>
                      <a:prstDash val="solid"/>
                      <a:round/>
                      <a:headEnd type="none" w="med" len="med"/>
                      <a:tailEnd type="none" w="med" len="med"/>
                    </a:lnL>
                    <a:lnR>
                      <a:noFill/>
                    </a:lnR>
                    <a:lnT>
                      <a:noFill/>
                    </a:lnT>
                    <a:lnB>
                      <a:noFill/>
                    </a:lnB>
                    <a:lnTlToBr>
                      <a:noFill/>
                    </a:lnTlToBr>
                    <a:lnBlToTr>
                      <a:noFill/>
                    </a:lnBlToTr>
                    <a:solidFill>
                      <a:srgbClr val="9BBB59"/>
                    </a:solidFill>
                  </a:tcPr>
                </a:tc>
              </a:tr>
              <a:tr h="544513">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Accès au marché du travail</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w="19050" cap="flat" cmpd="sng" algn="ctr">
                      <a:solidFill>
                        <a:srgbClr val="9BBB59"/>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9050" cap="flat" cmpd="sng" algn="ctr">
                      <a:solidFill>
                        <a:srgbClr val="9BBB59"/>
                      </a:solidFill>
                      <a:prstDash val="solid"/>
                      <a:round/>
                      <a:headEnd type="none" w="med" len="med"/>
                      <a:tailEnd type="none" w="med" len="med"/>
                    </a:lnL>
                    <a:lnR>
                      <a:noFill/>
                    </a:lnR>
                    <a:lnT>
                      <a:noFill/>
                    </a:lnT>
                    <a:lnB>
                      <a:noFill/>
                    </a:lnB>
                    <a:lnTlToBr>
                      <a:noFill/>
                    </a:lnTlToBr>
                    <a:lnBlToTr>
                      <a:noFill/>
                    </a:lnBlToTr>
                    <a:solidFill>
                      <a:srgbClr val="F2F2F2"/>
                    </a:solidFill>
                  </a:tcPr>
                </a:tc>
              </a:tr>
              <a:tr h="544513">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Rassemblement familial</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w="19050" cap="flat" cmpd="sng" algn="ctr">
                      <a:solidFill>
                        <a:srgbClr val="9BBB59"/>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9050" cap="flat" cmpd="sng" algn="ctr">
                      <a:solidFill>
                        <a:srgbClr val="9BBB59"/>
                      </a:solidFill>
                      <a:prstDash val="solid"/>
                      <a:round/>
                      <a:headEnd type="none" w="med" len="med"/>
                      <a:tailEnd type="none" w="med" len="med"/>
                    </a:lnL>
                    <a:lnR>
                      <a:noFill/>
                    </a:lnR>
                    <a:lnT>
                      <a:noFill/>
                    </a:lnT>
                    <a:lnB>
                      <a:noFill/>
                    </a:lnB>
                    <a:lnTlToBr>
                      <a:noFill/>
                    </a:lnTlToBr>
                    <a:lnBlToTr>
                      <a:noFill/>
                    </a:lnBlToTr>
                    <a:noFill/>
                  </a:tcPr>
                </a:tc>
              </a:tr>
              <a:tr h="544513">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Éducation</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w="19050" cap="flat" cmpd="sng" algn="ctr">
                      <a:solidFill>
                        <a:srgbClr val="9BBB59"/>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4 – ex quo avec la Norvège</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9050" cap="flat" cmpd="sng" algn="ctr">
                      <a:solidFill>
                        <a:srgbClr val="9BBB59"/>
                      </a:solidFill>
                      <a:prstDash val="solid"/>
                      <a:round/>
                      <a:headEnd type="none" w="med" len="med"/>
                      <a:tailEnd type="none" w="med" len="med"/>
                    </a:lnL>
                    <a:lnR>
                      <a:noFill/>
                    </a:lnR>
                    <a:lnT>
                      <a:noFill/>
                    </a:lnT>
                    <a:lnB>
                      <a:noFill/>
                    </a:lnB>
                    <a:lnTlToBr>
                      <a:noFill/>
                    </a:lnTlToBr>
                    <a:lnBlToTr>
                      <a:noFill/>
                    </a:lnBlToTr>
                    <a:solidFill>
                      <a:srgbClr val="F2F2F2"/>
                    </a:solidFill>
                  </a:tcPr>
                </a:tc>
              </a:tr>
              <a:tr h="544513">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Participation politique</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w="19050" cap="flat" cmpd="sng" algn="ctr">
                      <a:solidFill>
                        <a:srgbClr val="9BBB59"/>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7</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9050" cap="flat" cmpd="sng" algn="ctr">
                      <a:solidFill>
                        <a:srgbClr val="9BBB59"/>
                      </a:solidFill>
                      <a:prstDash val="solid"/>
                      <a:round/>
                      <a:headEnd type="none" w="med" len="med"/>
                      <a:tailEnd type="none" w="med" len="med"/>
                    </a:lnL>
                    <a:lnR>
                      <a:noFill/>
                    </a:lnR>
                    <a:lnT>
                      <a:noFill/>
                    </a:lnT>
                    <a:lnB>
                      <a:noFill/>
                    </a:lnB>
                    <a:lnTlToBr>
                      <a:noFill/>
                    </a:lnTlToBr>
                    <a:lnBlToTr>
                      <a:noFill/>
                    </a:lnBlToTr>
                    <a:noFill/>
                  </a:tcPr>
                </a:tc>
              </a:tr>
              <a:tr h="542925">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Résidence de longue durée</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w="19050" cap="flat" cmpd="sng" algn="ctr">
                      <a:solidFill>
                        <a:srgbClr val="9BBB59"/>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4</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9050" cap="flat" cmpd="sng" algn="ctr">
                      <a:solidFill>
                        <a:srgbClr val="9BBB59"/>
                      </a:solidFill>
                      <a:prstDash val="solid"/>
                      <a:round/>
                      <a:headEnd type="none" w="med" len="med"/>
                      <a:tailEnd type="none" w="med" len="med"/>
                    </a:lnL>
                    <a:lnR>
                      <a:noFill/>
                    </a:lnR>
                    <a:lnT>
                      <a:noFill/>
                    </a:lnT>
                    <a:lnB>
                      <a:noFill/>
                    </a:lnB>
                    <a:lnTlToBr>
                      <a:noFill/>
                    </a:lnTlToBr>
                    <a:lnBlToTr>
                      <a:noFill/>
                    </a:lnBlToTr>
                    <a:solidFill>
                      <a:srgbClr val="F2F2F2"/>
                    </a:solidFill>
                  </a:tcPr>
                </a:tc>
              </a:tr>
              <a:tr h="546100">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Acquisition de nationalité</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w="19050" cap="flat" cmpd="sng" algn="ctr">
                      <a:solidFill>
                        <a:srgbClr val="9BBB59"/>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9050" cap="flat" cmpd="sng" algn="ctr">
                      <a:solidFill>
                        <a:srgbClr val="9BBB59"/>
                      </a:solidFill>
                      <a:prstDash val="solid"/>
                      <a:round/>
                      <a:headEnd type="none" w="med" len="med"/>
                      <a:tailEnd type="none" w="med" len="med"/>
                    </a:lnL>
                    <a:lnR>
                      <a:noFill/>
                    </a:lnR>
                    <a:lnT>
                      <a:noFill/>
                    </a:lnT>
                    <a:lnB>
                      <a:noFill/>
                    </a:lnB>
                    <a:lnTlToBr>
                      <a:noFill/>
                    </a:lnTlToBr>
                    <a:lnBlToTr>
                      <a:noFill/>
                    </a:lnBlToTr>
                    <a:noFill/>
                  </a:tcPr>
                </a:tc>
              </a:tr>
              <a:tr h="542925">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Anti-discrimination</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w="19050" cap="flat" cmpd="sng" algn="ctr">
                      <a:solidFill>
                        <a:srgbClr val="9BBB59"/>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5</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9050" cap="flat" cmpd="sng" algn="ctr">
                      <a:solidFill>
                        <a:srgbClr val="9BBB59"/>
                      </a:solidFill>
                      <a:prstDash val="solid"/>
                      <a:round/>
                      <a:headEnd type="none" w="med" len="med"/>
                      <a:tailEnd type="none" w="med" len="med"/>
                    </a:lnL>
                    <a:lnR>
                      <a:noFill/>
                    </a:lnR>
                    <a:lnT>
                      <a:noFill/>
                    </a:lnT>
                    <a:lnB>
                      <a:noFill/>
                    </a:lnB>
                    <a:lnTlToBr>
                      <a:noFill/>
                    </a:lnTlToBr>
                    <a:lnBlToTr>
                      <a:noFill/>
                    </a:lnBlToTr>
                    <a:solidFill>
                      <a:srgbClr val="F2F2F2"/>
                    </a:solidFill>
                  </a:tcPr>
                </a:tc>
              </a:tr>
              <a:tr h="544513">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Classification finale</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w="19050" cap="flat" cmpd="sng" algn="ctr">
                      <a:solidFill>
                        <a:srgbClr val="9BBB59"/>
                      </a:solidFill>
                      <a:prstDash val="solid"/>
                      <a:round/>
                      <a:headEnd type="none" w="med" len="med"/>
                      <a:tailEnd type="none" w="med" len="med"/>
                    </a:lnR>
                    <a:lnT>
                      <a:noFill/>
                    </a:lnT>
                    <a:lnB>
                      <a:noFill/>
                    </a:lnB>
                    <a:lnTlToBr>
                      <a:noFill/>
                    </a:lnTlToBr>
                    <a:lnBlToTr>
                      <a:noFill/>
                    </a:lnBlToTr>
                    <a:solidFill>
                      <a:srgbClr val="9BBB59"/>
                    </a:solidFill>
                  </a:tcPr>
                </a:tc>
                <a:tc>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a:t>
                      </a:r>
                      <a:endParaRPr kumimoji="0" lang="pt-PT" sz="18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9050" cap="flat" cmpd="sng" algn="ctr">
                      <a:solidFill>
                        <a:srgbClr val="9BBB59"/>
                      </a:solidFill>
                      <a:prstDash val="solid"/>
                      <a:round/>
                      <a:headEnd type="none" w="med" len="med"/>
                      <a:tailEnd type="none" w="med" len="med"/>
                    </a:lnL>
                    <a:lnR>
                      <a:noFill/>
                    </a:lnR>
                    <a:lnT>
                      <a:noFill/>
                    </a:lnT>
                    <a:lnB>
                      <a:noFill/>
                    </a:lnB>
                    <a:lnTlToBr>
                      <a:noFill/>
                    </a:lnTlToBr>
                    <a:lnBlToTr>
                      <a:noFill/>
                    </a:lnBlToTr>
                    <a:solidFill>
                      <a:srgbClr val="9BBB59"/>
                    </a:solidFill>
                  </a:tcPr>
                </a:tc>
              </a:tr>
            </a:tbl>
          </a:graphicData>
        </a:graphic>
      </p:graphicFrame>
      <p:sp>
        <p:nvSpPr>
          <p:cNvPr id="35864" name="CaixaDeTexto 6"/>
          <p:cNvSpPr txBox="1">
            <a:spLocks noChangeArrowheads="1"/>
          </p:cNvSpPr>
          <p:nvPr/>
        </p:nvSpPr>
        <p:spPr bwMode="auto">
          <a:xfrm>
            <a:off x="611188" y="5949950"/>
            <a:ext cx="8158162" cy="368300"/>
          </a:xfrm>
          <a:prstGeom prst="rect">
            <a:avLst/>
          </a:prstGeom>
          <a:noFill/>
          <a:ln w="9525">
            <a:noFill/>
            <a:miter lim="800000"/>
            <a:headEnd/>
            <a:tailEnd/>
          </a:ln>
        </p:spPr>
        <p:txBody>
          <a:bodyPr wrap="none">
            <a:spAutoFit/>
          </a:bodyPr>
          <a:lstStyle/>
          <a:p>
            <a:r>
              <a:rPr lang="en-US" b="1">
                <a:solidFill>
                  <a:srgbClr val="0070C0"/>
                </a:solidFill>
                <a:latin typeface="Georgia" pitchFamily="18" charset="0"/>
              </a:rPr>
              <a:t>(*) Mipex 2009 - Migrant Integration Policy - http://www.mipex.eu</a:t>
            </a:r>
            <a:r>
              <a:rPr lang="en-US">
                <a:solidFill>
                  <a:srgbClr val="0070C0"/>
                </a:solidFill>
                <a:latin typeface="Georgia" pitchFamily="18" charset="0"/>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Marcador de Posição do Rodapé 1"/>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pt-PT"/>
              <a:t>Matilde Gago da Silva  &amp; Helena Rato </a:t>
            </a:r>
          </a:p>
        </p:txBody>
      </p:sp>
      <p:sp>
        <p:nvSpPr>
          <p:cNvPr id="36866" name="Marcador de Posição do Número do Diapositivo 2"/>
          <p:cNvSpPr>
            <a:spLocks noGrp="1"/>
          </p:cNvSpPr>
          <p:nvPr>
            <p:ph type="sldNum" sz="quarter" idx="12"/>
          </p:nvPr>
        </p:nvSpPr>
        <p:spPr bwMode="auto">
          <a:ln>
            <a:miter lim="800000"/>
            <a:headEnd/>
            <a:tailEnd/>
          </a:ln>
        </p:spPr>
        <p:txBody>
          <a:bodyPr wrap="square" tIns="45720" bIns="45720" numCol="1" anchorCtr="0" compatLnSpc="1">
            <a:prstTxWarp prst="textNoShape">
              <a:avLst/>
            </a:prstTxWarp>
          </a:bodyPr>
          <a:lstStyle/>
          <a:p>
            <a:pPr fontAlgn="base">
              <a:spcBef>
                <a:spcPct val="0"/>
              </a:spcBef>
              <a:spcAft>
                <a:spcPct val="0"/>
              </a:spcAft>
              <a:defRPr/>
            </a:pPr>
            <a:fld id="{708F8F6B-0123-4EB5-BB51-38AF46331B88}" type="slidenum">
              <a:rPr lang="pt-PT"/>
              <a:pPr fontAlgn="base">
                <a:spcBef>
                  <a:spcPct val="0"/>
                </a:spcBef>
                <a:spcAft>
                  <a:spcPct val="0"/>
                </a:spcAft>
                <a:defRPr/>
              </a:pPr>
              <a:t>14</a:t>
            </a:fld>
            <a:endParaRPr lang="pt-PT"/>
          </a:p>
        </p:txBody>
      </p:sp>
      <p:sp>
        <p:nvSpPr>
          <p:cNvPr id="36867" name="CaixaDeTexto 6"/>
          <p:cNvSpPr txBox="1">
            <a:spLocks noChangeArrowheads="1"/>
          </p:cNvSpPr>
          <p:nvPr/>
        </p:nvSpPr>
        <p:spPr bwMode="auto">
          <a:xfrm>
            <a:off x="0" y="0"/>
            <a:ext cx="9001125" cy="461963"/>
          </a:xfrm>
          <a:prstGeom prst="rect">
            <a:avLst/>
          </a:prstGeom>
          <a:noFill/>
          <a:ln w="9525">
            <a:noFill/>
            <a:miter lim="800000"/>
            <a:headEnd/>
            <a:tailEnd/>
          </a:ln>
        </p:spPr>
        <p:txBody>
          <a:bodyPr>
            <a:spAutoFit/>
          </a:bodyPr>
          <a:lstStyle/>
          <a:p>
            <a:pPr algn="ctr"/>
            <a:r>
              <a:rPr lang="fr-FR" sz="2400" b="1">
                <a:solidFill>
                  <a:srgbClr val="002060"/>
                </a:solidFill>
                <a:latin typeface="Georgia" pitchFamily="18" charset="0"/>
              </a:rPr>
              <a:t>Situation Actuelle – Impact de la crise économique</a:t>
            </a:r>
          </a:p>
        </p:txBody>
      </p:sp>
      <p:sp>
        <p:nvSpPr>
          <p:cNvPr id="8" name="CaixaDeTexto 7"/>
          <p:cNvSpPr txBox="1"/>
          <p:nvPr/>
        </p:nvSpPr>
        <p:spPr>
          <a:xfrm>
            <a:off x="250825" y="765175"/>
            <a:ext cx="8713788" cy="8770938"/>
          </a:xfrm>
          <a:prstGeom prst="rect">
            <a:avLst/>
          </a:prstGeom>
          <a:noFill/>
        </p:spPr>
        <p:txBody>
          <a:bodyPr>
            <a:spAutoFit/>
          </a:bodyPr>
          <a:lstStyle/>
          <a:p>
            <a:pPr fontAlgn="auto">
              <a:spcBef>
                <a:spcPts val="0"/>
              </a:spcBef>
              <a:spcAft>
                <a:spcPts val="0"/>
              </a:spcAft>
              <a:defRPr/>
            </a:pPr>
            <a:r>
              <a:rPr lang="fr-FR" sz="2000" b="1" dirty="0">
                <a:solidFill>
                  <a:srgbClr val="002060"/>
                </a:solidFill>
                <a:latin typeface="+mn-lt"/>
              </a:rPr>
              <a:t>D’après une étude du Conseil Transatlantique des Migrations – Mars 2011 (*): </a:t>
            </a:r>
            <a:r>
              <a:rPr lang="fr-FR" b="1" dirty="0">
                <a:solidFill>
                  <a:schemeClr val="accent1">
                    <a:lumMod val="75000"/>
                  </a:schemeClr>
                </a:solidFill>
                <a:latin typeface="+mn-lt"/>
              </a:rPr>
              <a:t>« </a:t>
            </a:r>
            <a:r>
              <a:rPr lang="fr-FR" b="1" i="1" dirty="0">
                <a:solidFill>
                  <a:schemeClr val="accent1">
                    <a:lumMod val="75000"/>
                  </a:schemeClr>
                </a:solidFill>
                <a:latin typeface="+mn-lt"/>
              </a:rPr>
              <a:t>les États  Membres de l’ EU ont réagi différemment </a:t>
            </a:r>
            <a:r>
              <a:rPr lang="fr-FR" b="1" dirty="0">
                <a:solidFill>
                  <a:schemeClr val="accent1">
                    <a:lumMod val="75000"/>
                  </a:schemeClr>
                </a:solidFill>
                <a:latin typeface="+mn-lt"/>
              </a:rPr>
              <a:t>»</a:t>
            </a:r>
          </a:p>
          <a:p>
            <a:pPr fontAlgn="auto">
              <a:spcBef>
                <a:spcPts val="0"/>
              </a:spcBef>
              <a:spcAft>
                <a:spcPts val="0"/>
              </a:spcAft>
              <a:defRPr/>
            </a:pPr>
            <a:endParaRPr lang="fr-FR" b="1" dirty="0">
              <a:solidFill>
                <a:schemeClr val="accent1">
                  <a:lumMod val="75000"/>
                </a:schemeClr>
              </a:solidFill>
              <a:latin typeface="+mn-lt"/>
            </a:endParaRPr>
          </a:p>
          <a:p>
            <a:pPr fontAlgn="auto">
              <a:spcBef>
                <a:spcPts val="0"/>
              </a:spcBef>
              <a:spcAft>
                <a:spcPts val="0"/>
              </a:spcAft>
              <a:defRPr/>
            </a:pPr>
            <a:r>
              <a:rPr lang="fr-FR" sz="2000" b="1" dirty="0">
                <a:solidFill>
                  <a:srgbClr val="002060"/>
                </a:solidFill>
                <a:latin typeface="+mn-lt"/>
              </a:rPr>
              <a:t>Sur le cas Portugais:</a:t>
            </a:r>
          </a:p>
          <a:p>
            <a:pPr fontAlgn="auto">
              <a:spcBef>
                <a:spcPts val="0"/>
              </a:spcBef>
              <a:spcAft>
                <a:spcPts val="0"/>
              </a:spcAft>
              <a:defRPr/>
            </a:pPr>
            <a:endParaRPr lang="fr-FR" sz="2400" b="1" dirty="0">
              <a:solidFill>
                <a:schemeClr val="accent1">
                  <a:lumMod val="75000"/>
                </a:schemeClr>
              </a:solidFill>
              <a:latin typeface="+mn-lt"/>
            </a:endParaRPr>
          </a:p>
          <a:p>
            <a:pPr fontAlgn="auto">
              <a:spcBef>
                <a:spcPts val="0"/>
              </a:spcBef>
              <a:spcAft>
                <a:spcPts val="0"/>
              </a:spcAft>
              <a:buFont typeface="Wingdings" pitchFamily="2" charset="2"/>
              <a:buChar char="ü"/>
              <a:defRPr/>
            </a:pPr>
            <a:r>
              <a:rPr lang="fr-FR" sz="2000" b="1" dirty="0">
                <a:solidFill>
                  <a:schemeClr val="accent1">
                    <a:lumMod val="75000"/>
                  </a:schemeClr>
                </a:solidFill>
                <a:latin typeface="+mn-lt"/>
              </a:rPr>
              <a:t>L’immigration et l’intégration ne sont pas des thèmes de confrontation idéologique / politique</a:t>
            </a:r>
          </a:p>
          <a:p>
            <a:pPr fontAlgn="auto">
              <a:spcBef>
                <a:spcPts val="0"/>
              </a:spcBef>
              <a:spcAft>
                <a:spcPts val="0"/>
              </a:spcAft>
              <a:defRPr/>
            </a:pPr>
            <a:endParaRPr lang="fr-FR" sz="2000" b="1" dirty="0">
              <a:solidFill>
                <a:schemeClr val="accent1">
                  <a:lumMod val="75000"/>
                </a:schemeClr>
              </a:solidFill>
              <a:latin typeface="+mn-lt"/>
            </a:endParaRPr>
          </a:p>
          <a:p>
            <a:pPr fontAlgn="auto">
              <a:spcBef>
                <a:spcPts val="0"/>
              </a:spcBef>
              <a:spcAft>
                <a:spcPts val="0"/>
              </a:spcAft>
              <a:buFont typeface="Wingdings" pitchFamily="2" charset="2"/>
              <a:buChar char="ü"/>
              <a:defRPr/>
            </a:pPr>
            <a:r>
              <a:rPr lang="fr-FR" sz="2000" b="1" dirty="0">
                <a:solidFill>
                  <a:schemeClr val="accent1">
                    <a:lumMod val="75000"/>
                  </a:schemeClr>
                </a:solidFill>
                <a:latin typeface="+mn-lt"/>
              </a:rPr>
              <a:t>Le budget du Haut Commissariat augmente 4,7% en 2011</a:t>
            </a:r>
          </a:p>
          <a:p>
            <a:pPr fontAlgn="auto">
              <a:spcBef>
                <a:spcPts val="0"/>
              </a:spcBef>
              <a:spcAft>
                <a:spcPts val="0"/>
              </a:spcAft>
              <a:defRPr/>
            </a:pPr>
            <a:endParaRPr lang="fr-FR" sz="2000" b="1" dirty="0">
              <a:solidFill>
                <a:schemeClr val="accent1">
                  <a:lumMod val="75000"/>
                </a:schemeClr>
              </a:solidFill>
              <a:latin typeface="+mn-lt"/>
            </a:endParaRPr>
          </a:p>
          <a:p>
            <a:pPr fontAlgn="auto">
              <a:spcBef>
                <a:spcPts val="0"/>
              </a:spcBef>
              <a:spcAft>
                <a:spcPts val="0"/>
              </a:spcAft>
              <a:defRPr/>
            </a:pPr>
            <a:endParaRPr lang="fr-FR" sz="2000" b="1" dirty="0">
              <a:solidFill>
                <a:schemeClr val="accent1">
                  <a:lumMod val="75000"/>
                </a:schemeClr>
              </a:solidFill>
              <a:latin typeface="+mn-lt"/>
            </a:endParaRPr>
          </a:p>
          <a:p>
            <a:pPr fontAlgn="auto">
              <a:spcBef>
                <a:spcPts val="0"/>
              </a:spcBef>
              <a:spcAft>
                <a:spcPts val="0"/>
              </a:spcAft>
              <a:buFont typeface="Wingdings" pitchFamily="2" charset="2"/>
              <a:buChar char="ü"/>
              <a:defRPr/>
            </a:pPr>
            <a:r>
              <a:rPr lang="fr-FR" sz="2000" b="1" dirty="0">
                <a:solidFill>
                  <a:schemeClr val="accent1">
                    <a:lumMod val="75000"/>
                  </a:schemeClr>
                </a:solidFill>
                <a:latin typeface="+mn-lt"/>
              </a:rPr>
              <a:t>Mesures spéciales pour les immigrants en situation de vulnérabilité </a:t>
            </a:r>
          </a:p>
          <a:p>
            <a:pPr fontAlgn="auto">
              <a:spcBef>
                <a:spcPts val="0"/>
              </a:spcBef>
              <a:spcAft>
                <a:spcPts val="0"/>
              </a:spcAft>
              <a:defRPr/>
            </a:pPr>
            <a:r>
              <a:rPr lang="fr-FR" sz="2000" b="1" dirty="0">
                <a:solidFill>
                  <a:schemeClr val="accent1">
                    <a:lumMod val="75000"/>
                  </a:schemeClr>
                </a:solidFill>
                <a:latin typeface="+mn-lt"/>
              </a:rPr>
              <a:t>			</a:t>
            </a:r>
          </a:p>
          <a:p>
            <a:pPr fontAlgn="auto">
              <a:spcBef>
                <a:spcPts val="0"/>
              </a:spcBef>
              <a:spcAft>
                <a:spcPts val="0"/>
              </a:spcAft>
              <a:defRPr/>
            </a:pPr>
            <a:endParaRPr lang="fr-FR" sz="2000" b="1" dirty="0">
              <a:solidFill>
                <a:schemeClr val="accent1">
                  <a:lumMod val="75000"/>
                </a:schemeClr>
              </a:solidFill>
              <a:latin typeface="+mn-lt"/>
            </a:endParaRPr>
          </a:p>
          <a:p>
            <a:pPr fontAlgn="auto">
              <a:spcBef>
                <a:spcPts val="0"/>
              </a:spcBef>
              <a:spcAft>
                <a:spcPts val="0"/>
              </a:spcAft>
              <a:defRPr/>
            </a:pPr>
            <a:endParaRPr lang="fr-FR" sz="2000" b="1" dirty="0">
              <a:solidFill>
                <a:schemeClr val="accent1">
                  <a:lumMod val="75000"/>
                </a:schemeClr>
              </a:solidFill>
              <a:latin typeface="+mn-lt"/>
            </a:endParaRPr>
          </a:p>
          <a:p>
            <a:pPr fontAlgn="auto">
              <a:spcBef>
                <a:spcPts val="0"/>
              </a:spcBef>
              <a:spcAft>
                <a:spcPts val="0"/>
              </a:spcAft>
              <a:defRPr/>
            </a:pPr>
            <a:endParaRPr lang="fr-FR" sz="2000" b="1" dirty="0">
              <a:solidFill>
                <a:schemeClr val="accent1">
                  <a:lumMod val="75000"/>
                </a:schemeClr>
              </a:solidFill>
              <a:latin typeface="+mn-lt"/>
            </a:endParaRPr>
          </a:p>
          <a:p>
            <a:pPr fontAlgn="auto">
              <a:spcBef>
                <a:spcPts val="0"/>
              </a:spcBef>
              <a:spcAft>
                <a:spcPts val="0"/>
              </a:spcAft>
              <a:defRPr/>
            </a:pPr>
            <a:endParaRPr lang="fr-FR" sz="2000" b="1" dirty="0">
              <a:solidFill>
                <a:schemeClr val="accent1">
                  <a:lumMod val="75000"/>
                </a:schemeClr>
              </a:solidFill>
              <a:latin typeface="+mn-lt"/>
            </a:endParaRPr>
          </a:p>
          <a:p>
            <a:pPr fontAlgn="auto">
              <a:spcBef>
                <a:spcPts val="0"/>
              </a:spcBef>
              <a:spcAft>
                <a:spcPts val="0"/>
              </a:spcAft>
              <a:defRPr/>
            </a:pPr>
            <a:endParaRPr lang="fr-FR" sz="2000" b="1" dirty="0">
              <a:solidFill>
                <a:schemeClr val="accent1">
                  <a:lumMod val="75000"/>
                </a:schemeClr>
              </a:solidFill>
              <a:latin typeface="+mn-lt"/>
            </a:endParaRPr>
          </a:p>
          <a:p>
            <a:pPr fontAlgn="auto">
              <a:spcBef>
                <a:spcPts val="0"/>
              </a:spcBef>
              <a:spcAft>
                <a:spcPts val="0"/>
              </a:spcAft>
              <a:defRPr/>
            </a:pPr>
            <a:endParaRPr lang="fr-FR" sz="2000" b="1" dirty="0">
              <a:solidFill>
                <a:schemeClr val="accent1">
                  <a:lumMod val="75000"/>
                </a:schemeClr>
              </a:solidFill>
              <a:latin typeface="+mn-lt"/>
            </a:endParaRPr>
          </a:p>
          <a:p>
            <a:pPr fontAlgn="auto">
              <a:spcBef>
                <a:spcPts val="0"/>
              </a:spcBef>
              <a:spcAft>
                <a:spcPts val="0"/>
              </a:spcAft>
              <a:defRPr/>
            </a:pPr>
            <a:endParaRPr lang="fr-FR" sz="2400" b="1" dirty="0">
              <a:solidFill>
                <a:schemeClr val="accent1">
                  <a:lumMod val="75000"/>
                </a:schemeClr>
              </a:solidFill>
              <a:latin typeface="+mn-lt"/>
            </a:endParaRPr>
          </a:p>
          <a:p>
            <a:pPr fontAlgn="auto">
              <a:spcBef>
                <a:spcPts val="0"/>
              </a:spcBef>
              <a:spcAft>
                <a:spcPts val="0"/>
              </a:spcAft>
              <a:defRPr/>
            </a:pPr>
            <a:r>
              <a:rPr lang="fr-FR" sz="2400" b="1" dirty="0">
                <a:solidFill>
                  <a:schemeClr val="accent1">
                    <a:lumMod val="75000"/>
                  </a:schemeClr>
                </a:solidFill>
                <a:latin typeface="+mn-lt"/>
              </a:rPr>
              <a:t> </a:t>
            </a:r>
          </a:p>
          <a:p>
            <a:pPr fontAlgn="auto">
              <a:spcBef>
                <a:spcPts val="0"/>
              </a:spcBef>
              <a:spcAft>
                <a:spcPts val="0"/>
              </a:spcAft>
              <a:defRPr/>
            </a:pPr>
            <a:endParaRPr lang="fr-FR" sz="2400" b="1" dirty="0">
              <a:solidFill>
                <a:schemeClr val="accent1">
                  <a:lumMod val="75000"/>
                </a:schemeClr>
              </a:solidFill>
              <a:latin typeface="+mn-lt"/>
            </a:endParaRPr>
          </a:p>
          <a:p>
            <a:pPr fontAlgn="auto">
              <a:spcBef>
                <a:spcPts val="0"/>
              </a:spcBef>
              <a:spcAft>
                <a:spcPts val="0"/>
              </a:spcAft>
              <a:defRPr/>
            </a:pPr>
            <a:endParaRPr lang="fr-FR" sz="2400" b="1" dirty="0">
              <a:solidFill>
                <a:schemeClr val="accent1">
                  <a:lumMod val="75000"/>
                </a:schemeClr>
              </a:solidFill>
              <a:latin typeface="+mn-lt"/>
            </a:endParaRPr>
          </a:p>
          <a:p>
            <a:pPr fontAlgn="auto">
              <a:spcBef>
                <a:spcPts val="0"/>
              </a:spcBef>
              <a:spcAft>
                <a:spcPts val="0"/>
              </a:spcAft>
              <a:defRPr/>
            </a:pPr>
            <a:endParaRPr lang="fr-FR" sz="2400" b="1" dirty="0">
              <a:solidFill>
                <a:schemeClr val="accent1">
                  <a:lumMod val="75000"/>
                </a:schemeClr>
              </a:solidFill>
              <a:latin typeface="+mn-lt"/>
            </a:endParaRPr>
          </a:p>
          <a:p>
            <a:pPr fontAlgn="auto">
              <a:spcBef>
                <a:spcPts val="0"/>
              </a:spcBef>
              <a:spcAft>
                <a:spcPts val="0"/>
              </a:spcAft>
              <a:defRPr/>
            </a:pPr>
            <a:endParaRPr lang="fr-FR" sz="2400" b="1" dirty="0">
              <a:solidFill>
                <a:schemeClr val="accent1">
                  <a:lumMod val="75000"/>
                </a:schemeClr>
              </a:solidFill>
              <a:latin typeface="+mn-lt"/>
            </a:endParaRPr>
          </a:p>
          <a:p>
            <a:pPr fontAlgn="auto">
              <a:spcBef>
                <a:spcPts val="0"/>
              </a:spcBef>
              <a:spcAft>
                <a:spcPts val="0"/>
              </a:spcAft>
              <a:defRPr/>
            </a:pPr>
            <a:endParaRPr lang="pt-PT" dirty="0">
              <a:latin typeface="+mn-lt"/>
            </a:endParaRPr>
          </a:p>
        </p:txBody>
      </p:sp>
      <p:cxnSp>
        <p:nvCxnSpPr>
          <p:cNvPr id="12" name="Conexão em ângulos rectos 11"/>
          <p:cNvCxnSpPr/>
          <p:nvPr/>
        </p:nvCxnSpPr>
        <p:spPr>
          <a:xfrm>
            <a:off x="2268538" y="4941888"/>
            <a:ext cx="863600" cy="142875"/>
          </a:xfrm>
          <a:prstGeom prst="bentConnector3">
            <a:avLst>
              <a:gd name="adj1" fmla="val 45529"/>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 name="CaixaDeTexto 14"/>
          <p:cNvSpPr txBox="1"/>
          <p:nvPr/>
        </p:nvSpPr>
        <p:spPr>
          <a:xfrm>
            <a:off x="2484438" y="3716338"/>
            <a:ext cx="4824412" cy="369887"/>
          </a:xfrm>
          <a:prstGeom prst="rect">
            <a:avLst/>
          </a:prstGeom>
          <a:noFill/>
        </p:spPr>
        <p:txBody>
          <a:bodyPr>
            <a:spAutoFit/>
          </a:bodyPr>
          <a:lstStyle/>
          <a:p>
            <a:pPr fontAlgn="auto">
              <a:spcBef>
                <a:spcPts val="0"/>
              </a:spcBef>
              <a:spcAft>
                <a:spcPts val="0"/>
              </a:spcAft>
              <a:defRPr/>
            </a:pPr>
            <a:r>
              <a:rPr lang="fr-FR" b="1" dirty="0">
                <a:solidFill>
                  <a:schemeClr val="accent1">
                    <a:lumMod val="75000"/>
                  </a:schemeClr>
                </a:solidFill>
                <a:latin typeface="+mn-lt"/>
              </a:rPr>
              <a:t>bien que par l’apport de fonds UE </a:t>
            </a:r>
          </a:p>
        </p:txBody>
      </p:sp>
      <p:cxnSp>
        <p:nvCxnSpPr>
          <p:cNvPr id="17" name="Conexão em ângulos rectos 16"/>
          <p:cNvCxnSpPr/>
          <p:nvPr/>
        </p:nvCxnSpPr>
        <p:spPr>
          <a:xfrm>
            <a:off x="1619250" y="3716338"/>
            <a:ext cx="865188" cy="144462"/>
          </a:xfrm>
          <a:prstGeom prst="bentConnector3">
            <a:avLst>
              <a:gd name="adj1" fmla="val 5298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8" name="CaixaDeTexto 17"/>
          <p:cNvSpPr txBox="1"/>
          <p:nvPr/>
        </p:nvSpPr>
        <p:spPr>
          <a:xfrm>
            <a:off x="3419475" y="4797425"/>
            <a:ext cx="5724525" cy="1200150"/>
          </a:xfrm>
          <a:prstGeom prst="rect">
            <a:avLst/>
          </a:prstGeom>
          <a:noFill/>
        </p:spPr>
        <p:txBody>
          <a:bodyPr>
            <a:spAutoFit/>
          </a:bodyPr>
          <a:lstStyle/>
          <a:p>
            <a:pPr fontAlgn="auto">
              <a:spcBef>
                <a:spcPts val="0"/>
              </a:spcBef>
              <a:spcAft>
                <a:spcPts val="0"/>
              </a:spcAft>
              <a:defRPr/>
            </a:pPr>
            <a:r>
              <a:rPr lang="fr-FR" b="1" dirty="0">
                <a:solidFill>
                  <a:schemeClr val="accent1">
                    <a:lumMod val="75000"/>
                  </a:schemeClr>
                </a:solidFill>
                <a:latin typeface="+mn-lt"/>
              </a:rPr>
              <a:t>Prorogation d’autorisation de résidence si chômage involontaire </a:t>
            </a:r>
            <a:r>
              <a:rPr lang="fr-FR" b="1" dirty="0" smtClean="0">
                <a:solidFill>
                  <a:schemeClr val="accent1">
                    <a:lumMod val="75000"/>
                  </a:schemeClr>
                </a:solidFill>
                <a:latin typeface="+mn-lt"/>
              </a:rPr>
              <a:t>et </a:t>
            </a:r>
            <a:r>
              <a:rPr lang="fr-FR" b="1" dirty="0">
                <a:solidFill>
                  <a:schemeClr val="accent1">
                    <a:lumMod val="75000"/>
                  </a:schemeClr>
                </a:solidFill>
                <a:latin typeface="+mn-lt"/>
              </a:rPr>
              <a:t>pas de moyens de subsistances </a:t>
            </a:r>
          </a:p>
          <a:p>
            <a:pPr fontAlgn="auto">
              <a:spcBef>
                <a:spcPts val="0"/>
              </a:spcBef>
              <a:spcAft>
                <a:spcPts val="0"/>
              </a:spcAft>
              <a:defRPr/>
            </a:pPr>
            <a:r>
              <a:rPr lang="fr-FR" b="1" dirty="0">
                <a:solidFill>
                  <a:schemeClr val="accent1">
                    <a:lumMod val="75000"/>
                  </a:schemeClr>
                </a:solidFill>
                <a:latin typeface="+mn-lt"/>
              </a:rPr>
              <a:t>Appuis sociaux</a:t>
            </a:r>
          </a:p>
        </p:txBody>
      </p:sp>
      <p:sp>
        <p:nvSpPr>
          <p:cNvPr id="36873" name="CaixaDeTexto 20"/>
          <p:cNvSpPr txBox="1">
            <a:spLocks noChangeArrowheads="1"/>
          </p:cNvSpPr>
          <p:nvPr/>
        </p:nvSpPr>
        <p:spPr bwMode="auto">
          <a:xfrm>
            <a:off x="395288" y="6021388"/>
            <a:ext cx="8424862" cy="369887"/>
          </a:xfrm>
          <a:prstGeom prst="rect">
            <a:avLst/>
          </a:prstGeom>
          <a:noFill/>
          <a:ln w="9525">
            <a:noFill/>
            <a:miter lim="800000"/>
            <a:headEnd/>
            <a:tailEnd/>
          </a:ln>
        </p:spPr>
        <p:txBody>
          <a:bodyPr>
            <a:spAutoFit/>
          </a:bodyPr>
          <a:lstStyle/>
          <a:p>
            <a:r>
              <a:rPr lang="pt-PT" sz="1400" b="1">
                <a:latin typeface="Georgia" pitchFamily="18" charset="0"/>
              </a:rPr>
              <a:t>(*) Collett, Elisabeth</a:t>
            </a:r>
            <a:r>
              <a:rPr lang="pt-PT">
                <a:latin typeface="Georgia" pitchFamily="18" charset="0"/>
              </a:rPr>
              <a:t>, “ </a:t>
            </a:r>
            <a:r>
              <a:rPr lang="pt-PT" sz="1400" b="1" i="1">
                <a:latin typeface="Georgia" pitchFamily="18" charset="0"/>
              </a:rPr>
              <a:t>Immigrant Integration in time of austerity</a:t>
            </a:r>
            <a:r>
              <a:rPr lang="pt-PT">
                <a:latin typeface="Georgia" pitchFamily="18" charset="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Marcador de Posição do Número do Diapositivo 4"/>
          <p:cNvSpPr>
            <a:spLocks noGrp="1"/>
          </p:cNvSpPr>
          <p:nvPr>
            <p:ph type="sldNum" sz="quarter" idx="12"/>
          </p:nvPr>
        </p:nvSpPr>
        <p:spPr bwMode="auto">
          <a:xfrm>
            <a:off x="8215313" y="6286500"/>
            <a:ext cx="609600" cy="571500"/>
          </a:xfrm>
          <a:ln>
            <a:miter lim="800000"/>
            <a:headEnd/>
            <a:tailEnd/>
          </a:ln>
        </p:spPr>
        <p:txBody>
          <a:bodyPr wrap="square" tIns="45720" bIns="45720" numCol="1" anchorCtr="0" compatLnSpc="1">
            <a:prstTxWarp prst="textNoShape">
              <a:avLst/>
            </a:prstTxWarp>
          </a:bodyPr>
          <a:lstStyle/>
          <a:p>
            <a:pPr fontAlgn="base">
              <a:spcBef>
                <a:spcPct val="0"/>
              </a:spcBef>
              <a:spcAft>
                <a:spcPct val="0"/>
              </a:spcAft>
              <a:defRPr/>
            </a:pPr>
            <a:fld id="{88E430E9-3B65-4918-805E-C907DBE347D8}" type="slidenum">
              <a:rPr lang="pt-PT"/>
              <a:pPr fontAlgn="base">
                <a:spcBef>
                  <a:spcPct val="0"/>
                </a:spcBef>
                <a:spcAft>
                  <a:spcPct val="0"/>
                </a:spcAft>
                <a:defRPr/>
              </a:pPr>
              <a:t>2</a:t>
            </a:fld>
            <a:endParaRPr lang="pt-PT"/>
          </a:p>
        </p:txBody>
      </p:sp>
      <p:sp>
        <p:nvSpPr>
          <p:cNvPr id="17410" name="Marcador de Posição do Rodapé 5"/>
          <p:cNvSpPr>
            <a:spLocks noGrp="1"/>
          </p:cNvSpPr>
          <p:nvPr>
            <p:ph type="ftr" sz="quarter" idx="11"/>
          </p:nvPr>
        </p:nvSpPr>
        <p:spPr bwMode="auto">
          <a:xfrm>
            <a:off x="285750" y="6384925"/>
            <a:ext cx="3429000" cy="473075"/>
          </a:xfrm>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pt-PT" b="1" i="1"/>
              <a:t>Matilde Gago da Silva  &amp; Helena Rato </a:t>
            </a:r>
            <a:endParaRPr lang="pt-PT" b="1"/>
          </a:p>
        </p:txBody>
      </p:sp>
      <p:sp>
        <p:nvSpPr>
          <p:cNvPr id="17411" name="CaixaDeTexto 3"/>
          <p:cNvSpPr txBox="1">
            <a:spLocks noChangeArrowheads="1"/>
          </p:cNvSpPr>
          <p:nvPr/>
        </p:nvSpPr>
        <p:spPr bwMode="auto">
          <a:xfrm>
            <a:off x="142875" y="357188"/>
            <a:ext cx="8858250" cy="584200"/>
          </a:xfrm>
          <a:prstGeom prst="rect">
            <a:avLst/>
          </a:prstGeom>
          <a:noFill/>
          <a:ln w="9525">
            <a:noFill/>
            <a:miter lim="800000"/>
            <a:headEnd/>
            <a:tailEnd/>
          </a:ln>
        </p:spPr>
        <p:txBody>
          <a:bodyPr>
            <a:spAutoFit/>
          </a:bodyPr>
          <a:lstStyle/>
          <a:p>
            <a:pPr algn="ctr"/>
            <a:r>
              <a:rPr lang="fr-FR" sz="3200" b="1">
                <a:solidFill>
                  <a:srgbClr val="002060"/>
                </a:solidFill>
                <a:latin typeface="Georgia" pitchFamily="18" charset="0"/>
              </a:rPr>
              <a:t>Contexte</a:t>
            </a:r>
          </a:p>
        </p:txBody>
      </p:sp>
      <p:sp>
        <p:nvSpPr>
          <p:cNvPr id="17412" name="CaixaDeTexto 6"/>
          <p:cNvSpPr txBox="1">
            <a:spLocks noChangeArrowheads="1"/>
          </p:cNvSpPr>
          <p:nvPr/>
        </p:nvSpPr>
        <p:spPr bwMode="auto">
          <a:xfrm>
            <a:off x="785813" y="1643063"/>
            <a:ext cx="2428875" cy="923925"/>
          </a:xfrm>
          <a:prstGeom prst="rect">
            <a:avLst/>
          </a:prstGeom>
          <a:noFill/>
          <a:ln w="9525">
            <a:noFill/>
            <a:miter lim="800000"/>
            <a:headEnd/>
            <a:tailEnd/>
          </a:ln>
        </p:spPr>
        <p:txBody>
          <a:bodyPr>
            <a:spAutoFit/>
          </a:bodyPr>
          <a:lstStyle/>
          <a:p>
            <a:pPr algn="ctr"/>
            <a:r>
              <a:rPr lang="fr-FR" b="1">
                <a:solidFill>
                  <a:srgbClr val="002060"/>
                </a:solidFill>
                <a:latin typeface="Georgia" pitchFamily="18" charset="0"/>
              </a:rPr>
              <a:t>Tradition de cohabitation</a:t>
            </a:r>
          </a:p>
          <a:p>
            <a:pPr algn="ctr"/>
            <a:r>
              <a:rPr lang="fr-FR" b="1">
                <a:solidFill>
                  <a:srgbClr val="002060"/>
                </a:solidFill>
                <a:latin typeface="Georgia" pitchFamily="18" charset="0"/>
              </a:rPr>
              <a:t>dans la diversité</a:t>
            </a:r>
          </a:p>
        </p:txBody>
      </p:sp>
      <p:sp>
        <p:nvSpPr>
          <p:cNvPr id="17413" name="CaixaDeTexto 7"/>
          <p:cNvSpPr txBox="1">
            <a:spLocks noChangeArrowheads="1"/>
          </p:cNvSpPr>
          <p:nvPr/>
        </p:nvSpPr>
        <p:spPr bwMode="auto">
          <a:xfrm>
            <a:off x="5786438" y="1643063"/>
            <a:ext cx="2071687" cy="646112"/>
          </a:xfrm>
          <a:prstGeom prst="rect">
            <a:avLst/>
          </a:prstGeom>
          <a:noFill/>
          <a:ln w="9525">
            <a:noFill/>
            <a:miter lim="800000"/>
            <a:headEnd/>
            <a:tailEnd/>
          </a:ln>
        </p:spPr>
        <p:txBody>
          <a:bodyPr>
            <a:spAutoFit/>
          </a:bodyPr>
          <a:lstStyle/>
          <a:p>
            <a:pPr algn="ctr"/>
            <a:r>
              <a:rPr lang="fr-FR" b="1">
                <a:solidFill>
                  <a:srgbClr val="002060"/>
                </a:solidFill>
                <a:latin typeface="Georgia" pitchFamily="18" charset="0"/>
              </a:rPr>
              <a:t>Expérience d’émigration</a:t>
            </a:r>
          </a:p>
        </p:txBody>
      </p:sp>
      <p:sp>
        <p:nvSpPr>
          <p:cNvPr id="17414" name="CaixaDeTexto 8"/>
          <p:cNvSpPr txBox="1">
            <a:spLocks noChangeArrowheads="1"/>
          </p:cNvSpPr>
          <p:nvPr/>
        </p:nvSpPr>
        <p:spPr bwMode="auto">
          <a:xfrm>
            <a:off x="3571875" y="2500313"/>
            <a:ext cx="2428875" cy="923925"/>
          </a:xfrm>
          <a:prstGeom prst="rect">
            <a:avLst/>
          </a:prstGeom>
          <a:noFill/>
          <a:ln w="9525">
            <a:noFill/>
            <a:miter lim="800000"/>
            <a:headEnd/>
            <a:tailEnd/>
          </a:ln>
        </p:spPr>
        <p:txBody>
          <a:bodyPr>
            <a:spAutoFit/>
          </a:bodyPr>
          <a:lstStyle/>
          <a:p>
            <a:pPr algn="ctr"/>
            <a:r>
              <a:rPr lang="fr-FR" b="1">
                <a:solidFill>
                  <a:srgbClr val="002060"/>
                </a:solidFill>
                <a:latin typeface="Georgia" pitchFamily="18" charset="0"/>
              </a:rPr>
              <a:t>Droits Humains Constitution Portugaise</a:t>
            </a:r>
          </a:p>
        </p:txBody>
      </p:sp>
      <p:sp>
        <p:nvSpPr>
          <p:cNvPr id="17415" name="CaixaDeTexto 9"/>
          <p:cNvSpPr txBox="1">
            <a:spLocks noChangeArrowheads="1"/>
          </p:cNvSpPr>
          <p:nvPr/>
        </p:nvSpPr>
        <p:spPr bwMode="auto">
          <a:xfrm>
            <a:off x="3071813" y="4286250"/>
            <a:ext cx="3071812" cy="2000250"/>
          </a:xfrm>
          <a:prstGeom prst="rect">
            <a:avLst/>
          </a:prstGeom>
          <a:noFill/>
          <a:ln w="9525">
            <a:noFill/>
            <a:miter lim="800000"/>
            <a:headEnd/>
            <a:tailEnd/>
          </a:ln>
        </p:spPr>
        <p:txBody>
          <a:bodyPr>
            <a:spAutoFit/>
          </a:bodyPr>
          <a:lstStyle/>
          <a:p>
            <a:pPr algn="ctr"/>
            <a:r>
              <a:rPr lang="fr-FR" b="1">
                <a:solidFill>
                  <a:srgbClr val="002060"/>
                </a:solidFill>
                <a:latin typeface="Georgia" pitchFamily="18" charset="0"/>
              </a:rPr>
              <a:t>Participation de la société civile</a:t>
            </a:r>
          </a:p>
          <a:p>
            <a:pPr algn="ctr"/>
            <a:endParaRPr lang="fr-FR" b="1">
              <a:solidFill>
                <a:srgbClr val="002060"/>
              </a:solidFill>
              <a:latin typeface="Georgia" pitchFamily="18" charset="0"/>
            </a:endParaRPr>
          </a:p>
          <a:p>
            <a:pPr algn="ctr"/>
            <a:r>
              <a:rPr lang="fr-FR" b="1">
                <a:solidFill>
                  <a:srgbClr val="002060"/>
                </a:solidFill>
                <a:latin typeface="Georgia" pitchFamily="18" charset="0"/>
              </a:rPr>
              <a:t>chercheurs </a:t>
            </a:r>
          </a:p>
          <a:p>
            <a:pPr algn="ctr"/>
            <a:r>
              <a:rPr lang="fr-FR" b="1">
                <a:solidFill>
                  <a:srgbClr val="002060"/>
                </a:solidFill>
                <a:latin typeface="Georgia" pitchFamily="18" charset="0"/>
              </a:rPr>
              <a:t>activistes</a:t>
            </a:r>
          </a:p>
          <a:p>
            <a:pPr algn="ctr"/>
            <a:r>
              <a:rPr lang="fr-FR" b="1">
                <a:solidFill>
                  <a:srgbClr val="002060"/>
                </a:solidFill>
                <a:latin typeface="Georgia" pitchFamily="18" charset="0"/>
              </a:rPr>
              <a:t>agents culturels </a:t>
            </a:r>
          </a:p>
          <a:p>
            <a:endParaRPr lang="fr-FR" sz="1600">
              <a:solidFill>
                <a:srgbClr val="002060"/>
              </a:solidFill>
              <a:latin typeface="Georgia" pitchFamily="18" charset="0"/>
            </a:endParaRPr>
          </a:p>
        </p:txBody>
      </p:sp>
      <p:sp>
        <p:nvSpPr>
          <p:cNvPr id="12" name="Seta curvada à esquerda 11"/>
          <p:cNvSpPr/>
          <p:nvPr/>
        </p:nvSpPr>
        <p:spPr>
          <a:xfrm rot="16200000">
            <a:off x="4250531" y="-35718"/>
            <a:ext cx="714375" cy="3071812"/>
          </a:xfrm>
          <a:prstGeom prst="curvedLeftArrow">
            <a:avLst>
              <a:gd name="adj1" fmla="val 25000"/>
              <a:gd name="adj2" fmla="val 50000"/>
              <a:gd name="adj3" fmla="val 25000"/>
            </a:avLst>
          </a:prstGeom>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pt-PT" dirty="0">
              <a:solidFill>
                <a:schemeClr val="tx1"/>
              </a:solidFill>
            </a:endParaRPr>
          </a:p>
        </p:txBody>
      </p:sp>
      <p:pic>
        <p:nvPicPr>
          <p:cNvPr id="17417" name="Picture 2"/>
          <p:cNvPicPr>
            <a:picLocks noChangeAspect="1" noChangeArrowheads="1"/>
          </p:cNvPicPr>
          <p:nvPr/>
        </p:nvPicPr>
        <p:blipFill>
          <a:blip r:embed="rId3" cstate="print"/>
          <a:srcRect/>
          <a:stretch>
            <a:fillRect/>
          </a:stretch>
        </p:blipFill>
        <p:spPr bwMode="auto">
          <a:xfrm>
            <a:off x="2928938" y="1106488"/>
            <a:ext cx="1357312" cy="822325"/>
          </a:xfrm>
          <a:prstGeom prst="rect">
            <a:avLst/>
          </a:prstGeom>
          <a:noFill/>
          <a:ln w="9525">
            <a:noFill/>
            <a:miter lim="800000"/>
            <a:headEnd/>
            <a:tailEnd/>
          </a:ln>
        </p:spPr>
      </p:pic>
      <p:pic>
        <p:nvPicPr>
          <p:cNvPr id="17418" name="Picture 3"/>
          <p:cNvPicPr>
            <a:picLocks noChangeAspect="1" noChangeArrowheads="1"/>
          </p:cNvPicPr>
          <p:nvPr/>
        </p:nvPicPr>
        <p:blipFill>
          <a:blip r:embed="rId4" cstate="print"/>
          <a:srcRect/>
          <a:stretch>
            <a:fillRect/>
          </a:stretch>
        </p:blipFill>
        <p:spPr bwMode="auto">
          <a:xfrm>
            <a:off x="2143125" y="2500313"/>
            <a:ext cx="1385888" cy="2357437"/>
          </a:xfrm>
          <a:prstGeom prst="rect">
            <a:avLst/>
          </a:prstGeom>
          <a:noFill/>
          <a:ln w="9525">
            <a:noFill/>
            <a:miter lim="800000"/>
            <a:headEnd/>
            <a:tailEnd/>
          </a:ln>
        </p:spPr>
      </p:pic>
      <p:pic>
        <p:nvPicPr>
          <p:cNvPr id="17419" name="Picture 3"/>
          <p:cNvPicPr>
            <a:picLocks noChangeAspect="1" noChangeArrowheads="1"/>
          </p:cNvPicPr>
          <p:nvPr/>
        </p:nvPicPr>
        <p:blipFill>
          <a:blip r:embed="rId5" cstate="print"/>
          <a:srcRect/>
          <a:stretch>
            <a:fillRect/>
          </a:stretch>
        </p:blipFill>
        <p:spPr bwMode="auto">
          <a:xfrm>
            <a:off x="5715000" y="2500313"/>
            <a:ext cx="1357313" cy="2357437"/>
          </a:xfrm>
          <a:prstGeom prst="rect">
            <a:avLst/>
          </a:prstGeom>
          <a:noFill/>
          <a:ln w="9525">
            <a:noFill/>
            <a:miter lim="800000"/>
            <a:headEnd/>
            <a:tailEnd/>
          </a:ln>
        </p:spPr>
      </p:pic>
      <p:sp>
        <p:nvSpPr>
          <p:cNvPr id="14" name="Seta para a esquerda 13"/>
          <p:cNvSpPr/>
          <p:nvPr/>
        </p:nvSpPr>
        <p:spPr>
          <a:xfrm rot="2253789">
            <a:off x="7018338" y="4021138"/>
            <a:ext cx="1016000" cy="4857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dirty="0"/>
          </a:p>
        </p:txBody>
      </p:sp>
      <p:sp>
        <p:nvSpPr>
          <p:cNvPr id="17421" name="CaixaDeTexto 14"/>
          <p:cNvSpPr txBox="1">
            <a:spLocks noChangeArrowheads="1"/>
          </p:cNvSpPr>
          <p:nvPr/>
        </p:nvSpPr>
        <p:spPr bwMode="auto">
          <a:xfrm rot="10800000" flipV="1">
            <a:off x="357188" y="4921250"/>
            <a:ext cx="1857375" cy="646113"/>
          </a:xfrm>
          <a:prstGeom prst="rect">
            <a:avLst/>
          </a:prstGeom>
          <a:noFill/>
          <a:ln w="9525">
            <a:noFill/>
            <a:miter lim="800000"/>
            <a:headEnd/>
            <a:tailEnd/>
          </a:ln>
        </p:spPr>
        <p:txBody>
          <a:bodyPr>
            <a:spAutoFit/>
          </a:bodyPr>
          <a:lstStyle/>
          <a:p>
            <a:pPr algn="ctr"/>
            <a:r>
              <a:rPr lang="fr-FR" b="1">
                <a:solidFill>
                  <a:srgbClr val="002060"/>
                </a:solidFill>
                <a:latin typeface="Georgia" pitchFamily="18" charset="0"/>
              </a:rPr>
              <a:t>Tendances</a:t>
            </a:r>
          </a:p>
          <a:p>
            <a:pPr algn="ctr"/>
            <a:r>
              <a:rPr lang="fr-FR" b="1">
                <a:solidFill>
                  <a:srgbClr val="002060"/>
                </a:solidFill>
                <a:latin typeface="Georgia" pitchFamily="18" charset="0"/>
              </a:rPr>
              <a:t>restrictives  </a:t>
            </a:r>
          </a:p>
        </p:txBody>
      </p:sp>
      <p:sp>
        <p:nvSpPr>
          <p:cNvPr id="17422" name="Rectângulo 16"/>
          <p:cNvSpPr>
            <a:spLocks noChangeArrowheads="1"/>
          </p:cNvSpPr>
          <p:nvPr/>
        </p:nvSpPr>
        <p:spPr bwMode="auto">
          <a:xfrm>
            <a:off x="6572250" y="4929188"/>
            <a:ext cx="1857375" cy="646112"/>
          </a:xfrm>
          <a:prstGeom prst="rect">
            <a:avLst/>
          </a:prstGeom>
          <a:noFill/>
          <a:ln w="9525">
            <a:noFill/>
            <a:miter lim="800000"/>
            <a:headEnd/>
            <a:tailEnd/>
          </a:ln>
        </p:spPr>
        <p:txBody>
          <a:bodyPr>
            <a:spAutoFit/>
          </a:bodyPr>
          <a:lstStyle/>
          <a:p>
            <a:pPr algn="ctr"/>
            <a:r>
              <a:rPr lang="fr-FR" b="1">
                <a:solidFill>
                  <a:srgbClr val="002060"/>
                </a:solidFill>
                <a:latin typeface="Georgia" pitchFamily="18" charset="0"/>
              </a:rPr>
              <a:t>Besoins de main d’œuvre</a:t>
            </a:r>
          </a:p>
        </p:txBody>
      </p:sp>
      <p:sp>
        <p:nvSpPr>
          <p:cNvPr id="24" name="Oval 23"/>
          <p:cNvSpPr/>
          <p:nvPr/>
        </p:nvSpPr>
        <p:spPr>
          <a:xfrm>
            <a:off x="3429000" y="5072063"/>
            <a:ext cx="2286000" cy="1143000"/>
          </a:xfrm>
          <a:prstGeom prst="ellipse">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dirty="0"/>
          </a:p>
        </p:txBody>
      </p:sp>
      <p:sp>
        <p:nvSpPr>
          <p:cNvPr id="18" name="Seta para a esquerda 17"/>
          <p:cNvSpPr/>
          <p:nvPr/>
        </p:nvSpPr>
        <p:spPr>
          <a:xfrm rot="8778026">
            <a:off x="968375" y="4092575"/>
            <a:ext cx="1117600" cy="4841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Marcador de Posição do Rodapé 2"/>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pt-PT"/>
              <a:t>Matilde Gago da Silva  &amp; Helena Rato </a:t>
            </a:r>
          </a:p>
        </p:txBody>
      </p:sp>
      <p:sp>
        <p:nvSpPr>
          <p:cNvPr id="19458" name="Marcador de Posição do Número do Diapositivo 3"/>
          <p:cNvSpPr>
            <a:spLocks noGrp="1"/>
          </p:cNvSpPr>
          <p:nvPr>
            <p:ph type="sldNum" sz="quarter" idx="12"/>
          </p:nvPr>
        </p:nvSpPr>
        <p:spPr bwMode="auto">
          <a:xfrm>
            <a:off x="8072438" y="6286500"/>
            <a:ext cx="609600" cy="441325"/>
          </a:xfrm>
          <a:ln>
            <a:miter lim="800000"/>
            <a:headEnd/>
            <a:tailEnd/>
          </a:ln>
        </p:spPr>
        <p:txBody>
          <a:bodyPr wrap="square" tIns="45720" bIns="45720" numCol="1" anchorCtr="0" compatLnSpc="1">
            <a:prstTxWarp prst="textNoShape">
              <a:avLst/>
            </a:prstTxWarp>
          </a:bodyPr>
          <a:lstStyle/>
          <a:p>
            <a:pPr fontAlgn="base">
              <a:spcBef>
                <a:spcPct val="0"/>
              </a:spcBef>
              <a:spcAft>
                <a:spcPct val="0"/>
              </a:spcAft>
              <a:defRPr/>
            </a:pPr>
            <a:fld id="{D464A10F-6298-4E5C-BF64-14D19BFF24BC}" type="slidenum">
              <a:rPr lang="pt-PT"/>
              <a:pPr fontAlgn="base">
                <a:spcBef>
                  <a:spcPct val="0"/>
                </a:spcBef>
                <a:spcAft>
                  <a:spcPct val="0"/>
                </a:spcAft>
                <a:defRPr/>
              </a:pPr>
              <a:t>3</a:t>
            </a:fld>
            <a:endParaRPr lang="pt-PT"/>
          </a:p>
        </p:txBody>
      </p:sp>
      <p:sp>
        <p:nvSpPr>
          <p:cNvPr id="19459" name="CaixaDeTexto 4"/>
          <p:cNvSpPr txBox="1">
            <a:spLocks noChangeArrowheads="1"/>
          </p:cNvSpPr>
          <p:nvPr/>
        </p:nvSpPr>
        <p:spPr bwMode="auto">
          <a:xfrm>
            <a:off x="250825" y="188913"/>
            <a:ext cx="8893175" cy="522287"/>
          </a:xfrm>
          <a:prstGeom prst="rect">
            <a:avLst/>
          </a:prstGeom>
          <a:noFill/>
          <a:ln w="9525">
            <a:noFill/>
            <a:miter lim="800000"/>
            <a:headEnd/>
            <a:tailEnd/>
          </a:ln>
        </p:spPr>
        <p:txBody>
          <a:bodyPr>
            <a:spAutoFit/>
          </a:bodyPr>
          <a:lstStyle/>
          <a:p>
            <a:pPr algn="ctr"/>
            <a:r>
              <a:rPr lang="fr-FR" sz="2800" b="1">
                <a:solidFill>
                  <a:srgbClr val="002060"/>
                </a:solidFill>
                <a:latin typeface="Georgia" pitchFamily="18" charset="0"/>
              </a:rPr>
              <a:t>Evolution</a:t>
            </a:r>
          </a:p>
        </p:txBody>
      </p:sp>
      <p:graphicFrame>
        <p:nvGraphicFramePr>
          <p:cNvPr id="6" name="Tabela 5"/>
          <p:cNvGraphicFramePr>
            <a:graphicFrameLocks noGrp="1"/>
          </p:cNvGraphicFramePr>
          <p:nvPr/>
        </p:nvGraphicFramePr>
        <p:xfrm>
          <a:off x="571500" y="857250"/>
          <a:ext cx="8001056" cy="5344964"/>
        </p:xfrm>
        <a:graphic>
          <a:graphicData uri="http://schemas.openxmlformats.org/drawingml/2006/table">
            <a:tbl>
              <a:tblPr firstRow="1" bandRow="1">
                <a:tableStyleId>{69CF1AB2-1976-4502-BF36-3FF5EA218861}</a:tableStyleId>
              </a:tblPr>
              <a:tblGrid>
                <a:gridCol w="1163790"/>
                <a:gridCol w="1791555"/>
                <a:gridCol w="2378692"/>
                <a:gridCol w="2667019"/>
              </a:tblGrid>
              <a:tr h="571504">
                <a:tc>
                  <a:txBody>
                    <a:bodyPr/>
                    <a:lstStyle/>
                    <a:p>
                      <a:pPr algn="ctr"/>
                      <a:r>
                        <a:rPr lang="fr-FR" sz="1400" b="0" noProof="0" dirty="0" smtClean="0">
                          <a:solidFill>
                            <a:srgbClr val="002060"/>
                          </a:solidFill>
                        </a:rPr>
                        <a:t>Années 60</a:t>
                      </a:r>
                      <a:endParaRPr lang="fr-FR" sz="1400" b="0" noProof="0" dirty="0">
                        <a:solidFill>
                          <a:srgbClr val="002060"/>
                        </a:solidFill>
                      </a:endParaRPr>
                    </a:p>
                  </a:txBody>
                  <a:tcPr/>
                </a:tc>
                <a:tc>
                  <a:txBody>
                    <a:bodyPr/>
                    <a:lstStyle/>
                    <a:p>
                      <a:pPr algn="ctr"/>
                      <a:r>
                        <a:rPr lang="fr-FR" sz="1400" b="0" noProof="0" dirty="0" smtClean="0">
                          <a:solidFill>
                            <a:srgbClr val="002060"/>
                          </a:solidFill>
                        </a:rPr>
                        <a:t>Cap Verdiens</a:t>
                      </a:r>
                      <a:endParaRPr lang="fr-FR" sz="1400" b="0" noProof="0" dirty="0">
                        <a:solidFill>
                          <a:srgbClr val="002060"/>
                        </a:solidFill>
                      </a:endParaRPr>
                    </a:p>
                  </a:txBody>
                  <a:tcPr/>
                </a:tc>
                <a:tc>
                  <a:txBody>
                    <a:bodyPr/>
                    <a:lstStyle/>
                    <a:p>
                      <a:pPr algn="ctr"/>
                      <a:r>
                        <a:rPr lang="fr-FR" sz="1400" b="0" noProof="0" dirty="0" smtClean="0">
                          <a:solidFill>
                            <a:srgbClr val="002060"/>
                          </a:solidFill>
                        </a:rPr>
                        <a:t>Sans quadre législatif</a:t>
                      </a:r>
                      <a:endParaRPr lang="fr-FR" sz="1400" b="0" noProof="0" dirty="0">
                        <a:solidFill>
                          <a:srgbClr val="002060"/>
                        </a:solidFill>
                      </a:endParaRPr>
                    </a:p>
                  </a:txBody>
                  <a:tcPr/>
                </a:tc>
                <a:tc>
                  <a:txBody>
                    <a:bodyPr/>
                    <a:lstStyle/>
                    <a:p>
                      <a:pPr algn="ctr"/>
                      <a:r>
                        <a:rPr lang="fr-FR" sz="1400" b="0" noProof="0" dirty="0" smtClean="0">
                          <a:solidFill>
                            <a:srgbClr val="002060"/>
                          </a:solidFill>
                        </a:rPr>
                        <a:t>Besoin</a:t>
                      </a:r>
                      <a:r>
                        <a:rPr lang="fr-FR" sz="1400" b="0" baseline="0" noProof="0" dirty="0" smtClean="0">
                          <a:solidFill>
                            <a:srgbClr val="002060"/>
                          </a:solidFill>
                        </a:rPr>
                        <a:t>  </a:t>
                      </a:r>
                      <a:r>
                        <a:rPr lang="fr-FR" sz="1400" b="0" noProof="0" dirty="0" smtClean="0">
                          <a:solidFill>
                            <a:srgbClr val="002060"/>
                          </a:solidFill>
                        </a:rPr>
                        <a:t>de  main d’œuvre </a:t>
                      </a:r>
                      <a:endParaRPr lang="fr-FR" sz="1400" b="0" noProof="0" dirty="0">
                        <a:solidFill>
                          <a:srgbClr val="002060"/>
                        </a:solidFill>
                      </a:endParaRPr>
                    </a:p>
                  </a:txBody>
                  <a:tcPr/>
                </a:tc>
              </a:tr>
              <a:tr h="750100">
                <a:tc>
                  <a:txBody>
                    <a:bodyPr/>
                    <a:lstStyle/>
                    <a:p>
                      <a:r>
                        <a:rPr lang="fr-FR" sz="1400" noProof="0" dirty="0" smtClean="0">
                          <a:solidFill>
                            <a:srgbClr val="002060"/>
                          </a:solidFill>
                        </a:rPr>
                        <a:t>Après 1974</a:t>
                      </a:r>
                      <a:endParaRPr lang="fr-FR" sz="1400" noProof="0" dirty="0">
                        <a:solidFill>
                          <a:srgbClr val="002060"/>
                        </a:solidFill>
                      </a:endParaRPr>
                    </a:p>
                  </a:txBody>
                  <a:tcPr/>
                </a:tc>
                <a:tc>
                  <a:txBody>
                    <a:bodyPr/>
                    <a:lstStyle/>
                    <a:p>
                      <a:r>
                        <a:rPr lang="fr-FR" sz="1400" noProof="0" dirty="0" smtClean="0">
                          <a:solidFill>
                            <a:srgbClr val="002060"/>
                          </a:solidFill>
                        </a:rPr>
                        <a:t>Pays de langue officielle portugaise (PALOP)</a:t>
                      </a:r>
                      <a:endParaRPr lang="fr-FR" sz="1400" noProof="0" dirty="0">
                        <a:solidFill>
                          <a:srgbClr val="002060"/>
                        </a:solidFill>
                      </a:endParaRPr>
                    </a:p>
                  </a:txBody>
                  <a:tcPr/>
                </a:tc>
                <a:tc>
                  <a:txBody>
                    <a:bodyPr/>
                    <a:lstStyle/>
                    <a:p>
                      <a:r>
                        <a:rPr lang="fr-FR" sz="1400" noProof="0" dirty="0" smtClean="0">
                          <a:solidFill>
                            <a:srgbClr val="002060"/>
                          </a:solidFill>
                        </a:rPr>
                        <a:t>Sans quadre législatif </a:t>
                      </a:r>
                    </a:p>
                    <a:p>
                      <a:r>
                        <a:rPr lang="fr-FR" sz="1400" noProof="0" dirty="0" smtClean="0">
                          <a:solidFill>
                            <a:srgbClr val="002060"/>
                          </a:solidFill>
                        </a:rPr>
                        <a:t>Loi de nationalité restrictive (1977)</a:t>
                      </a:r>
                      <a:endParaRPr lang="fr-FR" sz="1400" noProof="0" dirty="0">
                        <a:solidFill>
                          <a:srgbClr val="002060"/>
                        </a:solidFill>
                      </a:endParaRPr>
                    </a:p>
                  </a:txBody>
                  <a:tcPr/>
                </a:tc>
                <a:tc>
                  <a:txBody>
                    <a:bodyPr/>
                    <a:lstStyle/>
                    <a:p>
                      <a:r>
                        <a:rPr lang="fr-FR" sz="1400" noProof="0" dirty="0" smtClean="0">
                          <a:solidFill>
                            <a:srgbClr val="002060"/>
                          </a:solidFill>
                        </a:rPr>
                        <a:t>Décolonisation , ressortissants des</a:t>
                      </a:r>
                      <a:r>
                        <a:rPr lang="fr-FR" sz="1400" baseline="0" noProof="0" dirty="0" smtClean="0">
                          <a:solidFill>
                            <a:srgbClr val="002060"/>
                          </a:solidFill>
                        </a:rPr>
                        <a:t> </a:t>
                      </a:r>
                      <a:r>
                        <a:rPr lang="fr-FR" sz="1400" noProof="0" dirty="0" smtClean="0">
                          <a:solidFill>
                            <a:srgbClr val="002060"/>
                          </a:solidFill>
                        </a:rPr>
                        <a:t>pays en guerre civile</a:t>
                      </a:r>
                      <a:endParaRPr lang="fr-FR" sz="1400" noProof="0" dirty="0">
                        <a:solidFill>
                          <a:srgbClr val="002060"/>
                        </a:solidFill>
                      </a:endParaRPr>
                    </a:p>
                  </a:txBody>
                  <a:tcPr/>
                </a:tc>
              </a:tr>
              <a:tr h="750100">
                <a:tc>
                  <a:txBody>
                    <a:bodyPr/>
                    <a:lstStyle/>
                    <a:p>
                      <a:r>
                        <a:rPr lang="fr-FR" sz="1400" noProof="0" dirty="0" smtClean="0">
                          <a:solidFill>
                            <a:srgbClr val="002060"/>
                          </a:solidFill>
                        </a:rPr>
                        <a:t>1980 – 1997</a:t>
                      </a:r>
                    </a:p>
                    <a:p>
                      <a:endParaRPr lang="fr-FR" sz="1400" noProof="0" dirty="0" smtClean="0">
                        <a:solidFill>
                          <a:srgbClr val="002060"/>
                        </a:solidFill>
                      </a:endParaRPr>
                    </a:p>
                    <a:p>
                      <a:endParaRPr lang="fr-FR" sz="1400" noProof="0" dirty="0" smtClean="0">
                        <a:solidFill>
                          <a:srgbClr val="002060"/>
                        </a:solidFill>
                      </a:endParaRPr>
                    </a:p>
                    <a:p>
                      <a:endParaRPr lang="fr-FR" sz="1400" noProof="0" dirty="0" smtClean="0">
                        <a:solidFill>
                          <a:srgbClr val="002060"/>
                        </a:solidFill>
                      </a:endParaRPr>
                    </a:p>
                    <a:p>
                      <a:endParaRPr lang="fr-FR" sz="1400" noProof="0" dirty="0" smtClean="0">
                        <a:solidFill>
                          <a:srgbClr val="002060"/>
                        </a:solidFill>
                      </a:endParaRPr>
                    </a:p>
                    <a:p>
                      <a:r>
                        <a:rPr lang="fr-FR" sz="1400" noProof="0" dirty="0" smtClean="0">
                          <a:solidFill>
                            <a:srgbClr val="002060"/>
                          </a:solidFill>
                        </a:rPr>
                        <a:t>1990</a:t>
                      </a:r>
                    </a:p>
                  </a:txBody>
                  <a:tcPr/>
                </a:tc>
                <a:tc>
                  <a:txBody>
                    <a:bodyPr/>
                    <a:lstStyle/>
                    <a:p>
                      <a:r>
                        <a:rPr lang="fr-FR" sz="1400" noProof="0" dirty="0" smtClean="0">
                          <a:solidFill>
                            <a:srgbClr val="002060"/>
                          </a:solidFill>
                        </a:rPr>
                        <a:t>Toujours les PALOP</a:t>
                      </a:r>
                      <a:r>
                        <a:rPr lang="fr-FR" sz="1400" baseline="0" noProof="0" dirty="0" smtClean="0">
                          <a:solidFill>
                            <a:srgbClr val="002060"/>
                          </a:solidFill>
                        </a:rPr>
                        <a:t> </a:t>
                      </a:r>
                    </a:p>
                    <a:p>
                      <a:r>
                        <a:rPr lang="fr-FR" sz="1400" noProof="0" dirty="0" smtClean="0">
                          <a:solidFill>
                            <a:srgbClr val="002060"/>
                          </a:solidFill>
                        </a:rPr>
                        <a:t> mais diversification (Brésil, Inde, Chine)</a:t>
                      </a:r>
                    </a:p>
                    <a:p>
                      <a:endParaRPr lang="fr-FR" sz="1400" noProof="0" dirty="0" smtClean="0">
                        <a:solidFill>
                          <a:srgbClr val="002060"/>
                        </a:solidFill>
                      </a:endParaRPr>
                    </a:p>
                    <a:p>
                      <a:r>
                        <a:rPr lang="fr-FR" sz="1400" noProof="0" dirty="0" smtClean="0">
                          <a:solidFill>
                            <a:srgbClr val="002060"/>
                          </a:solidFill>
                        </a:rPr>
                        <a:t>Début</a:t>
                      </a:r>
                      <a:r>
                        <a:rPr lang="fr-FR" sz="1400" baseline="0" noProof="0" dirty="0" smtClean="0">
                          <a:solidFill>
                            <a:srgbClr val="002060"/>
                          </a:solidFill>
                        </a:rPr>
                        <a:t> du flux de l’Europe de l’ Est </a:t>
                      </a:r>
                      <a:endParaRPr lang="fr-FR" sz="1400" noProof="0" dirty="0">
                        <a:solidFill>
                          <a:srgbClr val="002060"/>
                        </a:solidFill>
                      </a:endParaRPr>
                    </a:p>
                  </a:txBody>
                  <a:tcPr/>
                </a:tc>
                <a:tc>
                  <a:txBody>
                    <a:bodyPr/>
                    <a:lstStyle/>
                    <a:p>
                      <a:r>
                        <a:rPr lang="fr-FR" sz="1400" noProof="0" dirty="0" smtClean="0">
                          <a:solidFill>
                            <a:srgbClr val="002060"/>
                          </a:solidFill>
                        </a:rPr>
                        <a:t>Adhésion à la CEE (1986) et à la Convention Schengen (1990)</a:t>
                      </a:r>
                    </a:p>
                    <a:p>
                      <a:endParaRPr kumimoji="0" lang="fr-FR" sz="1400" kern="1200" dirty="0" smtClean="0">
                        <a:solidFill>
                          <a:srgbClr val="002060"/>
                        </a:solidFill>
                        <a:latin typeface="+mn-lt"/>
                        <a:ea typeface="+mn-ea"/>
                        <a:cs typeface="+mn-cs"/>
                      </a:endParaRPr>
                    </a:p>
                    <a:p>
                      <a:r>
                        <a:rPr kumimoji="0" lang="fr-FR" sz="1400" kern="1200" dirty="0" smtClean="0">
                          <a:solidFill>
                            <a:srgbClr val="002060"/>
                          </a:solidFill>
                          <a:latin typeface="+mn-lt"/>
                          <a:ea typeface="+mn-ea"/>
                          <a:cs typeface="+mn-cs"/>
                        </a:rPr>
                        <a:t>Création  (1986) du Service Étrangers et Frontières</a:t>
                      </a:r>
                      <a:endParaRPr lang="fr-FR" sz="1400" noProof="0" dirty="0" smtClean="0">
                        <a:solidFill>
                          <a:srgbClr val="002060"/>
                        </a:solidFill>
                      </a:endParaRPr>
                    </a:p>
                    <a:p>
                      <a:endParaRPr lang="fr-FR" sz="1400" noProof="0" dirty="0" smtClean="0">
                        <a:solidFill>
                          <a:srgbClr val="002060"/>
                        </a:solidFill>
                      </a:endParaRPr>
                    </a:p>
                    <a:p>
                      <a:r>
                        <a:rPr lang="fr-FR" sz="1400" noProof="0" dirty="0" smtClean="0">
                          <a:solidFill>
                            <a:srgbClr val="002060"/>
                          </a:solidFill>
                        </a:rPr>
                        <a:t>Décrets-loi d’entrée et permanence (1981 et 1993)</a:t>
                      </a:r>
                      <a:endParaRPr lang="fr-FR" sz="1400" noProof="0" dirty="0">
                        <a:solidFill>
                          <a:srgbClr val="002060"/>
                        </a:solidFill>
                      </a:endParaRPr>
                    </a:p>
                  </a:txBody>
                  <a:tcPr/>
                </a:tc>
                <a:tc>
                  <a:txBody>
                    <a:bodyPr/>
                    <a:lstStyle/>
                    <a:p>
                      <a:r>
                        <a:rPr lang="fr-FR" sz="1400" noProof="0" dirty="0" smtClean="0">
                          <a:solidFill>
                            <a:srgbClr val="002060"/>
                          </a:solidFill>
                        </a:rPr>
                        <a:t>Besoin</a:t>
                      </a:r>
                      <a:r>
                        <a:rPr lang="fr-FR" sz="1400" baseline="0" noProof="0" dirty="0" smtClean="0">
                          <a:solidFill>
                            <a:srgbClr val="002060"/>
                          </a:solidFill>
                        </a:rPr>
                        <a:t> </a:t>
                      </a:r>
                      <a:r>
                        <a:rPr lang="fr-FR" sz="1400" noProof="0" dirty="0" smtClean="0">
                          <a:solidFill>
                            <a:srgbClr val="002060"/>
                          </a:solidFill>
                        </a:rPr>
                        <a:t>de  main d’œuvre du aux travaux publics</a:t>
                      </a:r>
                    </a:p>
                    <a:p>
                      <a:endParaRPr lang="fr-FR" sz="1400" noProof="0" dirty="0" smtClean="0">
                        <a:solidFill>
                          <a:srgbClr val="002060"/>
                        </a:solidFill>
                      </a:endParaRPr>
                    </a:p>
                    <a:p>
                      <a:r>
                        <a:rPr lang="fr-FR" sz="1400" noProof="0" dirty="0" smtClean="0">
                          <a:solidFill>
                            <a:srgbClr val="002060"/>
                          </a:solidFill>
                        </a:rPr>
                        <a:t>Plus de 25% de situations illégales</a:t>
                      </a:r>
                    </a:p>
                    <a:p>
                      <a:endParaRPr lang="fr-FR" sz="1400" noProof="0" dirty="0" smtClean="0">
                        <a:solidFill>
                          <a:srgbClr val="002060"/>
                        </a:solidFill>
                      </a:endParaRPr>
                    </a:p>
                    <a:p>
                      <a:r>
                        <a:rPr lang="fr-FR" sz="1400" noProof="0" dirty="0" smtClean="0">
                          <a:solidFill>
                            <a:srgbClr val="002060"/>
                          </a:solidFill>
                        </a:rPr>
                        <a:t>Régularisations extraordinaires (1992 et 1996/97)</a:t>
                      </a:r>
                      <a:endParaRPr lang="fr-FR" sz="1400" noProof="0" dirty="0">
                        <a:solidFill>
                          <a:srgbClr val="002060"/>
                        </a:solidFill>
                      </a:endParaRPr>
                    </a:p>
                  </a:txBody>
                  <a:tcPr/>
                </a:tc>
              </a:tr>
              <a:tr h="750100">
                <a:tc>
                  <a:txBody>
                    <a:bodyPr/>
                    <a:lstStyle/>
                    <a:p>
                      <a:r>
                        <a:rPr lang="fr-FR" sz="1400" noProof="0" dirty="0" smtClean="0">
                          <a:solidFill>
                            <a:srgbClr val="002060"/>
                          </a:solidFill>
                        </a:rPr>
                        <a:t>1998 - 2005</a:t>
                      </a:r>
                      <a:endParaRPr lang="fr-FR" sz="1400" noProof="0" dirty="0">
                        <a:solidFill>
                          <a:srgbClr val="002060"/>
                        </a:solidFill>
                      </a:endParaRPr>
                    </a:p>
                  </a:txBody>
                  <a:tcPr/>
                </a:tc>
                <a:tc>
                  <a:txBody>
                    <a:bodyPr/>
                    <a:lstStyle/>
                    <a:p>
                      <a:r>
                        <a:rPr lang="fr-FR" sz="1400" noProof="0" dirty="0" smtClean="0">
                          <a:solidFill>
                            <a:srgbClr val="002060"/>
                          </a:solidFill>
                        </a:rPr>
                        <a:t>Les mêmes  communautés </a:t>
                      </a:r>
                    </a:p>
                    <a:p>
                      <a:endParaRPr lang="fr-FR" sz="1400" noProof="0" dirty="0" smtClean="0">
                        <a:solidFill>
                          <a:srgbClr val="002060"/>
                        </a:solidFill>
                      </a:endParaRPr>
                    </a:p>
                    <a:p>
                      <a:r>
                        <a:rPr lang="fr-FR" sz="1400" noProof="0" dirty="0" smtClean="0">
                          <a:solidFill>
                            <a:srgbClr val="002060"/>
                          </a:solidFill>
                        </a:rPr>
                        <a:t>Flux plus intense du Brésil</a:t>
                      </a:r>
                      <a:endParaRPr lang="fr-FR" sz="1400" noProof="0" dirty="0">
                        <a:solidFill>
                          <a:srgbClr val="002060"/>
                        </a:solidFill>
                      </a:endParaRPr>
                    </a:p>
                  </a:txBody>
                  <a:tcPr/>
                </a:tc>
                <a:tc>
                  <a:txBody>
                    <a:bodyPr/>
                    <a:lstStyle/>
                    <a:p>
                      <a:r>
                        <a:rPr lang="fr-FR" sz="1400" noProof="0" dirty="0" smtClean="0">
                          <a:solidFill>
                            <a:srgbClr val="002060"/>
                          </a:solidFill>
                        </a:rPr>
                        <a:t>Décret-loi sur l’entrée et permanence (2001) Réglementation du Traité Portugal – Brésil</a:t>
                      </a:r>
                    </a:p>
                    <a:p>
                      <a:endParaRPr lang="fr-FR" sz="1400" noProof="0" dirty="0" smtClean="0">
                        <a:solidFill>
                          <a:srgbClr val="002060"/>
                        </a:solidFill>
                      </a:endParaRPr>
                    </a:p>
                    <a:p>
                      <a:r>
                        <a:rPr lang="fr-FR" sz="1400" b="1" noProof="0" dirty="0" smtClean="0">
                          <a:solidFill>
                            <a:srgbClr val="002060"/>
                          </a:solidFill>
                        </a:rPr>
                        <a:t>Création du Haut Commissariat pour l’Immigration et Minorités Ethniques</a:t>
                      </a:r>
                      <a:endParaRPr lang="fr-FR" sz="1400" b="1" noProof="0" dirty="0">
                        <a:solidFill>
                          <a:srgbClr val="002060"/>
                        </a:solidFill>
                      </a:endParaRPr>
                    </a:p>
                  </a:txBody>
                  <a:tcPr/>
                </a:tc>
                <a:tc>
                  <a:txBody>
                    <a:bodyPr/>
                    <a:lstStyle/>
                    <a:p>
                      <a:r>
                        <a:rPr lang="fr-FR" sz="1400" noProof="0" dirty="0" smtClean="0">
                          <a:solidFill>
                            <a:srgbClr val="002060"/>
                          </a:solidFill>
                        </a:rPr>
                        <a:t>Légalisation de brésiliens</a:t>
                      </a:r>
                    </a:p>
                    <a:p>
                      <a:endParaRPr lang="fr-FR" sz="1400" noProof="0" dirty="0" smtClean="0">
                        <a:solidFill>
                          <a:srgbClr val="002060"/>
                        </a:solidFill>
                      </a:endParaRPr>
                    </a:p>
                    <a:p>
                      <a:r>
                        <a:rPr lang="fr-FR" sz="1400" noProof="0" dirty="0" smtClean="0">
                          <a:solidFill>
                            <a:srgbClr val="002060"/>
                          </a:solidFill>
                        </a:rPr>
                        <a:t>Autres légalisations grâce à des mesures d’exceptions</a:t>
                      </a:r>
                    </a:p>
                    <a:p>
                      <a:endParaRPr lang="fr-FR" sz="1400" noProof="0" dirty="0" smtClean="0">
                        <a:solidFill>
                          <a:srgbClr val="002060"/>
                        </a:solidFill>
                      </a:endParaRPr>
                    </a:p>
                    <a:p>
                      <a:r>
                        <a:rPr lang="fr-FR" sz="1400" b="1" noProof="0" dirty="0" smtClean="0">
                          <a:solidFill>
                            <a:srgbClr val="002060"/>
                          </a:solidFill>
                        </a:rPr>
                        <a:t>Droit à la santé (2001)</a:t>
                      </a:r>
                    </a:p>
                    <a:p>
                      <a:r>
                        <a:rPr lang="fr-FR" sz="1400" b="1" noProof="0" dirty="0" smtClean="0">
                          <a:solidFill>
                            <a:srgbClr val="002060"/>
                          </a:solidFill>
                        </a:rPr>
                        <a:t>et éducation (2000)</a:t>
                      </a:r>
                      <a:endParaRPr lang="fr-FR" sz="1400" b="1" noProof="0" dirty="0">
                        <a:solidFill>
                          <a:srgbClr val="002060"/>
                        </a:solidFill>
                      </a:endParaRPr>
                    </a:p>
                  </a:txBody>
                  <a:tcPr/>
                </a:tc>
              </a:tr>
            </a:tbl>
          </a:graphicData>
        </a:graphic>
      </p:graphicFrame>
      <p:sp>
        <p:nvSpPr>
          <p:cNvPr id="7" name="Oval 6"/>
          <p:cNvSpPr/>
          <p:nvPr/>
        </p:nvSpPr>
        <p:spPr>
          <a:xfrm>
            <a:off x="3357563" y="5072063"/>
            <a:ext cx="2286000" cy="1357312"/>
          </a:xfrm>
          <a:prstGeom prst="ellipse">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dirty="0"/>
          </a:p>
        </p:txBody>
      </p:sp>
      <p:sp>
        <p:nvSpPr>
          <p:cNvPr id="8" name="Oval 7"/>
          <p:cNvSpPr/>
          <p:nvPr/>
        </p:nvSpPr>
        <p:spPr>
          <a:xfrm>
            <a:off x="5857875" y="5072063"/>
            <a:ext cx="2286000" cy="928687"/>
          </a:xfrm>
          <a:prstGeom prst="ellipse">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Marcador de Posição do Rodapé 1"/>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pt-PT"/>
              <a:t>Matilde Gago da Silva  &amp; Helena Rato </a:t>
            </a:r>
          </a:p>
        </p:txBody>
      </p:sp>
      <p:sp>
        <p:nvSpPr>
          <p:cNvPr id="1028" name="Marcador de Posição do Número do Diapositivo 2"/>
          <p:cNvSpPr>
            <a:spLocks noGrp="1"/>
          </p:cNvSpPr>
          <p:nvPr>
            <p:ph type="sldNum" sz="quarter" idx="12"/>
          </p:nvPr>
        </p:nvSpPr>
        <p:spPr bwMode="auto">
          <a:ln>
            <a:miter lim="800000"/>
            <a:headEnd/>
            <a:tailEnd/>
          </a:ln>
        </p:spPr>
        <p:txBody>
          <a:bodyPr wrap="square" tIns="45720" bIns="45720" numCol="1" anchorCtr="0" compatLnSpc="1">
            <a:prstTxWarp prst="textNoShape">
              <a:avLst/>
            </a:prstTxWarp>
          </a:bodyPr>
          <a:lstStyle/>
          <a:p>
            <a:pPr fontAlgn="base">
              <a:spcBef>
                <a:spcPct val="0"/>
              </a:spcBef>
              <a:spcAft>
                <a:spcPct val="0"/>
              </a:spcAft>
              <a:defRPr/>
            </a:pPr>
            <a:fld id="{9E7CCABC-194D-432B-8B7D-D7F64C2B4C24}" type="slidenum">
              <a:rPr lang="pt-PT"/>
              <a:pPr fontAlgn="base">
                <a:spcBef>
                  <a:spcPct val="0"/>
                </a:spcBef>
                <a:spcAft>
                  <a:spcPct val="0"/>
                </a:spcAft>
                <a:defRPr/>
              </a:pPr>
              <a:t>4</a:t>
            </a:fld>
            <a:endParaRPr lang="pt-PT"/>
          </a:p>
        </p:txBody>
      </p:sp>
      <p:graphicFrame>
        <p:nvGraphicFramePr>
          <p:cNvPr id="8" name="Group 13"/>
          <p:cNvGraphicFramePr>
            <a:graphicFrameLocks/>
          </p:cNvGraphicFramePr>
          <p:nvPr/>
        </p:nvGraphicFramePr>
        <p:xfrm>
          <a:off x="250825" y="1412875"/>
          <a:ext cx="3312366" cy="3963422"/>
        </p:xfrm>
        <a:graphic>
          <a:graphicData uri="http://schemas.openxmlformats.org/drawingml/2006/table">
            <a:tbl>
              <a:tblPr/>
              <a:tblGrid>
                <a:gridCol w="383497"/>
                <a:gridCol w="1400085"/>
                <a:gridCol w="1528784"/>
              </a:tblGrid>
              <a:tr h="211133">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endParaRPr kumimoji="0" lang="pt-PT" sz="1400" b="1" i="0" u="none" strike="noStrike" cap="none" normalizeH="0" baseline="0" dirty="0" smtClean="0">
                        <a:ln>
                          <a:noFill/>
                        </a:ln>
                        <a:solidFill>
                          <a:srgbClr val="CC3300"/>
                        </a:solidFill>
                        <a:effectLst/>
                        <a:latin typeface="Times New Roman" pitchFamily="18" charset="0"/>
                        <a:cs typeface="Lucida Sans Unicode" pitchFamily="34" charset="0"/>
                      </a:endParaRPr>
                    </a:p>
                  </a:txBody>
                  <a:tcPr marL="91430" marR="91430" marT="45715" marB="45715" horzOverflow="overflow">
                    <a:lnL cap="flat">
                      <a:noFill/>
                    </a:lnL>
                    <a:lnR w="12700" cap="flat" cmpd="sng" algn="ctr">
                      <a:solidFill>
                        <a:srgbClr val="FF9933"/>
                      </a:solidFill>
                      <a:prstDash val="solid"/>
                      <a:round/>
                      <a:headEnd type="none" w="med" len="med"/>
                      <a:tailEnd type="none" w="med" len="med"/>
                    </a:lnR>
                    <a:lnT cap="flat">
                      <a:noFill/>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CC3300"/>
                          </a:solidFill>
                          <a:effectLst/>
                          <a:latin typeface="Times New Roman" pitchFamily="18" charset="0"/>
                          <a:cs typeface="Lucida Sans Unicode" pitchFamily="34" charset="0"/>
                        </a:rPr>
                        <a:t>País</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CC3300"/>
                          </a:solidFill>
                          <a:effectLst/>
                          <a:latin typeface="Times New Roman" pitchFamily="18" charset="0"/>
                          <a:cs typeface="Lucida Sans Unicode" pitchFamily="34" charset="0"/>
                        </a:rPr>
                        <a:t>Nº</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r>
              <a:tr h="522563">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1º</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Brasil</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116.220</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r>
              <a:tr h="526462">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2º</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Ucrânia</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52.293</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r>
              <a:tr h="522563">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3º</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Cabo Verde</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48.845</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r>
              <a:tr h="522563">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4º</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err="1" smtClean="0">
                          <a:ln>
                            <a:noFill/>
                          </a:ln>
                          <a:solidFill>
                            <a:srgbClr val="333333"/>
                          </a:solidFill>
                          <a:effectLst/>
                          <a:latin typeface="Times New Roman" pitchFamily="18" charset="0"/>
                          <a:cs typeface="Lucida Sans Unicode" pitchFamily="34" charset="0"/>
                        </a:rPr>
                        <a:t>Roménia**</a:t>
                      </a:r>
                      <a:endPar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endParaRP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32.457</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r>
              <a:tr h="565459">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smtClean="0">
                          <a:ln>
                            <a:noFill/>
                          </a:ln>
                          <a:solidFill>
                            <a:srgbClr val="333333"/>
                          </a:solidFill>
                          <a:effectLst/>
                          <a:latin typeface="Times New Roman" pitchFamily="18" charset="0"/>
                          <a:cs typeface="Lucida Sans Unicode" pitchFamily="34" charset="0"/>
                        </a:rPr>
                        <a:t>5º</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smtClean="0">
                          <a:ln>
                            <a:noFill/>
                          </a:ln>
                          <a:solidFill>
                            <a:srgbClr val="333333"/>
                          </a:solidFill>
                          <a:effectLst/>
                          <a:latin typeface="Times New Roman" pitchFamily="18" charset="0"/>
                          <a:cs typeface="Lucida Sans Unicode" pitchFamily="34" charset="0"/>
                        </a:rPr>
                        <a:t>Angola</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26.557</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r>
              <a:tr h="499164">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smtClean="0">
                          <a:ln>
                            <a:noFill/>
                          </a:ln>
                          <a:solidFill>
                            <a:srgbClr val="333333"/>
                          </a:solidFill>
                          <a:effectLst/>
                          <a:latin typeface="Times New Roman" pitchFamily="18" charset="0"/>
                          <a:cs typeface="Lucida Sans Unicode" pitchFamily="34" charset="0"/>
                        </a:rPr>
                        <a:t>6º</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smtClean="0">
                          <a:ln>
                            <a:noFill/>
                          </a:ln>
                          <a:solidFill>
                            <a:srgbClr val="333333"/>
                          </a:solidFill>
                          <a:effectLst/>
                          <a:latin typeface="Times New Roman" pitchFamily="18" charset="0"/>
                          <a:cs typeface="Lucida Sans Unicode" pitchFamily="34" charset="0"/>
                        </a:rPr>
                        <a:t>Guiné-Bissau</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22.945</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r>
              <a:tr h="446518">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7º</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Moldávia</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25000"/>
                        </a:lnSpc>
                        <a:spcBef>
                          <a:spcPct val="0"/>
                        </a:spcBef>
                        <a:spcAft>
                          <a:spcPct val="0"/>
                        </a:spcAft>
                        <a:buClr>
                          <a:srgbClr val="000000"/>
                        </a:buClr>
                        <a:buSzPct val="100000"/>
                        <a:buFont typeface="Times New Roman" pitchFamily="18" charset="0"/>
                        <a:buNone/>
                        <a:tabLst/>
                      </a:pPr>
                      <a:r>
                        <a:rPr kumimoji="0" lang="pt-PT" sz="1400" b="1" i="0" u="none" strike="noStrike" cap="none" normalizeH="0" baseline="0" dirty="0" smtClean="0">
                          <a:ln>
                            <a:noFill/>
                          </a:ln>
                          <a:solidFill>
                            <a:srgbClr val="333333"/>
                          </a:solidFill>
                          <a:effectLst/>
                          <a:latin typeface="Times New Roman" pitchFamily="18" charset="0"/>
                          <a:cs typeface="Lucida Sans Unicode" pitchFamily="34" charset="0"/>
                        </a:rPr>
                        <a:t>20.773</a:t>
                      </a:r>
                    </a:p>
                  </a:txBody>
                  <a:tcPr marL="91430" marR="91430" marT="45715" marB="45715"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r>
            </a:tbl>
          </a:graphicData>
        </a:graphic>
      </p:graphicFrame>
      <p:sp>
        <p:nvSpPr>
          <p:cNvPr id="1067" name="CaixaDeTexto 9"/>
          <p:cNvSpPr txBox="1">
            <a:spLocks noChangeArrowheads="1"/>
          </p:cNvSpPr>
          <p:nvPr/>
        </p:nvSpPr>
        <p:spPr bwMode="auto">
          <a:xfrm>
            <a:off x="684213" y="476250"/>
            <a:ext cx="4140200" cy="461963"/>
          </a:xfrm>
          <a:prstGeom prst="rect">
            <a:avLst/>
          </a:prstGeom>
          <a:noFill/>
          <a:ln w="9525">
            <a:noFill/>
            <a:miter lim="800000"/>
            <a:headEnd/>
            <a:tailEnd/>
          </a:ln>
        </p:spPr>
        <p:txBody>
          <a:bodyPr wrap="none">
            <a:spAutoFit/>
          </a:bodyPr>
          <a:lstStyle/>
          <a:p>
            <a:r>
              <a:rPr lang="fr-FR" sz="2400" b="1">
                <a:latin typeface="Georgia" pitchFamily="18" charset="0"/>
              </a:rPr>
              <a:t>2009 - Quelques chiffres </a:t>
            </a:r>
          </a:p>
        </p:txBody>
      </p:sp>
      <p:graphicFrame>
        <p:nvGraphicFramePr>
          <p:cNvPr id="1026" name="Object 2"/>
          <p:cNvGraphicFramePr>
            <a:graphicFrameLocks noChangeAspect="1"/>
          </p:cNvGraphicFramePr>
          <p:nvPr/>
        </p:nvGraphicFramePr>
        <p:xfrm>
          <a:off x="3779838" y="1428750"/>
          <a:ext cx="5040312" cy="3944938"/>
        </p:xfrm>
        <a:graphic>
          <a:graphicData uri="http://schemas.openxmlformats.org/presentationml/2006/ole">
            <p:oleObj spid="_x0000_s1026" name="Chart" r:id="rId4" imgW="4314955" imgH="3371856" progId="Excel.Sheet.8">
              <p:embed/>
            </p:oleObj>
          </a:graphicData>
        </a:graphic>
      </p:graphicFrame>
      <p:sp>
        <p:nvSpPr>
          <p:cNvPr id="1068" name="CaixaDeTexto 11"/>
          <p:cNvSpPr txBox="1">
            <a:spLocks noChangeArrowheads="1"/>
          </p:cNvSpPr>
          <p:nvPr/>
        </p:nvSpPr>
        <p:spPr bwMode="auto">
          <a:xfrm>
            <a:off x="468313" y="5661025"/>
            <a:ext cx="1568450" cy="277813"/>
          </a:xfrm>
          <a:prstGeom prst="rect">
            <a:avLst/>
          </a:prstGeom>
          <a:noFill/>
          <a:ln w="9525">
            <a:noFill/>
            <a:miter lim="800000"/>
            <a:headEnd/>
            <a:tailEnd/>
          </a:ln>
        </p:spPr>
        <p:txBody>
          <a:bodyPr>
            <a:spAutoFit/>
          </a:bodyPr>
          <a:lstStyle/>
          <a:p>
            <a:r>
              <a:rPr lang="pt-PT" sz="1200" b="1">
                <a:latin typeface="Georgia" pitchFamily="18" charset="0"/>
              </a:rPr>
              <a:t>**</a:t>
            </a:r>
            <a:r>
              <a:rPr lang="fr-FR" sz="1200" b="1">
                <a:latin typeface="Georgia" pitchFamily="18" charset="0"/>
              </a:rPr>
              <a:t> Maintenant </a:t>
            </a:r>
            <a:r>
              <a:rPr lang="pt-PT" sz="1200" b="1">
                <a:latin typeface="Georgia" pitchFamily="18" charset="0"/>
              </a:rPr>
              <a:t>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Marcador de Posição do Rodapé 2"/>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pt-PT"/>
              <a:t>Matilde Gago da Silva  &amp; Helena Rato </a:t>
            </a:r>
          </a:p>
        </p:txBody>
      </p:sp>
      <p:sp>
        <p:nvSpPr>
          <p:cNvPr id="24578" name="Marcador de Posição do Número do Diapositivo 3"/>
          <p:cNvSpPr>
            <a:spLocks noGrp="1"/>
          </p:cNvSpPr>
          <p:nvPr>
            <p:ph type="sldNum" sz="quarter" idx="12"/>
          </p:nvPr>
        </p:nvSpPr>
        <p:spPr bwMode="auto">
          <a:xfrm>
            <a:off x="7929563" y="6286500"/>
            <a:ext cx="609600" cy="441325"/>
          </a:xfrm>
          <a:ln>
            <a:miter lim="800000"/>
            <a:headEnd/>
            <a:tailEnd/>
          </a:ln>
        </p:spPr>
        <p:txBody>
          <a:bodyPr wrap="square" tIns="45720" bIns="45720" numCol="1" anchorCtr="0" compatLnSpc="1">
            <a:prstTxWarp prst="textNoShape">
              <a:avLst/>
            </a:prstTxWarp>
          </a:bodyPr>
          <a:lstStyle/>
          <a:p>
            <a:pPr fontAlgn="base">
              <a:spcBef>
                <a:spcPct val="0"/>
              </a:spcBef>
              <a:spcAft>
                <a:spcPct val="0"/>
              </a:spcAft>
              <a:defRPr/>
            </a:pPr>
            <a:fld id="{4C935AA6-0534-4C35-AD82-506F06329E0F}" type="slidenum">
              <a:rPr lang="pt-PT"/>
              <a:pPr fontAlgn="base">
                <a:spcBef>
                  <a:spcPct val="0"/>
                </a:spcBef>
                <a:spcAft>
                  <a:spcPct val="0"/>
                </a:spcAft>
                <a:defRPr/>
              </a:pPr>
              <a:t>5</a:t>
            </a:fld>
            <a:endParaRPr lang="pt-PT"/>
          </a:p>
        </p:txBody>
      </p:sp>
      <p:sp>
        <p:nvSpPr>
          <p:cNvPr id="24579" name="CaixaDeTexto 4"/>
          <p:cNvSpPr txBox="1">
            <a:spLocks noChangeArrowheads="1"/>
          </p:cNvSpPr>
          <p:nvPr/>
        </p:nvSpPr>
        <p:spPr bwMode="auto">
          <a:xfrm>
            <a:off x="0" y="333375"/>
            <a:ext cx="9001125" cy="522288"/>
          </a:xfrm>
          <a:prstGeom prst="rect">
            <a:avLst/>
          </a:prstGeom>
          <a:noFill/>
          <a:ln w="9525">
            <a:noFill/>
            <a:miter lim="800000"/>
            <a:headEnd/>
            <a:tailEnd/>
          </a:ln>
        </p:spPr>
        <p:txBody>
          <a:bodyPr>
            <a:spAutoFit/>
          </a:bodyPr>
          <a:lstStyle/>
          <a:p>
            <a:pPr algn="ctr"/>
            <a:r>
              <a:rPr lang="fr-FR" sz="2800" b="1">
                <a:solidFill>
                  <a:srgbClr val="002060"/>
                </a:solidFill>
                <a:latin typeface="Georgia" pitchFamily="18" charset="0"/>
              </a:rPr>
              <a:t>Nouvelle Loi Nationalité - 2006</a:t>
            </a:r>
          </a:p>
        </p:txBody>
      </p:sp>
      <p:sp>
        <p:nvSpPr>
          <p:cNvPr id="7" name="CaixaDeTexto 6"/>
          <p:cNvSpPr txBox="1"/>
          <p:nvPr/>
        </p:nvSpPr>
        <p:spPr>
          <a:xfrm>
            <a:off x="1143000" y="1143000"/>
            <a:ext cx="7000875" cy="4862513"/>
          </a:xfrm>
          <a:prstGeom prst="rect">
            <a:avLst/>
          </a:prstGeom>
          <a:noFill/>
        </p:spPr>
        <p:txBody>
          <a:bodyPr>
            <a:spAutoFit/>
          </a:bodyPr>
          <a:lstStyle/>
          <a:p>
            <a:pPr defTabSz="452438" fontAlgn="auto">
              <a:lnSpc>
                <a:spcPct val="150000"/>
              </a:lnSpc>
              <a:spcBef>
                <a:spcPts val="0"/>
              </a:spcBef>
              <a:spcAft>
                <a:spcPts val="0"/>
              </a:spcAft>
              <a:buFont typeface="Wingdings" pitchFamily="2" charset="2"/>
              <a:buChar char="ü"/>
              <a:defRPr/>
            </a:pPr>
            <a:r>
              <a:rPr lang="fr-FR" sz="2000" dirty="0">
                <a:solidFill>
                  <a:srgbClr val="002060"/>
                </a:solidFill>
                <a:latin typeface="+mn-lt"/>
              </a:rPr>
              <a:t>	Renforcement du </a:t>
            </a:r>
            <a:r>
              <a:rPr lang="fr-FR" sz="2000" i="1" dirty="0">
                <a:solidFill>
                  <a:srgbClr val="002060"/>
                </a:solidFill>
                <a:latin typeface="+mn-lt"/>
              </a:rPr>
              <a:t>jus soli</a:t>
            </a:r>
            <a:r>
              <a:rPr lang="fr-FR" sz="2000" dirty="0">
                <a:solidFill>
                  <a:srgbClr val="002060"/>
                </a:solidFill>
                <a:latin typeface="+mn-lt"/>
              </a:rPr>
              <a:t> comme critère d’attribution</a:t>
            </a:r>
          </a:p>
          <a:p>
            <a:pPr marL="452438" indent="-452438" fontAlgn="auto">
              <a:lnSpc>
                <a:spcPct val="150000"/>
              </a:lnSpc>
              <a:spcBef>
                <a:spcPts val="0"/>
              </a:spcBef>
              <a:spcAft>
                <a:spcPts val="0"/>
              </a:spcAft>
              <a:defRPr/>
            </a:pPr>
            <a:r>
              <a:rPr lang="fr-FR" sz="2000" dirty="0">
                <a:solidFill>
                  <a:srgbClr val="002060"/>
                </a:solidFill>
                <a:latin typeface="+mn-lt"/>
              </a:rPr>
              <a:t> 	Ex: enfants nés au Portugal, si parents résidents légaux </a:t>
            </a:r>
            <a:r>
              <a:rPr lang="fr-FR" sz="2000" b="1" dirty="0">
                <a:solidFill>
                  <a:srgbClr val="002060"/>
                </a:solidFill>
                <a:latin typeface="+mn-lt"/>
              </a:rPr>
              <a:t>ou si ayant fréquenté les 4 premières années de scolarité</a:t>
            </a:r>
            <a:r>
              <a:rPr lang="fr-FR" sz="2000" dirty="0">
                <a:solidFill>
                  <a:srgbClr val="002060"/>
                </a:solidFill>
                <a:latin typeface="+mn-lt"/>
              </a:rPr>
              <a:t>               impact sur la légalisation des parents</a:t>
            </a:r>
          </a:p>
          <a:p>
            <a:pPr marL="452438" indent="-452438" fontAlgn="auto">
              <a:spcBef>
                <a:spcPts val="0"/>
              </a:spcBef>
              <a:spcAft>
                <a:spcPts val="0"/>
              </a:spcAft>
              <a:defRPr/>
            </a:pPr>
            <a:r>
              <a:rPr lang="fr-FR" sz="2000" dirty="0">
                <a:solidFill>
                  <a:srgbClr val="002060"/>
                </a:solidFill>
                <a:latin typeface="+mn-lt"/>
              </a:rPr>
              <a:t> </a:t>
            </a:r>
            <a:endParaRPr lang="pt-PT" sz="2000" dirty="0">
              <a:solidFill>
                <a:srgbClr val="002060"/>
              </a:solidFill>
              <a:latin typeface="+mn-lt"/>
            </a:endParaRPr>
          </a:p>
          <a:p>
            <a:pPr marL="452438" indent="-452438" defTabSz="452438" fontAlgn="auto">
              <a:lnSpc>
                <a:spcPct val="150000"/>
              </a:lnSpc>
              <a:spcBef>
                <a:spcPts val="0"/>
              </a:spcBef>
              <a:spcAft>
                <a:spcPts val="0"/>
              </a:spcAft>
              <a:buFont typeface="Wingdings" pitchFamily="2" charset="2"/>
              <a:buChar char="ü"/>
              <a:defRPr/>
            </a:pPr>
            <a:r>
              <a:rPr lang="fr-FR" sz="2000" dirty="0">
                <a:solidFill>
                  <a:srgbClr val="002060"/>
                </a:solidFill>
                <a:latin typeface="+mn-lt"/>
              </a:rPr>
              <a:t>Réduction des exigences bureaucratiques  (résidence légale peut être confirmé par </a:t>
            </a:r>
            <a:r>
              <a:rPr lang="fr-FR" sz="2000" b="1" dirty="0">
                <a:solidFill>
                  <a:srgbClr val="002060"/>
                </a:solidFill>
                <a:latin typeface="+mn-lt"/>
              </a:rPr>
              <a:t>tout </a:t>
            </a:r>
            <a:r>
              <a:rPr lang="fr-FR" sz="2000" dirty="0">
                <a:solidFill>
                  <a:srgbClr val="002060"/>
                </a:solidFill>
                <a:latin typeface="+mn-lt"/>
              </a:rPr>
              <a:t>document légal)</a:t>
            </a:r>
          </a:p>
          <a:p>
            <a:pPr marL="452438" indent="-452438" defTabSz="452438" fontAlgn="auto">
              <a:spcBef>
                <a:spcPts val="0"/>
              </a:spcBef>
              <a:spcAft>
                <a:spcPts val="0"/>
              </a:spcAft>
              <a:defRPr/>
            </a:pPr>
            <a:endParaRPr lang="fr-FR" sz="2000" dirty="0">
              <a:solidFill>
                <a:srgbClr val="002060"/>
              </a:solidFill>
              <a:latin typeface="+mn-lt"/>
            </a:endParaRPr>
          </a:p>
          <a:p>
            <a:pPr marL="452438" indent="-452438" defTabSz="452438" fontAlgn="auto">
              <a:lnSpc>
                <a:spcPct val="150000"/>
              </a:lnSpc>
              <a:spcBef>
                <a:spcPts val="0"/>
              </a:spcBef>
              <a:spcAft>
                <a:spcPts val="0"/>
              </a:spcAft>
              <a:buFont typeface="Wingdings" pitchFamily="2" charset="2"/>
              <a:buChar char="ü"/>
              <a:defRPr/>
            </a:pPr>
            <a:r>
              <a:rPr lang="fr-FR" sz="2000" dirty="0">
                <a:solidFill>
                  <a:srgbClr val="002060"/>
                </a:solidFill>
                <a:latin typeface="+mn-lt"/>
              </a:rPr>
              <a:t>Transfert du processus de nationalité du Ministère de l’Intérieur à celui de la Justice</a:t>
            </a:r>
            <a:endParaRPr lang="pt-PT" sz="2000" dirty="0">
              <a:solidFill>
                <a:srgbClr val="002060"/>
              </a:solidFill>
              <a:latin typeface="+mn-lt"/>
            </a:endParaRPr>
          </a:p>
          <a:p>
            <a:pPr fontAlgn="auto">
              <a:lnSpc>
                <a:spcPct val="150000"/>
              </a:lnSpc>
              <a:spcBef>
                <a:spcPts val="0"/>
              </a:spcBef>
              <a:spcAft>
                <a:spcPts val="0"/>
              </a:spcAft>
              <a:defRPr/>
            </a:pPr>
            <a:endParaRPr lang="pt-PT" sz="2000" dirty="0">
              <a:solidFill>
                <a:srgbClr val="002060"/>
              </a:solidFill>
              <a:latin typeface="+mn-lt"/>
            </a:endParaRPr>
          </a:p>
        </p:txBody>
      </p:sp>
      <p:cxnSp>
        <p:nvCxnSpPr>
          <p:cNvPr id="9" name="Conexão recta unidireccional 8"/>
          <p:cNvCxnSpPr/>
          <p:nvPr/>
        </p:nvCxnSpPr>
        <p:spPr>
          <a:xfrm>
            <a:off x="2915816" y="2852936"/>
            <a:ext cx="714375" cy="158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5929313" y="5286375"/>
            <a:ext cx="2500312" cy="714375"/>
          </a:xfrm>
          <a:prstGeom prst="ellipse">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dirty="0"/>
          </a:p>
        </p:txBody>
      </p:sp>
      <p:sp>
        <p:nvSpPr>
          <p:cNvPr id="24583" name="CaixaDeTexto 9"/>
          <p:cNvSpPr txBox="1">
            <a:spLocks noChangeArrowheads="1"/>
          </p:cNvSpPr>
          <p:nvPr/>
        </p:nvSpPr>
        <p:spPr bwMode="auto">
          <a:xfrm>
            <a:off x="6000750" y="5429250"/>
            <a:ext cx="2598738" cy="369888"/>
          </a:xfrm>
          <a:prstGeom prst="rect">
            <a:avLst/>
          </a:prstGeom>
          <a:noFill/>
          <a:ln w="9525">
            <a:noFill/>
            <a:miter lim="800000"/>
            <a:headEnd/>
            <a:tailEnd/>
          </a:ln>
        </p:spPr>
        <p:txBody>
          <a:bodyPr>
            <a:spAutoFit/>
          </a:bodyPr>
          <a:lstStyle/>
          <a:p>
            <a:r>
              <a:rPr lang="fr-FR">
                <a:latin typeface="Georgia" pitchFamily="18" charset="0"/>
              </a:rPr>
              <a:t>Institut</a:t>
            </a:r>
            <a:r>
              <a:rPr lang="pt-PT">
                <a:latin typeface="Georgia" pitchFamily="18" charset="0"/>
              </a:rPr>
              <a:t> </a:t>
            </a:r>
            <a:r>
              <a:rPr lang="fr-FR">
                <a:latin typeface="Georgia" pitchFamily="18" charset="0"/>
              </a:rPr>
              <a:t>des</a:t>
            </a:r>
            <a:r>
              <a:rPr lang="pt-PT">
                <a:latin typeface="Georgia" pitchFamily="18" charset="0"/>
              </a:rPr>
              <a:t> </a:t>
            </a:r>
            <a:r>
              <a:rPr lang="fr-FR">
                <a:latin typeface="Georgia" pitchFamily="18" charset="0"/>
              </a:rPr>
              <a:t>Registres</a:t>
            </a:r>
            <a:r>
              <a:rPr lang="pt-PT">
                <a:latin typeface="Georgia" pitchFamily="18" charset="0"/>
              </a:rPr>
              <a:t> </a:t>
            </a:r>
          </a:p>
        </p:txBody>
      </p:sp>
      <p:cxnSp>
        <p:nvCxnSpPr>
          <p:cNvPr id="12" name="Conexão recta unidireccional 11"/>
          <p:cNvCxnSpPr/>
          <p:nvPr/>
        </p:nvCxnSpPr>
        <p:spPr>
          <a:xfrm>
            <a:off x="5214938" y="5286375"/>
            <a:ext cx="642937" cy="21431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Marcador de Posição do Rodapé 2"/>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pt-PT"/>
              <a:t>atilde Gago da Silva  &amp; Helena Rato </a:t>
            </a:r>
          </a:p>
        </p:txBody>
      </p:sp>
      <p:sp>
        <p:nvSpPr>
          <p:cNvPr id="26626" name="Marcador de Posição do Número do Diapositivo 3"/>
          <p:cNvSpPr>
            <a:spLocks noGrp="1"/>
          </p:cNvSpPr>
          <p:nvPr>
            <p:ph type="sldNum" sz="quarter" idx="12"/>
          </p:nvPr>
        </p:nvSpPr>
        <p:spPr bwMode="auto">
          <a:xfrm>
            <a:off x="7929563" y="6286500"/>
            <a:ext cx="609600" cy="441325"/>
          </a:xfrm>
          <a:ln>
            <a:miter lim="800000"/>
            <a:headEnd/>
            <a:tailEnd/>
          </a:ln>
        </p:spPr>
        <p:txBody>
          <a:bodyPr wrap="square" tIns="45720" bIns="45720" numCol="1" anchorCtr="0" compatLnSpc="1">
            <a:prstTxWarp prst="textNoShape">
              <a:avLst/>
            </a:prstTxWarp>
          </a:bodyPr>
          <a:lstStyle/>
          <a:p>
            <a:pPr fontAlgn="base">
              <a:spcBef>
                <a:spcPct val="0"/>
              </a:spcBef>
              <a:spcAft>
                <a:spcPct val="0"/>
              </a:spcAft>
              <a:defRPr/>
            </a:pPr>
            <a:fld id="{C2797BBC-1728-4B76-B927-E82438F0E84F}" type="slidenum">
              <a:rPr lang="pt-PT"/>
              <a:pPr fontAlgn="base">
                <a:spcBef>
                  <a:spcPct val="0"/>
                </a:spcBef>
                <a:spcAft>
                  <a:spcPct val="0"/>
                </a:spcAft>
                <a:defRPr/>
              </a:pPr>
              <a:t>6</a:t>
            </a:fld>
            <a:endParaRPr lang="pt-PT"/>
          </a:p>
        </p:txBody>
      </p:sp>
      <p:sp>
        <p:nvSpPr>
          <p:cNvPr id="26627" name="CaixaDeTexto 4"/>
          <p:cNvSpPr txBox="1">
            <a:spLocks noChangeArrowheads="1"/>
          </p:cNvSpPr>
          <p:nvPr/>
        </p:nvSpPr>
        <p:spPr bwMode="auto">
          <a:xfrm>
            <a:off x="214313" y="214313"/>
            <a:ext cx="8786812" cy="523875"/>
          </a:xfrm>
          <a:prstGeom prst="rect">
            <a:avLst/>
          </a:prstGeom>
          <a:noFill/>
          <a:ln w="9525">
            <a:noFill/>
            <a:miter lim="800000"/>
            <a:headEnd/>
            <a:tailEnd/>
          </a:ln>
        </p:spPr>
        <p:txBody>
          <a:bodyPr>
            <a:spAutoFit/>
          </a:bodyPr>
          <a:lstStyle/>
          <a:p>
            <a:pPr algn="ctr"/>
            <a:r>
              <a:rPr lang="fr-FR" sz="2800" b="1">
                <a:solidFill>
                  <a:srgbClr val="002060"/>
                </a:solidFill>
                <a:latin typeface="Georgia" pitchFamily="18" charset="0"/>
              </a:rPr>
              <a:t>Nouvelle Loi Immigration - 2007</a:t>
            </a:r>
          </a:p>
        </p:txBody>
      </p:sp>
      <p:sp>
        <p:nvSpPr>
          <p:cNvPr id="26628" name="CaixaDeTexto 5"/>
          <p:cNvSpPr txBox="1">
            <a:spLocks noChangeArrowheads="1"/>
          </p:cNvSpPr>
          <p:nvPr/>
        </p:nvSpPr>
        <p:spPr bwMode="auto">
          <a:xfrm>
            <a:off x="468313" y="692150"/>
            <a:ext cx="8032750" cy="6772275"/>
          </a:xfrm>
          <a:prstGeom prst="rect">
            <a:avLst/>
          </a:prstGeom>
          <a:noFill/>
          <a:ln w="9525">
            <a:noFill/>
            <a:miter lim="800000"/>
            <a:headEnd/>
            <a:tailEnd/>
          </a:ln>
        </p:spPr>
        <p:txBody>
          <a:bodyPr>
            <a:spAutoFit/>
          </a:bodyPr>
          <a:lstStyle/>
          <a:p>
            <a:pPr defTabSz="355600">
              <a:lnSpc>
                <a:spcPct val="150000"/>
              </a:lnSpc>
              <a:spcBef>
                <a:spcPts val="600"/>
              </a:spcBef>
              <a:spcAft>
                <a:spcPts val="600"/>
              </a:spcAft>
              <a:buFont typeface="Wingdings" pitchFamily="2" charset="2"/>
              <a:buChar char="ü"/>
            </a:pPr>
            <a:r>
              <a:rPr lang="fr-FR">
                <a:solidFill>
                  <a:srgbClr val="002060"/>
                </a:solidFill>
                <a:latin typeface="Georgia" pitchFamily="18" charset="0"/>
              </a:rPr>
              <a:t>	Um seul type </a:t>
            </a:r>
            <a:r>
              <a:rPr lang="fr-FR" b="1">
                <a:solidFill>
                  <a:srgbClr val="002060"/>
                </a:solidFill>
                <a:latin typeface="Georgia" pitchFamily="18" charset="0"/>
              </a:rPr>
              <a:t>de visa de résidence </a:t>
            </a:r>
            <a:r>
              <a:rPr lang="fr-FR">
                <a:solidFill>
                  <a:srgbClr val="002060"/>
                </a:solidFill>
                <a:latin typeface="Georgia" pitchFamily="18" charset="0"/>
              </a:rPr>
              <a:t>– pour entrer et demander 	autorisation de résidence (mais en fonction de l’objectif)</a:t>
            </a:r>
            <a:endParaRPr lang="pt-PT">
              <a:solidFill>
                <a:srgbClr val="002060"/>
              </a:solidFill>
              <a:latin typeface="Georgia" pitchFamily="18" charset="0"/>
            </a:endParaRPr>
          </a:p>
          <a:p>
            <a:pPr defTabSz="355600">
              <a:lnSpc>
                <a:spcPct val="150000"/>
              </a:lnSpc>
              <a:spcBef>
                <a:spcPts val="600"/>
              </a:spcBef>
              <a:spcAft>
                <a:spcPts val="600"/>
              </a:spcAft>
              <a:buFont typeface="Wingdings" pitchFamily="2" charset="2"/>
              <a:buChar char="ü"/>
            </a:pPr>
            <a:r>
              <a:rPr lang="fr-FR">
                <a:solidFill>
                  <a:srgbClr val="002060"/>
                </a:solidFill>
                <a:latin typeface="Georgia" pitchFamily="18" charset="0"/>
              </a:rPr>
              <a:t>Substitution des divers visas et autorisations (de travail, pour étudier, 	de permanence) par une autorisation de résidence  	</a:t>
            </a:r>
            <a:endParaRPr lang="pt-PT">
              <a:solidFill>
                <a:srgbClr val="002060"/>
              </a:solidFill>
              <a:latin typeface="Georgia" pitchFamily="18" charset="0"/>
            </a:endParaRPr>
          </a:p>
          <a:p>
            <a:pPr defTabSz="355600">
              <a:spcBef>
                <a:spcPts val="600"/>
              </a:spcBef>
              <a:spcAft>
                <a:spcPts val="600"/>
              </a:spcAft>
            </a:pPr>
            <a:r>
              <a:rPr lang="fr-FR" b="1">
                <a:solidFill>
                  <a:srgbClr val="002060"/>
                </a:solidFill>
                <a:latin typeface="Georgia" pitchFamily="18" charset="0"/>
              </a:rPr>
              <a:t>Et aussi:</a:t>
            </a:r>
            <a:endParaRPr lang="pt-PT" b="1">
              <a:solidFill>
                <a:srgbClr val="002060"/>
              </a:solidFill>
              <a:latin typeface="Georgia" pitchFamily="18" charset="0"/>
            </a:endParaRPr>
          </a:p>
          <a:p>
            <a:pPr defTabSz="355600">
              <a:spcBef>
                <a:spcPts val="600"/>
              </a:spcBef>
              <a:spcAft>
                <a:spcPts val="600"/>
              </a:spcAft>
              <a:buFont typeface="Wingdings" pitchFamily="2" charset="2"/>
              <a:buChar char="ü"/>
            </a:pPr>
            <a:r>
              <a:rPr lang="fr-FR">
                <a:solidFill>
                  <a:srgbClr val="002060"/>
                </a:solidFill>
                <a:latin typeface="Georgia" pitchFamily="18" charset="0"/>
              </a:rPr>
              <a:t>	Possibilité d’obtenir autorisation de résidence pour travail subordonné 	à </a:t>
            </a:r>
            <a:r>
              <a:rPr lang="fr-FR" b="1">
                <a:solidFill>
                  <a:srgbClr val="002060"/>
                </a:solidFill>
                <a:latin typeface="Georgia" pitchFamily="18" charset="0"/>
              </a:rPr>
              <a:t>titre exceptionnel </a:t>
            </a:r>
            <a:r>
              <a:rPr lang="fr-FR">
                <a:solidFill>
                  <a:srgbClr val="002060"/>
                </a:solidFill>
                <a:latin typeface="Georgia" pitchFamily="18" charset="0"/>
              </a:rPr>
              <a:t>(contrat de travail, inscription Finances et 	Sécurité Sociale)</a:t>
            </a:r>
            <a:endParaRPr lang="pt-PT">
              <a:solidFill>
                <a:srgbClr val="002060"/>
              </a:solidFill>
              <a:latin typeface="Georgia" pitchFamily="18" charset="0"/>
            </a:endParaRPr>
          </a:p>
          <a:p>
            <a:pPr defTabSz="355600">
              <a:spcBef>
                <a:spcPts val="600"/>
              </a:spcBef>
              <a:spcAft>
                <a:spcPts val="600"/>
              </a:spcAft>
            </a:pPr>
            <a:r>
              <a:rPr lang="fr-FR" b="1">
                <a:solidFill>
                  <a:srgbClr val="002060"/>
                </a:solidFill>
                <a:latin typeface="Georgia" pitchFamily="18" charset="0"/>
              </a:rPr>
              <a:t>Et aussi: Dispense de visa d’entrée</a:t>
            </a:r>
          </a:p>
          <a:p>
            <a:pPr defTabSz="355600">
              <a:spcBef>
                <a:spcPts val="600"/>
              </a:spcBef>
              <a:spcAft>
                <a:spcPts val="600"/>
              </a:spcAft>
              <a:buFont typeface="Wingdings" pitchFamily="2" charset="2"/>
              <a:buChar char="ü"/>
            </a:pPr>
            <a:r>
              <a:rPr lang="fr-FR">
                <a:solidFill>
                  <a:srgbClr val="002060"/>
                </a:solidFill>
                <a:latin typeface="Georgia" pitchFamily="18" charset="0"/>
              </a:rPr>
              <a:t> Parents de mineurs nés au Portugal avec ou sans nationalité </a:t>
            </a:r>
          </a:p>
          <a:p>
            <a:pPr defTabSz="355600">
              <a:spcBef>
                <a:spcPts val="600"/>
              </a:spcBef>
              <a:spcAft>
                <a:spcPts val="600"/>
              </a:spcAft>
              <a:buFont typeface="Wingdings" pitchFamily="2" charset="2"/>
              <a:buChar char="ü"/>
            </a:pPr>
            <a:r>
              <a:rPr lang="fr-FR">
                <a:solidFill>
                  <a:srgbClr val="002060"/>
                </a:solidFill>
                <a:latin typeface="Georgia" pitchFamily="18" charset="0"/>
              </a:rPr>
              <a:t>Autres situations relevant du regroupement familial</a:t>
            </a:r>
          </a:p>
          <a:p>
            <a:pPr defTabSz="355600">
              <a:spcBef>
                <a:spcPts val="600"/>
              </a:spcBef>
              <a:spcAft>
                <a:spcPts val="600"/>
              </a:spcAft>
              <a:buFont typeface="Wingdings" pitchFamily="2" charset="2"/>
              <a:buChar char="ü"/>
            </a:pPr>
            <a:r>
              <a:rPr lang="fr-FR">
                <a:solidFill>
                  <a:srgbClr val="002060"/>
                </a:solidFill>
                <a:latin typeface="Georgia" pitchFamily="18" charset="0"/>
              </a:rPr>
              <a:t>Régularisation des victimes de trafic </a:t>
            </a:r>
          </a:p>
          <a:p>
            <a:pPr defTabSz="355600">
              <a:spcBef>
                <a:spcPts val="600"/>
              </a:spcBef>
              <a:spcAft>
                <a:spcPts val="600"/>
              </a:spcAft>
              <a:buFont typeface="Wingdings" pitchFamily="2" charset="2"/>
              <a:buChar char="ü"/>
            </a:pPr>
            <a:r>
              <a:rPr lang="fr-FR">
                <a:solidFill>
                  <a:srgbClr val="002060"/>
                </a:solidFill>
                <a:latin typeface="Georgia" pitchFamily="18" charset="0"/>
              </a:rPr>
              <a:t>Importance de l’immigration qualifiée</a:t>
            </a:r>
          </a:p>
          <a:p>
            <a:pPr defTabSz="355600">
              <a:spcBef>
                <a:spcPts val="600"/>
              </a:spcBef>
              <a:spcAft>
                <a:spcPts val="600"/>
              </a:spcAft>
            </a:pPr>
            <a:endParaRPr lang="fr-FR">
              <a:solidFill>
                <a:srgbClr val="002060"/>
              </a:solidFill>
              <a:latin typeface="Georgia" pitchFamily="18" charset="0"/>
            </a:endParaRPr>
          </a:p>
          <a:p>
            <a:pPr defTabSz="355600">
              <a:spcBef>
                <a:spcPts val="600"/>
              </a:spcBef>
              <a:spcAft>
                <a:spcPts val="600"/>
              </a:spcAft>
              <a:buFont typeface="Wingdings" pitchFamily="2" charset="2"/>
              <a:buChar char="ü"/>
            </a:pPr>
            <a:endParaRPr lang="pt-PT">
              <a:solidFill>
                <a:srgbClr val="002060"/>
              </a:solidFill>
              <a:latin typeface="Georgia" pitchFamily="18" charset="0"/>
            </a:endParaRPr>
          </a:p>
          <a:p>
            <a:pPr defTabSz="355600">
              <a:spcBef>
                <a:spcPts val="600"/>
              </a:spcBef>
              <a:spcAft>
                <a:spcPts val="600"/>
              </a:spcAft>
            </a:pPr>
            <a:endParaRPr lang="pt-PT">
              <a:solidFill>
                <a:srgbClr val="002060"/>
              </a:solidFill>
              <a:latin typeface="Georgia" pitchFamily="18" charset="0"/>
            </a:endParaRPr>
          </a:p>
        </p:txBody>
      </p:sp>
      <p:sp>
        <p:nvSpPr>
          <p:cNvPr id="26629" name="CaixaDeTexto 6"/>
          <p:cNvSpPr txBox="1">
            <a:spLocks noChangeArrowheads="1"/>
          </p:cNvSpPr>
          <p:nvPr/>
        </p:nvSpPr>
        <p:spPr bwMode="auto">
          <a:xfrm>
            <a:off x="6357938" y="2214563"/>
            <a:ext cx="2143125" cy="1323975"/>
          </a:xfrm>
          <a:prstGeom prst="rect">
            <a:avLst/>
          </a:prstGeom>
          <a:noFill/>
          <a:ln w="9525">
            <a:noFill/>
            <a:miter lim="800000"/>
            <a:headEnd/>
            <a:tailEnd/>
          </a:ln>
        </p:spPr>
        <p:txBody>
          <a:bodyPr>
            <a:spAutoFit/>
          </a:bodyPr>
          <a:lstStyle/>
          <a:p>
            <a:pPr defTabSz="182563">
              <a:buFontTx/>
              <a:buChar char="-"/>
            </a:pPr>
            <a:r>
              <a:rPr lang="fr-FR" sz="1600">
                <a:solidFill>
                  <a:srgbClr val="002060"/>
                </a:solidFill>
                <a:latin typeface="Georgia" pitchFamily="18" charset="0"/>
              </a:rPr>
              <a:t> </a:t>
            </a:r>
            <a:r>
              <a:rPr lang="fr-FR" sz="1600" b="1" i="1">
                <a:solidFill>
                  <a:srgbClr val="002060"/>
                </a:solidFill>
                <a:latin typeface="Georgia" pitchFamily="18" charset="0"/>
              </a:rPr>
              <a:t>Temporaire</a:t>
            </a:r>
          </a:p>
          <a:p>
            <a:pPr defTabSz="182563"/>
            <a:r>
              <a:rPr lang="fr-FR" sz="1600" i="1">
                <a:solidFill>
                  <a:srgbClr val="002060"/>
                </a:solidFill>
                <a:latin typeface="Georgia" pitchFamily="18" charset="0"/>
              </a:rPr>
              <a:t>- </a:t>
            </a:r>
            <a:r>
              <a:rPr lang="fr-FR" sz="1600" b="1" i="1">
                <a:solidFill>
                  <a:srgbClr val="002060"/>
                </a:solidFill>
                <a:latin typeface="Georgia" pitchFamily="18" charset="0"/>
              </a:rPr>
              <a:t>Permanente </a:t>
            </a:r>
            <a:r>
              <a:rPr lang="fr-FR" sz="1600" i="1">
                <a:solidFill>
                  <a:srgbClr val="002060"/>
                </a:solidFill>
                <a:latin typeface="Georgia" pitchFamily="18" charset="0"/>
              </a:rPr>
              <a:t>(a</a:t>
            </a:r>
            <a:r>
              <a:rPr lang="fr-FR" sz="1600">
                <a:solidFill>
                  <a:srgbClr val="002060"/>
                </a:solidFill>
                <a:latin typeface="Georgia" pitchFamily="18" charset="0"/>
              </a:rPr>
              <a:t>u 	bout de 5 années)</a:t>
            </a:r>
            <a:endParaRPr lang="pt-PT" sz="1600">
              <a:solidFill>
                <a:srgbClr val="002060"/>
              </a:solidFill>
              <a:latin typeface="Georgia" pitchFamily="18" charset="0"/>
            </a:endParaRPr>
          </a:p>
          <a:p>
            <a:pPr defTabSz="182563"/>
            <a:endParaRPr lang="fr-FR" sz="1600">
              <a:solidFill>
                <a:srgbClr val="002060"/>
              </a:solidFill>
              <a:latin typeface="Georgia" pitchFamily="18" charset="0"/>
            </a:endParaRPr>
          </a:p>
          <a:p>
            <a:pPr defTabSz="182563"/>
            <a:endParaRPr lang="fr-FR" sz="1600">
              <a:solidFill>
                <a:srgbClr val="002060"/>
              </a:solidFill>
              <a:latin typeface="Georgia" pitchFamily="18" charset="0"/>
            </a:endParaRPr>
          </a:p>
        </p:txBody>
      </p:sp>
      <p:sp>
        <p:nvSpPr>
          <p:cNvPr id="8" name="Chaveta à esquerda 7"/>
          <p:cNvSpPr/>
          <p:nvPr/>
        </p:nvSpPr>
        <p:spPr>
          <a:xfrm>
            <a:off x="6286500" y="2214563"/>
            <a:ext cx="142875" cy="857250"/>
          </a:xfrm>
          <a:prstGeom prst="leftBrace">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pt-PT" dirty="0"/>
          </a:p>
        </p:txBody>
      </p:sp>
      <p:sp>
        <p:nvSpPr>
          <p:cNvPr id="9" name="CaixaDeTexto 8"/>
          <p:cNvSpPr txBox="1"/>
          <p:nvPr/>
        </p:nvSpPr>
        <p:spPr>
          <a:xfrm>
            <a:off x="7358063" y="4429125"/>
            <a:ext cx="1241425" cy="1077913"/>
          </a:xfrm>
          <a:prstGeom prst="rect">
            <a:avLst/>
          </a:prstGeom>
          <a:noFill/>
        </p:spPr>
        <p:txBody>
          <a:bodyPr>
            <a:spAutoFit/>
          </a:bodyPr>
          <a:lstStyle/>
          <a:p>
            <a:pPr algn="ctr" fontAlgn="auto">
              <a:spcBef>
                <a:spcPts val="0"/>
              </a:spcBef>
              <a:spcAft>
                <a:spcPts val="0"/>
              </a:spcAft>
              <a:defRPr/>
            </a:pPr>
            <a:r>
              <a:rPr lang="fr-FR" sz="1600" dirty="0">
                <a:latin typeface="+mj-lt"/>
              </a:rPr>
              <a:t>Service des  Étrangers et Frontières </a:t>
            </a:r>
          </a:p>
        </p:txBody>
      </p:sp>
      <p:sp>
        <p:nvSpPr>
          <p:cNvPr id="11" name="Oval 10"/>
          <p:cNvSpPr/>
          <p:nvPr/>
        </p:nvSpPr>
        <p:spPr>
          <a:xfrm>
            <a:off x="7286625" y="4286250"/>
            <a:ext cx="1500188" cy="1428750"/>
          </a:xfrm>
          <a:prstGeom prst="ellipse">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Marcador de Posição do Rodapé 1"/>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pt-PT"/>
              <a:t>Matilde Gago da Silva  &amp; Helena Rato </a:t>
            </a:r>
          </a:p>
        </p:txBody>
      </p:sp>
      <p:sp>
        <p:nvSpPr>
          <p:cNvPr id="28674" name="Marcador de Posição do Número do Diapositivo 2"/>
          <p:cNvSpPr>
            <a:spLocks noGrp="1"/>
          </p:cNvSpPr>
          <p:nvPr>
            <p:ph type="sldNum" sz="quarter" idx="12"/>
          </p:nvPr>
        </p:nvSpPr>
        <p:spPr bwMode="auto">
          <a:ln>
            <a:miter lim="800000"/>
            <a:headEnd/>
            <a:tailEnd/>
          </a:ln>
        </p:spPr>
        <p:txBody>
          <a:bodyPr wrap="square" tIns="45720" bIns="45720" numCol="1" anchorCtr="0" compatLnSpc="1">
            <a:prstTxWarp prst="textNoShape">
              <a:avLst/>
            </a:prstTxWarp>
          </a:bodyPr>
          <a:lstStyle/>
          <a:p>
            <a:pPr fontAlgn="base">
              <a:spcBef>
                <a:spcPct val="0"/>
              </a:spcBef>
              <a:spcAft>
                <a:spcPct val="0"/>
              </a:spcAft>
              <a:defRPr/>
            </a:pPr>
            <a:fld id="{271C8AC0-FD19-4A33-AEDD-CC2DC9005D61}" type="slidenum">
              <a:rPr lang="pt-PT"/>
              <a:pPr fontAlgn="base">
                <a:spcBef>
                  <a:spcPct val="0"/>
                </a:spcBef>
                <a:spcAft>
                  <a:spcPct val="0"/>
                </a:spcAft>
                <a:defRPr/>
              </a:pPr>
              <a:t>7</a:t>
            </a:fld>
            <a:endParaRPr lang="pt-PT"/>
          </a:p>
        </p:txBody>
      </p:sp>
      <p:sp>
        <p:nvSpPr>
          <p:cNvPr id="28675" name="CaixaDeTexto 3"/>
          <p:cNvSpPr txBox="1">
            <a:spLocks noChangeArrowheads="1"/>
          </p:cNvSpPr>
          <p:nvPr/>
        </p:nvSpPr>
        <p:spPr bwMode="auto">
          <a:xfrm>
            <a:off x="250825" y="188913"/>
            <a:ext cx="8750300" cy="979487"/>
          </a:xfrm>
          <a:prstGeom prst="rect">
            <a:avLst/>
          </a:prstGeom>
          <a:noFill/>
          <a:ln w="9525">
            <a:noFill/>
            <a:miter lim="800000"/>
            <a:headEnd/>
            <a:tailEnd/>
          </a:ln>
        </p:spPr>
        <p:txBody>
          <a:bodyPr>
            <a:spAutoFit/>
          </a:bodyPr>
          <a:lstStyle/>
          <a:p>
            <a:pPr algn="ctr"/>
            <a:r>
              <a:rPr lang="fr-FR" sz="2800" b="1">
                <a:solidFill>
                  <a:srgbClr val="002060"/>
                </a:solidFill>
                <a:latin typeface="Georgia" pitchFamily="18" charset="0"/>
              </a:rPr>
              <a:t>Plans d’Intégration desPersonnes Immigrées </a:t>
            </a:r>
          </a:p>
          <a:p>
            <a:pPr algn="ctr"/>
            <a:r>
              <a:rPr lang="fr-FR" sz="2800" b="1">
                <a:solidFill>
                  <a:srgbClr val="002060"/>
                </a:solidFill>
                <a:latin typeface="Georgia" pitchFamily="18" charset="0"/>
              </a:rPr>
              <a:t>2007-2010            2010-2013</a:t>
            </a:r>
          </a:p>
        </p:txBody>
      </p:sp>
      <p:sp>
        <p:nvSpPr>
          <p:cNvPr id="28676" name="CaixaDeTexto 5"/>
          <p:cNvSpPr txBox="1">
            <a:spLocks noChangeArrowheads="1"/>
          </p:cNvSpPr>
          <p:nvPr/>
        </p:nvSpPr>
        <p:spPr bwMode="auto">
          <a:xfrm>
            <a:off x="250825" y="1268413"/>
            <a:ext cx="8569325" cy="6140450"/>
          </a:xfrm>
          <a:prstGeom prst="rect">
            <a:avLst/>
          </a:prstGeom>
          <a:noFill/>
          <a:ln w="9525">
            <a:noFill/>
            <a:miter lim="800000"/>
            <a:headEnd/>
            <a:tailEnd/>
          </a:ln>
        </p:spPr>
        <p:txBody>
          <a:bodyPr>
            <a:spAutoFit/>
          </a:bodyPr>
          <a:lstStyle/>
          <a:p>
            <a:pPr defTabSz="355600">
              <a:lnSpc>
                <a:spcPct val="150000"/>
              </a:lnSpc>
              <a:buFont typeface="Wingdings" pitchFamily="2" charset="2"/>
              <a:buChar char="Ø"/>
            </a:pPr>
            <a:r>
              <a:rPr lang="fr-FR" b="1">
                <a:solidFill>
                  <a:srgbClr val="002060"/>
                </a:solidFill>
                <a:latin typeface="Georgia" pitchFamily="18" charset="0"/>
              </a:rPr>
              <a:t>90 mesures dirigées à 17 domaines d’intervention</a:t>
            </a:r>
          </a:p>
          <a:p>
            <a:pPr defTabSz="355600">
              <a:lnSpc>
                <a:spcPct val="150000"/>
              </a:lnSpc>
              <a:buFont typeface="Wingdings" pitchFamily="2" charset="2"/>
              <a:buChar char="Ø"/>
            </a:pPr>
            <a:r>
              <a:rPr lang="fr-FR" b="1">
                <a:solidFill>
                  <a:srgbClr val="002060"/>
                </a:solidFill>
                <a:latin typeface="Georgia" pitchFamily="18" charset="0"/>
              </a:rPr>
              <a:t>Responsabilité des Organismes/Ministères, par domaine</a:t>
            </a:r>
          </a:p>
          <a:p>
            <a:pPr defTabSz="355600">
              <a:lnSpc>
                <a:spcPct val="150000"/>
              </a:lnSpc>
              <a:buFont typeface="Wingdings" pitchFamily="2" charset="2"/>
              <a:buChar char="Ø"/>
            </a:pPr>
            <a:r>
              <a:rPr lang="fr-FR" b="1">
                <a:solidFill>
                  <a:srgbClr val="002060"/>
                </a:solidFill>
                <a:latin typeface="Georgia" pitchFamily="18" charset="0"/>
              </a:rPr>
              <a:t>Coordination du Haut Commissariat</a:t>
            </a:r>
          </a:p>
          <a:p>
            <a:pPr defTabSz="355600">
              <a:lnSpc>
                <a:spcPct val="150000"/>
              </a:lnSpc>
              <a:buFont typeface="Wingdings" pitchFamily="2" charset="2"/>
              <a:buChar char="Ø"/>
            </a:pPr>
            <a:r>
              <a:rPr lang="fr-FR" b="1">
                <a:solidFill>
                  <a:srgbClr val="002060"/>
                </a:solidFill>
                <a:latin typeface="Georgia" pitchFamily="18" charset="0"/>
              </a:rPr>
              <a:t>Participation des Associations d’Immigrants et ONG</a:t>
            </a:r>
          </a:p>
          <a:p>
            <a:pPr defTabSz="355600">
              <a:lnSpc>
                <a:spcPct val="150000"/>
              </a:lnSpc>
              <a:buFont typeface="Wingdings" pitchFamily="2" charset="2"/>
              <a:buChar char="Ø"/>
            </a:pPr>
            <a:endParaRPr lang="fr-FR" b="1">
              <a:solidFill>
                <a:srgbClr val="002060"/>
              </a:solidFill>
              <a:latin typeface="Georgia" pitchFamily="18" charset="0"/>
            </a:endParaRPr>
          </a:p>
          <a:p>
            <a:pPr defTabSz="355600">
              <a:lnSpc>
                <a:spcPct val="150000"/>
              </a:lnSpc>
              <a:buFont typeface="Wingdings" pitchFamily="2" charset="2"/>
              <a:buChar char="Ø"/>
            </a:pPr>
            <a:endParaRPr lang="fr-FR" b="1">
              <a:solidFill>
                <a:srgbClr val="002060"/>
              </a:solidFill>
              <a:latin typeface="Georgia" pitchFamily="18" charset="0"/>
            </a:endParaRPr>
          </a:p>
          <a:p>
            <a:pPr defTabSz="355600">
              <a:lnSpc>
                <a:spcPct val="150000"/>
              </a:lnSpc>
              <a:buFont typeface="Wingdings" pitchFamily="2" charset="2"/>
              <a:buChar char="Ø"/>
            </a:pPr>
            <a:endParaRPr lang="fr-FR" b="1">
              <a:solidFill>
                <a:srgbClr val="002060"/>
              </a:solidFill>
              <a:latin typeface="Georgia" pitchFamily="18" charset="0"/>
            </a:endParaRPr>
          </a:p>
          <a:p>
            <a:pPr defTabSz="355600">
              <a:lnSpc>
                <a:spcPct val="150000"/>
              </a:lnSpc>
              <a:buFont typeface="Wingdings" pitchFamily="2" charset="2"/>
              <a:buChar char="Ø"/>
            </a:pPr>
            <a:endParaRPr lang="fr-FR" b="1">
              <a:solidFill>
                <a:srgbClr val="002060"/>
              </a:solidFill>
              <a:latin typeface="Georgia" pitchFamily="18" charset="0"/>
            </a:endParaRPr>
          </a:p>
          <a:p>
            <a:pPr defTabSz="355600">
              <a:lnSpc>
                <a:spcPct val="150000"/>
              </a:lnSpc>
              <a:buFont typeface="Wingdings" pitchFamily="2" charset="2"/>
              <a:buChar char="Ø"/>
            </a:pPr>
            <a:endParaRPr lang="fr-FR" b="1">
              <a:solidFill>
                <a:srgbClr val="002060"/>
              </a:solidFill>
              <a:latin typeface="Georgia" pitchFamily="18" charset="0"/>
            </a:endParaRPr>
          </a:p>
          <a:p>
            <a:pPr defTabSz="355600">
              <a:lnSpc>
                <a:spcPct val="150000"/>
              </a:lnSpc>
              <a:buFont typeface="Wingdings" pitchFamily="2" charset="2"/>
              <a:buChar char="Ø"/>
            </a:pPr>
            <a:endParaRPr lang="fr-FR" b="1">
              <a:solidFill>
                <a:srgbClr val="002060"/>
              </a:solidFill>
              <a:latin typeface="Georgia" pitchFamily="18" charset="0"/>
            </a:endParaRPr>
          </a:p>
          <a:p>
            <a:pPr defTabSz="355600">
              <a:lnSpc>
                <a:spcPct val="150000"/>
              </a:lnSpc>
              <a:buFont typeface="Wingdings" pitchFamily="2" charset="2"/>
              <a:buChar char="Ø"/>
            </a:pPr>
            <a:endParaRPr lang="fr-FR" b="1">
              <a:solidFill>
                <a:srgbClr val="002060"/>
              </a:solidFill>
              <a:latin typeface="Georgia" pitchFamily="18" charset="0"/>
            </a:endParaRPr>
          </a:p>
          <a:p>
            <a:pPr defTabSz="355600">
              <a:lnSpc>
                <a:spcPct val="150000"/>
              </a:lnSpc>
            </a:pPr>
            <a:endParaRPr lang="fr-FR" b="1">
              <a:solidFill>
                <a:srgbClr val="002060"/>
              </a:solidFill>
              <a:latin typeface="Georgia" pitchFamily="18" charset="0"/>
            </a:endParaRPr>
          </a:p>
          <a:p>
            <a:pPr defTabSz="355600">
              <a:lnSpc>
                <a:spcPct val="150000"/>
              </a:lnSpc>
              <a:spcBef>
                <a:spcPts val="600"/>
              </a:spcBef>
              <a:spcAft>
                <a:spcPts val="600"/>
              </a:spcAft>
            </a:pPr>
            <a:endParaRPr lang="fr-FR">
              <a:solidFill>
                <a:srgbClr val="002060"/>
              </a:solidFill>
              <a:latin typeface="Georgia" pitchFamily="18" charset="0"/>
            </a:endParaRPr>
          </a:p>
          <a:p>
            <a:pPr defTabSz="355600">
              <a:lnSpc>
                <a:spcPct val="150000"/>
              </a:lnSpc>
              <a:spcBef>
                <a:spcPts val="600"/>
              </a:spcBef>
              <a:spcAft>
                <a:spcPts val="600"/>
              </a:spcAft>
            </a:pPr>
            <a:r>
              <a:rPr lang="fr-FR">
                <a:solidFill>
                  <a:srgbClr val="002060"/>
                </a:solidFill>
                <a:latin typeface="Georgia" pitchFamily="18" charset="0"/>
              </a:rPr>
              <a:t>	</a:t>
            </a:r>
            <a:endParaRPr lang="pt-PT">
              <a:solidFill>
                <a:srgbClr val="002060"/>
              </a:solidFill>
              <a:latin typeface="Georgia" pitchFamily="18" charset="0"/>
            </a:endParaRPr>
          </a:p>
        </p:txBody>
      </p:sp>
      <p:sp>
        <p:nvSpPr>
          <p:cNvPr id="7" name="Fluxograma: preparação 6"/>
          <p:cNvSpPr/>
          <p:nvPr/>
        </p:nvSpPr>
        <p:spPr>
          <a:xfrm>
            <a:off x="0" y="3213100"/>
            <a:ext cx="1692275" cy="757238"/>
          </a:xfrm>
          <a:prstGeom prst="flowChartPreparati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b="1" dirty="0">
                <a:solidFill>
                  <a:schemeClr val="tx1"/>
                </a:solidFill>
              </a:rPr>
              <a:t>Accueil</a:t>
            </a:r>
          </a:p>
        </p:txBody>
      </p:sp>
      <p:sp>
        <p:nvSpPr>
          <p:cNvPr id="8" name="Fluxograma: preparação 7"/>
          <p:cNvSpPr/>
          <p:nvPr/>
        </p:nvSpPr>
        <p:spPr>
          <a:xfrm>
            <a:off x="1258888" y="3068638"/>
            <a:ext cx="1997075" cy="936625"/>
          </a:xfrm>
          <a:prstGeom prst="flowChartPreparati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b="1" dirty="0">
                <a:solidFill>
                  <a:schemeClr val="tx1"/>
                </a:solidFill>
              </a:rPr>
              <a:t>Culture</a:t>
            </a:r>
          </a:p>
          <a:p>
            <a:pPr algn="ctr" fontAlgn="auto">
              <a:spcBef>
                <a:spcPts val="0"/>
              </a:spcBef>
              <a:spcAft>
                <a:spcPts val="0"/>
              </a:spcAft>
              <a:defRPr/>
            </a:pPr>
            <a:r>
              <a:rPr lang="fr-FR" b="1" dirty="0">
                <a:solidFill>
                  <a:schemeClr val="tx1"/>
                </a:solidFill>
              </a:rPr>
              <a:t>Langue</a:t>
            </a:r>
          </a:p>
        </p:txBody>
      </p:sp>
      <p:sp>
        <p:nvSpPr>
          <p:cNvPr id="9" name="Fluxograma: preparação 8"/>
          <p:cNvSpPr/>
          <p:nvPr/>
        </p:nvSpPr>
        <p:spPr>
          <a:xfrm>
            <a:off x="-757238" y="4221163"/>
            <a:ext cx="2520951" cy="1008062"/>
          </a:xfrm>
          <a:prstGeom prst="flowChartPreparati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a:solidFill>
                  <a:schemeClr val="tx1"/>
                </a:solidFill>
              </a:rPr>
              <a:t>Habitation</a:t>
            </a:r>
          </a:p>
        </p:txBody>
      </p:sp>
      <p:sp>
        <p:nvSpPr>
          <p:cNvPr id="10" name="Fluxograma: preparação 9"/>
          <p:cNvSpPr/>
          <p:nvPr/>
        </p:nvSpPr>
        <p:spPr>
          <a:xfrm>
            <a:off x="1042988" y="4149725"/>
            <a:ext cx="1800225" cy="863600"/>
          </a:xfrm>
          <a:prstGeom prst="flowChartPreparati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b="1" dirty="0">
                <a:solidFill>
                  <a:schemeClr val="tx1"/>
                </a:solidFill>
              </a:rPr>
              <a:t>Justice</a:t>
            </a:r>
          </a:p>
        </p:txBody>
      </p:sp>
      <p:sp>
        <p:nvSpPr>
          <p:cNvPr id="11" name="Fluxograma: preparação 10"/>
          <p:cNvSpPr/>
          <p:nvPr/>
        </p:nvSpPr>
        <p:spPr>
          <a:xfrm>
            <a:off x="2555875" y="3068638"/>
            <a:ext cx="2520950" cy="901700"/>
          </a:xfrm>
          <a:prstGeom prst="flowChartPreparati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a:solidFill>
                  <a:schemeClr val="tx1"/>
                </a:solidFill>
              </a:rPr>
              <a:t>Emploi </a:t>
            </a:r>
          </a:p>
          <a:p>
            <a:pPr algn="ctr" fontAlgn="auto">
              <a:spcBef>
                <a:spcPts val="0"/>
              </a:spcBef>
              <a:spcAft>
                <a:spcPts val="0"/>
              </a:spcAft>
              <a:defRPr/>
            </a:pPr>
            <a:r>
              <a:rPr lang="fr-FR" sz="1600" b="1" dirty="0">
                <a:solidFill>
                  <a:schemeClr val="tx1"/>
                </a:solidFill>
              </a:rPr>
              <a:t>Formation</a:t>
            </a:r>
          </a:p>
        </p:txBody>
      </p:sp>
      <p:sp>
        <p:nvSpPr>
          <p:cNvPr id="13" name="Fluxograma: preparação 12"/>
          <p:cNvSpPr/>
          <p:nvPr/>
        </p:nvSpPr>
        <p:spPr>
          <a:xfrm>
            <a:off x="4284663" y="3141663"/>
            <a:ext cx="2159000" cy="863600"/>
          </a:xfrm>
          <a:prstGeom prst="flowChartPreparati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b="1" dirty="0">
                <a:solidFill>
                  <a:schemeClr val="tx1"/>
                </a:solidFill>
              </a:rPr>
              <a:t>Éducation</a:t>
            </a:r>
          </a:p>
        </p:txBody>
      </p:sp>
      <p:sp>
        <p:nvSpPr>
          <p:cNvPr id="14" name="Fluxograma: preparação 13"/>
          <p:cNvSpPr/>
          <p:nvPr/>
        </p:nvSpPr>
        <p:spPr>
          <a:xfrm>
            <a:off x="6659563" y="4149725"/>
            <a:ext cx="3025775" cy="935038"/>
          </a:xfrm>
          <a:prstGeom prst="flowChartPreparati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a:solidFill>
                  <a:schemeClr val="tx1"/>
                </a:solidFill>
              </a:rPr>
              <a:t>Descendants</a:t>
            </a:r>
          </a:p>
          <a:p>
            <a:pPr algn="ctr" fontAlgn="auto">
              <a:spcBef>
                <a:spcPts val="0"/>
              </a:spcBef>
              <a:spcAft>
                <a:spcPts val="0"/>
              </a:spcAft>
              <a:defRPr/>
            </a:pPr>
            <a:r>
              <a:rPr lang="fr-FR" b="1" dirty="0">
                <a:solidFill>
                  <a:schemeClr val="tx1"/>
                </a:solidFill>
              </a:rPr>
              <a:t>d’Immigrants</a:t>
            </a:r>
          </a:p>
        </p:txBody>
      </p:sp>
      <p:sp>
        <p:nvSpPr>
          <p:cNvPr id="15" name="Fluxograma: preparação 14"/>
          <p:cNvSpPr/>
          <p:nvPr/>
        </p:nvSpPr>
        <p:spPr>
          <a:xfrm>
            <a:off x="-541338" y="5229225"/>
            <a:ext cx="2736851" cy="828675"/>
          </a:xfrm>
          <a:prstGeom prst="flowChartPreparation">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r-FR" b="1" dirty="0">
                <a:solidFill>
                  <a:schemeClr val="tx1"/>
                </a:solidFill>
              </a:rPr>
              <a:t>Immigrants Agées </a:t>
            </a:r>
          </a:p>
        </p:txBody>
      </p:sp>
      <p:sp>
        <p:nvSpPr>
          <p:cNvPr id="16" name="Fluxograma: preparação 15"/>
          <p:cNvSpPr/>
          <p:nvPr/>
        </p:nvSpPr>
        <p:spPr>
          <a:xfrm>
            <a:off x="1476375" y="5516563"/>
            <a:ext cx="2159000" cy="757237"/>
          </a:xfrm>
          <a:prstGeom prst="flowChartPreparation">
            <a:avLst/>
          </a:prstGeom>
          <a:solidFill>
            <a:schemeClr val="accent1">
              <a:lumMod val="60000"/>
              <a:lumOff val="4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r-FR" b="1" dirty="0">
                <a:solidFill>
                  <a:schemeClr val="tx1"/>
                </a:solidFill>
              </a:rPr>
              <a:t>Pays </a:t>
            </a:r>
          </a:p>
          <a:p>
            <a:pPr fontAlgn="auto">
              <a:spcBef>
                <a:spcPts val="0"/>
              </a:spcBef>
              <a:spcAft>
                <a:spcPts val="0"/>
              </a:spcAft>
              <a:defRPr/>
            </a:pPr>
            <a:r>
              <a:rPr lang="fr-FR" b="1" dirty="0">
                <a:solidFill>
                  <a:schemeClr val="tx1"/>
                </a:solidFill>
              </a:rPr>
              <a:t>d’origine</a:t>
            </a:r>
          </a:p>
        </p:txBody>
      </p:sp>
      <p:sp>
        <p:nvSpPr>
          <p:cNvPr id="17" name="Fluxograma: preparação 16"/>
          <p:cNvSpPr/>
          <p:nvPr/>
        </p:nvSpPr>
        <p:spPr>
          <a:xfrm>
            <a:off x="4859338" y="4076700"/>
            <a:ext cx="2665412" cy="936625"/>
          </a:xfrm>
          <a:prstGeom prst="flowChartPreparati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r-FR" sz="1600" b="1" dirty="0">
                <a:solidFill>
                  <a:schemeClr val="tx1"/>
                </a:solidFill>
              </a:rPr>
              <a:t>Associations</a:t>
            </a:r>
          </a:p>
          <a:p>
            <a:pPr fontAlgn="auto">
              <a:spcBef>
                <a:spcPts val="0"/>
              </a:spcBef>
              <a:spcAft>
                <a:spcPts val="0"/>
              </a:spcAft>
              <a:defRPr/>
            </a:pPr>
            <a:r>
              <a:rPr lang="fr-FR" sz="1600" b="1" dirty="0">
                <a:solidFill>
                  <a:schemeClr val="tx1"/>
                </a:solidFill>
              </a:rPr>
              <a:t>Immigrants</a:t>
            </a:r>
          </a:p>
        </p:txBody>
      </p:sp>
      <p:sp>
        <p:nvSpPr>
          <p:cNvPr id="18" name="Fluxograma: preparação 17"/>
          <p:cNvSpPr/>
          <p:nvPr/>
        </p:nvSpPr>
        <p:spPr>
          <a:xfrm>
            <a:off x="5940425" y="3141663"/>
            <a:ext cx="2016125" cy="755650"/>
          </a:xfrm>
          <a:prstGeom prst="flowChartPreparati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a:solidFill>
                  <a:schemeClr val="tx1"/>
                </a:solidFill>
              </a:rPr>
              <a:t>Sécurité</a:t>
            </a:r>
            <a:r>
              <a:rPr lang="pt-PT" b="1" dirty="0">
                <a:solidFill>
                  <a:schemeClr val="tx1"/>
                </a:solidFill>
              </a:rPr>
              <a:t> </a:t>
            </a:r>
            <a:r>
              <a:rPr lang="fr-FR" b="1" dirty="0">
                <a:solidFill>
                  <a:schemeClr val="tx1"/>
                </a:solidFill>
              </a:rPr>
              <a:t>sociale</a:t>
            </a:r>
          </a:p>
        </p:txBody>
      </p:sp>
      <p:sp>
        <p:nvSpPr>
          <p:cNvPr id="21" name="Fluxograma: preparação 20"/>
          <p:cNvSpPr/>
          <p:nvPr/>
        </p:nvSpPr>
        <p:spPr>
          <a:xfrm>
            <a:off x="2339975" y="4076700"/>
            <a:ext cx="3168650" cy="1081088"/>
          </a:xfrm>
          <a:prstGeom prst="flowChartPreparati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r-FR" sz="1600" b="1" dirty="0">
                <a:solidFill>
                  <a:schemeClr val="tx1"/>
                </a:solidFill>
              </a:rPr>
              <a:t>Racisme</a:t>
            </a:r>
          </a:p>
          <a:p>
            <a:pPr fontAlgn="auto">
              <a:spcBef>
                <a:spcPts val="0"/>
              </a:spcBef>
              <a:spcAft>
                <a:spcPts val="0"/>
              </a:spcAft>
              <a:defRPr/>
            </a:pPr>
            <a:r>
              <a:rPr lang="fr-FR" sz="1600" b="1" dirty="0">
                <a:solidFill>
                  <a:schemeClr val="tx1"/>
                </a:solidFill>
              </a:rPr>
              <a:t>Discrimination</a:t>
            </a:r>
            <a:r>
              <a:rPr lang="fr-FR" sz="1600" b="1" dirty="0"/>
              <a:t> </a:t>
            </a:r>
          </a:p>
        </p:txBody>
      </p:sp>
      <p:sp>
        <p:nvSpPr>
          <p:cNvPr id="24" name="Fluxograma: preparação 23"/>
          <p:cNvSpPr/>
          <p:nvPr/>
        </p:nvSpPr>
        <p:spPr>
          <a:xfrm>
            <a:off x="7524750" y="3284538"/>
            <a:ext cx="1871663" cy="757237"/>
          </a:xfrm>
          <a:prstGeom prst="flowChartPreparati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a:solidFill>
                  <a:schemeClr val="tx1"/>
                </a:solidFill>
              </a:rPr>
              <a:t>Santé</a:t>
            </a:r>
          </a:p>
        </p:txBody>
      </p:sp>
      <p:sp>
        <p:nvSpPr>
          <p:cNvPr id="25" name="Fluxograma: preparação 24"/>
          <p:cNvSpPr/>
          <p:nvPr/>
        </p:nvSpPr>
        <p:spPr>
          <a:xfrm>
            <a:off x="3203575" y="5300663"/>
            <a:ext cx="2305050" cy="757237"/>
          </a:xfrm>
          <a:prstGeom prst="flowChartPreparation">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dirty="0"/>
              <a:t>´</a:t>
            </a:r>
            <a:r>
              <a:rPr lang="fr-FR" sz="1600" b="1" dirty="0">
                <a:solidFill>
                  <a:schemeClr val="tx1"/>
                </a:solidFill>
              </a:rPr>
              <a:t>Diversité </a:t>
            </a:r>
          </a:p>
          <a:p>
            <a:pPr algn="ctr" fontAlgn="auto">
              <a:spcBef>
                <a:spcPts val="0"/>
              </a:spcBef>
              <a:spcAft>
                <a:spcPts val="0"/>
              </a:spcAft>
              <a:defRPr/>
            </a:pPr>
            <a:r>
              <a:rPr lang="fr-FR" sz="1600" b="1" dirty="0">
                <a:solidFill>
                  <a:schemeClr val="tx1"/>
                </a:solidFill>
              </a:rPr>
              <a:t>Inter culturalité</a:t>
            </a:r>
          </a:p>
        </p:txBody>
      </p:sp>
      <p:sp>
        <p:nvSpPr>
          <p:cNvPr id="26" name="Fluxograma: preparação 25"/>
          <p:cNvSpPr/>
          <p:nvPr/>
        </p:nvSpPr>
        <p:spPr>
          <a:xfrm>
            <a:off x="6875463" y="5445125"/>
            <a:ext cx="2268537" cy="757238"/>
          </a:xfrm>
          <a:prstGeom prst="flowChartPreparation">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a:solidFill>
                  <a:schemeClr val="tx1"/>
                </a:solidFill>
              </a:rPr>
              <a:t>Trafic êtres humains  </a:t>
            </a:r>
          </a:p>
        </p:txBody>
      </p:sp>
      <p:sp>
        <p:nvSpPr>
          <p:cNvPr id="27" name="Fluxograma: preparação 26"/>
          <p:cNvSpPr/>
          <p:nvPr/>
        </p:nvSpPr>
        <p:spPr>
          <a:xfrm>
            <a:off x="5219700" y="5373688"/>
            <a:ext cx="2089150" cy="792162"/>
          </a:xfrm>
          <a:prstGeom prst="flowChartPreparati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a:solidFill>
                  <a:schemeClr val="tx1"/>
                </a:solidFill>
              </a:rPr>
              <a:t>Égalité de genre</a:t>
            </a:r>
          </a:p>
        </p:txBody>
      </p:sp>
      <p:sp>
        <p:nvSpPr>
          <p:cNvPr id="32" name="Seta circular 31"/>
          <p:cNvSpPr/>
          <p:nvPr/>
        </p:nvSpPr>
        <p:spPr>
          <a:xfrm rot="4137126">
            <a:off x="6999288" y="1295400"/>
            <a:ext cx="1352550" cy="1511300"/>
          </a:xfrm>
          <a:prstGeom prst="circularArrow">
            <a:avLst>
              <a:gd name="adj1" fmla="val 12500"/>
              <a:gd name="adj2" fmla="val 1142319"/>
              <a:gd name="adj3" fmla="val 20457681"/>
              <a:gd name="adj4" fmla="val 12741499"/>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Marcador de Posição do Rodapé 1"/>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pt-PT"/>
              <a:t>Matilde Gago da Silva  &amp; Helena Rato </a:t>
            </a:r>
          </a:p>
        </p:txBody>
      </p:sp>
      <p:sp>
        <p:nvSpPr>
          <p:cNvPr id="29698" name="Marcador de Posição do Número do Diapositivo 2"/>
          <p:cNvSpPr>
            <a:spLocks noGrp="1"/>
          </p:cNvSpPr>
          <p:nvPr>
            <p:ph type="sldNum" sz="quarter" idx="12"/>
          </p:nvPr>
        </p:nvSpPr>
        <p:spPr bwMode="auto">
          <a:ln>
            <a:miter lim="800000"/>
            <a:headEnd/>
            <a:tailEnd/>
          </a:ln>
        </p:spPr>
        <p:txBody>
          <a:bodyPr wrap="square" tIns="45720" bIns="45720" numCol="1" anchorCtr="0" compatLnSpc="1">
            <a:prstTxWarp prst="textNoShape">
              <a:avLst/>
            </a:prstTxWarp>
          </a:bodyPr>
          <a:lstStyle/>
          <a:p>
            <a:pPr fontAlgn="base">
              <a:spcBef>
                <a:spcPct val="0"/>
              </a:spcBef>
              <a:spcAft>
                <a:spcPct val="0"/>
              </a:spcAft>
              <a:defRPr/>
            </a:pPr>
            <a:fld id="{332A6230-927E-414F-82A4-D912B6C7B267}" type="slidenum">
              <a:rPr lang="pt-PT"/>
              <a:pPr fontAlgn="base">
                <a:spcBef>
                  <a:spcPct val="0"/>
                </a:spcBef>
                <a:spcAft>
                  <a:spcPct val="0"/>
                </a:spcAft>
                <a:defRPr/>
              </a:pPr>
              <a:t>8</a:t>
            </a:fld>
            <a:endParaRPr lang="pt-PT"/>
          </a:p>
        </p:txBody>
      </p:sp>
      <p:sp>
        <p:nvSpPr>
          <p:cNvPr id="29699" name="CaixaDeTexto 3"/>
          <p:cNvSpPr txBox="1">
            <a:spLocks noChangeArrowheads="1"/>
          </p:cNvSpPr>
          <p:nvPr/>
        </p:nvSpPr>
        <p:spPr bwMode="auto">
          <a:xfrm>
            <a:off x="179388" y="188913"/>
            <a:ext cx="8821737" cy="855662"/>
          </a:xfrm>
          <a:prstGeom prst="rect">
            <a:avLst/>
          </a:prstGeom>
          <a:noFill/>
          <a:ln w="9525">
            <a:noFill/>
            <a:miter lim="800000"/>
            <a:headEnd/>
            <a:tailEnd/>
          </a:ln>
        </p:spPr>
        <p:txBody>
          <a:bodyPr>
            <a:spAutoFit/>
          </a:bodyPr>
          <a:lstStyle/>
          <a:p>
            <a:pPr algn="ctr"/>
            <a:r>
              <a:rPr lang="fr-FR" sz="2400" b="1">
                <a:solidFill>
                  <a:srgbClr val="002060"/>
                </a:solidFill>
                <a:latin typeface="Georgia" pitchFamily="18" charset="0"/>
              </a:rPr>
              <a:t>Le Haut Commissariat pour l’Intégration et le Dialogue Interculturel - ACIDI</a:t>
            </a:r>
          </a:p>
        </p:txBody>
      </p:sp>
      <p:sp>
        <p:nvSpPr>
          <p:cNvPr id="29700" name="CaixaDeTexto 4"/>
          <p:cNvSpPr txBox="1">
            <a:spLocks noChangeArrowheads="1"/>
          </p:cNvSpPr>
          <p:nvPr/>
        </p:nvSpPr>
        <p:spPr bwMode="auto">
          <a:xfrm>
            <a:off x="323850" y="1268413"/>
            <a:ext cx="8534400" cy="4094162"/>
          </a:xfrm>
          <a:prstGeom prst="rect">
            <a:avLst/>
          </a:prstGeom>
          <a:noFill/>
          <a:ln w="9525">
            <a:noFill/>
            <a:miter lim="800000"/>
            <a:headEnd/>
            <a:tailEnd/>
          </a:ln>
        </p:spPr>
        <p:txBody>
          <a:bodyPr>
            <a:spAutoFit/>
          </a:bodyPr>
          <a:lstStyle/>
          <a:p>
            <a:pPr defTabSz="452438"/>
            <a:r>
              <a:rPr lang="fr-FR" sz="2000">
                <a:solidFill>
                  <a:srgbClr val="002060"/>
                </a:solidFill>
                <a:latin typeface="Georgia" pitchFamily="18" charset="0"/>
              </a:rPr>
              <a:t>Avant 2007 – Haut Commissariat pour l’Immigration et les Minorités Ethniques  			Pourquoi une nouvelle désignation ? </a:t>
            </a:r>
          </a:p>
          <a:p>
            <a:pPr defTabSz="452438"/>
            <a:endParaRPr lang="fr-FR" sz="2000">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r>
              <a:rPr lang="fr-FR" sz="2000">
                <a:solidFill>
                  <a:srgbClr val="002060"/>
                </a:solidFill>
                <a:latin typeface="Georgia" pitchFamily="18" charset="0"/>
              </a:rPr>
              <a:t>	</a:t>
            </a:r>
          </a:p>
          <a:p>
            <a:pPr defTabSz="452438"/>
            <a:r>
              <a:rPr lang="fr-FR" sz="2000">
                <a:solidFill>
                  <a:srgbClr val="002060"/>
                </a:solidFill>
                <a:latin typeface="Georgia" pitchFamily="18" charset="0"/>
              </a:rPr>
              <a:t>						</a:t>
            </a:r>
            <a:endParaRPr lang="fr-FR" sz="2000" b="1">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r>
              <a:rPr lang="fr-FR" sz="2000">
                <a:solidFill>
                  <a:srgbClr val="002060"/>
                </a:solidFill>
                <a:latin typeface="Georgia" pitchFamily="18" charset="0"/>
              </a:rPr>
              <a:t>    </a:t>
            </a:r>
            <a:endParaRPr lang="pt-PT" sz="2000">
              <a:solidFill>
                <a:srgbClr val="002060"/>
              </a:solidFill>
              <a:latin typeface="Georgia" pitchFamily="18" charset="0"/>
            </a:endParaRPr>
          </a:p>
        </p:txBody>
      </p:sp>
      <p:cxnSp>
        <p:nvCxnSpPr>
          <p:cNvPr id="7" name="Conexão recta unidireccional 6"/>
          <p:cNvCxnSpPr/>
          <p:nvPr/>
        </p:nvCxnSpPr>
        <p:spPr>
          <a:xfrm>
            <a:off x="1785938" y="1714500"/>
            <a:ext cx="785812"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 name="Conexão recta unidireccional 9"/>
          <p:cNvCxnSpPr/>
          <p:nvPr/>
        </p:nvCxnSpPr>
        <p:spPr>
          <a:xfrm>
            <a:off x="2714625" y="3571875"/>
            <a:ext cx="207168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aphicFrame>
        <p:nvGraphicFramePr>
          <p:cNvPr id="14" name="Tabela 13"/>
          <p:cNvGraphicFramePr>
            <a:graphicFrameLocks noGrp="1"/>
          </p:cNvGraphicFramePr>
          <p:nvPr/>
        </p:nvGraphicFramePr>
        <p:xfrm>
          <a:off x="0" y="2143125"/>
          <a:ext cx="9144000" cy="5300692"/>
        </p:xfrm>
        <a:graphic>
          <a:graphicData uri="http://schemas.openxmlformats.org/drawingml/2006/table">
            <a:tbl>
              <a:tblPr firstRow="1" bandRow="1">
                <a:tableStyleId>{5C22544A-7EE6-4342-B048-85BDC9FD1C3A}</a:tableStyleId>
              </a:tblPr>
              <a:tblGrid>
                <a:gridCol w="4499992"/>
                <a:gridCol w="4644008"/>
              </a:tblGrid>
              <a:tr h="452061">
                <a:tc>
                  <a:txBody>
                    <a:bodyPr/>
                    <a:lstStyle/>
                    <a:p>
                      <a:pPr algn="ctr"/>
                      <a:r>
                        <a:rPr lang="fr-FR" noProof="0" dirty="0" smtClean="0">
                          <a:solidFill>
                            <a:schemeClr val="tx1"/>
                          </a:solidFill>
                        </a:rPr>
                        <a:t>Multi culturalité </a:t>
                      </a:r>
                      <a:endParaRPr lang="fr-FR" noProof="0" dirty="0">
                        <a:solidFill>
                          <a:schemeClr val="tx1"/>
                        </a:solidFill>
                      </a:endParaRPr>
                    </a:p>
                  </a:txBody>
                  <a:tcPr>
                    <a:solidFill>
                      <a:schemeClr val="accent1">
                        <a:lumMod val="20000"/>
                        <a:lumOff val="80000"/>
                      </a:schemeClr>
                    </a:solidFill>
                  </a:tcPr>
                </a:tc>
                <a:tc>
                  <a:txBody>
                    <a:bodyPr/>
                    <a:lstStyle/>
                    <a:p>
                      <a:pPr algn="ctr"/>
                      <a:r>
                        <a:rPr lang="fr-FR" noProof="0" dirty="0" smtClean="0">
                          <a:solidFill>
                            <a:schemeClr val="tx1"/>
                          </a:solidFill>
                        </a:rPr>
                        <a:t>Inter culturalité </a:t>
                      </a:r>
                      <a:endParaRPr lang="fr-FR" noProof="0" dirty="0">
                        <a:solidFill>
                          <a:schemeClr val="tx1"/>
                        </a:solidFill>
                      </a:endParaRPr>
                    </a:p>
                  </a:txBody>
                  <a:tcPr>
                    <a:solidFill>
                      <a:schemeClr val="accent1">
                        <a:lumMod val="20000"/>
                        <a:lumOff val="80000"/>
                      </a:schemeClr>
                    </a:solidFill>
                  </a:tcPr>
                </a:tc>
              </a:tr>
              <a:tr h="4396570">
                <a:tc>
                  <a:txBody>
                    <a:bodyPr/>
                    <a:lstStyle/>
                    <a:p>
                      <a:pPr>
                        <a:lnSpc>
                          <a:spcPct val="150000"/>
                        </a:lnSpc>
                        <a:buFont typeface="Wingdings" pitchFamily="2" charset="2"/>
                        <a:buChar char="ü"/>
                      </a:pPr>
                      <a:r>
                        <a:rPr lang="fr-FR" b="1" noProof="0" dirty="0" smtClean="0">
                          <a:solidFill>
                            <a:schemeClr val="accent1">
                              <a:lumMod val="50000"/>
                            </a:schemeClr>
                          </a:solidFill>
                        </a:rPr>
                        <a:t>Culture et identité ,</a:t>
                      </a:r>
                      <a:r>
                        <a:rPr lang="fr-FR" b="1" baseline="0" noProof="0" dirty="0" smtClean="0">
                          <a:solidFill>
                            <a:schemeClr val="accent1">
                              <a:lumMod val="50000"/>
                            </a:schemeClr>
                          </a:solidFill>
                        </a:rPr>
                        <a:t> concepts statiques </a:t>
                      </a:r>
                    </a:p>
                    <a:p>
                      <a:pPr>
                        <a:lnSpc>
                          <a:spcPct val="150000"/>
                        </a:lnSpc>
                        <a:buFont typeface="Wingdings" pitchFamily="2" charset="2"/>
                        <a:buChar char="ü"/>
                      </a:pPr>
                      <a:r>
                        <a:rPr lang="fr-FR" b="1" noProof="0" dirty="0" smtClean="0"/>
                        <a:t>Représentation de ma propre culture</a:t>
                      </a:r>
                    </a:p>
                    <a:p>
                      <a:pPr>
                        <a:lnSpc>
                          <a:spcPct val="150000"/>
                        </a:lnSpc>
                        <a:buFont typeface="Wingdings" pitchFamily="2" charset="2"/>
                        <a:buChar char="ü"/>
                      </a:pPr>
                      <a:r>
                        <a:rPr lang="fr-FR" b="1" noProof="0" dirty="0" smtClean="0">
                          <a:solidFill>
                            <a:schemeClr val="accent1">
                              <a:lumMod val="50000"/>
                            </a:schemeClr>
                          </a:solidFill>
                        </a:rPr>
                        <a:t>Coexistence</a:t>
                      </a:r>
                      <a:r>
                        <a:rPr lang="fr-FR" b="1" baseline="0" noProof="0" dirty="0" smtClean="0">
                          <a:solidFill>
                            <a:schemeClr val="accent1">
                              <a:lumMod val="50000"/>
                            </a:schemeClr>
                          </a:solidFill>
                        </a:rPr>
                        <a:t> de différences</a:t>
                      </a:r>
                    </a:p>
                    <a:p>
                      <a:pPr>
                        <a:lnSpc>
                          <a:spcPct val="150000"/>
                        </a:lnSpc>
                        <a:buFont typeface="Wingdings" pitchFamily="2" charset="2"/>
                        <a:buChar char="ü"/>
                      </a:pPr>
                      <a:r>
                        <a:rPr lang="fr-FR" b="1" noProof="0" dirty="0" smtClean="0"/>
                        <a:t>Reconnaissance de la différence (de  mon point de vue)</a:t>
                      </a:r>
                    </a:p>
                    <a:p>
                      <a:pPr>
                        <a:lnSpc>
                          <a:spcPct val="150000"/>
                        </a:lnSpc>
                        <a:buFont typeface="Wingdings" pitchFamily="2" charset="2"/>
                        <a:buChar char="ü"/>
                      </a:pPr>
                      <a:r>
                        <a:rPr lang="fr-FR" b="1" noProof="0" dirty="0" smtClean="0">
                          <a:solidFill>
                            <a:schemeClr val="accent1">
                              <a:lumMod val="50000"/>
                            </a:schemeClr>
                          </a:solidFill>
                        </a:rPr>
                        <a:t>Peu de propositions pour faire face à la diversité</a:t>
                      </a:r>
                    </a:p>
                    <a:p>
                      <a:pPr>
                        <a:lnSpc>
                          <a:spcPct val="150000"/>
                        </a:lnSpc>
                        <a:buFont typeface="Wingdings" pitchFamily="2" charset="2"/>
                        <a:buChar char="ü"/>
                      </a:pPr>
                      <a:r>
                        <a:rPr lang="fr-FR" b="1" noProof="0" dirty="0" smtClean="0"/>
                        <a:t>Une réalité</a:t>
                      </a:r>
                      <a:r>
                        <a:rPr lang="fr-FR" b="1" baseline="0" noProof="0" dirty="0" smtClean="0"/>
                        <a:t>  existante</a:t>
                      </a:r>
                      <a:endParaRPr lang="fr-FR" b="1" noProof="0" dirty="0"/>
                    </a:p>
                  </a:txBody>
                  <a:tcPr/>
                </a:tc>
                <a:tc>
                  <a:txBody>
                    <a:bodyPr/>
                    <a:lstStyle/>
                    <a:p>
                      <a:pPr marL="0" marR="0" indent="0" algn="l" defTabSz="914400" rtl="0" eaLnBrk="1" fontAlgn="auto" latinLnBrk="0" hangingPunct="1">
                        <a:lnSpc>
                          <a:spcPct val="150000"/>
                        </a:lnSpc>
                        <a:spcBef>
                          <a:spcPts val="0"/>
                        </a:spcBef>
                        <a:spcAft>
                          <a:spcPts val="0"/>
                        </a:spcAft>
                        <a:buClrTx/>
                        <a:buSzTx/>
                        <a:buFont typeface="Wingdings" pitchFamily="2" charset="2"/>
                        <a:buChar char="ü"/>
                        <a:tabLst/>
                        <a:defRPr/>
                      </a:pPr>
                      <a:r>
                        <a:rPr lang="fr-FR" b="1" noProof="0" dirty="0" smtClean="0">
                          <a:solidFill>
                            <a:schemeClr val="accent1">
                              <a:lumMod val="50000"/>
                            </a:schemeClr>
                          </a:solidFill>
                        </a:rPr>
                        <a:t>Culture et identité ,</a:t>
                      </a:r>
                      <a:r>
                        <a:rPr lang="fr-FR" b="1" baseline="0" noProof="0" dirty="0" smtClean="0">
                          <a:solidFill>
                            <a:schemeClr val="accent1">
                              <a:lumMod val="50000"/>
                            </a:schemeClr>
                          </a:solidFill>
                        </a:rPr>
                        <a:t> concepts dynamiques</a:t>
                      </a:r>
                      <a:endParaRPr lang="fr-FR" b="1" noProof="0" dirty="0" smtClean="0">
                        <a:solidFill>
                          <a:schemeClr val="accent1">
                            <a:lumMod val="50000"/>
                          </a:schemeClr>
                        </a:solidFill>
                      </a:endParaRPr>
                    </a:p>
                    <a:p>
                      <a:pPr algn="l">
                        <a:lnSpc>
                          <a:spcPct val="150000"/>
                        </a:lnSpc>
                        <a:spcBef>
                          <a:spcPts val="0"/>
                        </a:spcBef>
                        <a:spcAft>
                          <a:spcPts val="0"/>
                        </a:spcAft>
                        <a:buFont typeface="Wingdings" pitchFamily="2" charset="2"/>
                        <a:buChar char="ü"/>
                      </a:pPr>
                      <a:r>
                        <a:rPr lang="fr-FR" b="1" noProof="0" dirty="0" smtClean="0"/>
                        <a:t>Au delà</a:t>
                      </a:r>
                      <a:r>
                        <a:rPr lang="fr-FR" b="1" baseline="0" noProof="0" dirty="0" smtClean="0"/>
                        <a:t> et en dehors de ma propre culture</a:t>
                      </a:r>
                    </a:p>
                    <a:p>
                      <a:pPr algn="l">
                        <a:lnSpc>
                          <a:spcPct val="150000"/>
                        </a:lnSpc>
                        <a:spcBef>
                          <a:spcPts val="0"/>
                        </a:spcBef>
                        <a:spcAft>
                          <a:spcPts val="0"/>
                        </a:spcAft>
                        <a:buFont typeface="Wingdings" pitchFamily="2" charset="2"/>
                        <a:buChar char="ü"/>
                      </a:pPr>
                      <a:r>
                        <a:rPr lang="fr-FR" b="1" baseline="0" noProof="0" dirty="0" smtClean="0">
                          <a:solidFill>
                            <a:schemeClr val="accent1">
                              <a:lumMod val="50000"/>
                            </a:schemeClr>
                          </a:solidFill>
                        </a:rPr>
                        <a:t>Interaction de différences</a:t>
                      </a:r>
                    </a:p>
                    <a:p>
                      <a:pPr algn="l">
                        <a:lnSpc>
                          <a:spcPct val="150000"/>
                        </a:lnSpc>
                        <a:spcBef>
                          <a:spcPts val="0"/>
                        </a:spcBef>
                        <a:spcAft>
                          <a:spcPts val="0"/>
                        </a:spcAft>
                        <a:buFont typeface="Wingdings" pitchFamily="2" charset="2"/>
                        <a:buChar char="ü"/>
                      </a:pPr>
                      <a:r>
                        <a:rPr lang="fr-FR" b="1" baseline="0" noProof="0" dirty="0" smtClean="0"/>
                        <a:t>Compréhension de la différence (du point de vue de l’autre)</a:t>
                      </a:r>
                    </a:p>
                    <a:p>
                      <a:pPr algn="l">
                        <a:lnSpc>
                          <a:spcPct val="150000"/>
                        </a:lnSpc>
                        <a:spcBef>
                          <a:spcPts val="0"/>
                        </a:spcBef>
                        <a:spcAft>
                          <a:spcPts val="0"/>
                        </a:spcAft>
                        <a:buFont typeface="Wingdings" pitchFamily="2" charset="2"/>
                        <a:buChar char="ü"/>
                      </a:pPr>
                      <a:r>
                        <a:rPr lang="fr-FR" b="1" baseline="0" noProof="0" dirty="0" smtClean="0">
                          <a:solidFill>
                            <a:schemeClr val="accent1">
                              <a:lumMod val="50000"/>
                            </a:schemeClr>
                          </a:solidFill>
                        </a:rPr>
                        <a:t>Efforts permanents pour faire face à la diversité </a:t>
                      </a:r>
                    </a:p>
                    <a:p>
                      <a:pPr algn="l">
                        <a:lnSpc>
                          <a:spcPct val="150000"/>
                        </a:lnSpc>
                        <a:spcBef>
                          <a:spcPts val="0"/>
                        </a:spcBef>
                        <a:spcAft>
                          <a:spcPts val="0"/>
                        </a:spcAft>
                        <a:buFont typeface="Wingdings" pitchFamily="2" charset="2"/>
                        <a:buChar char="ü"/>
                      </a:pPr>
                      <a:r>
                        <a:rPr lang="fr-FR" b="1" noProof="0" dirty="0" smtClean="0"/>
                        <a:t>Un processus  en construction</a:t>
                      </a:r>
                      <a:endParaRPr lang="fr-FR" b="1" noProof="0" dirty="0"/>
                    </a:p>
                  </a:txBody>
                  <a:tcPr/>
                </a:tc>
              </a:tr>
              <a:tr h="452061">
                <a:tc>
                  <a:txBody>
                    <a:bodyPr/>
                    <a:lstStyle/>
                    <a:p>
                      <a:endParaRPr lang="pt-PT" dirty="0"/>
                    </a:p>
                  </a:txBody>
                  <a:tcPr/>
                </a:tc>
                <a:tc>
                  <a:txBody>
                    <a:bodyPr/>
                    <a:lstStyle/>
                    <a:p>
                      <a:endParaRPr lang="pt-PT"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Marcador de Posição do Rodapé 1"/>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pt-PT"/>
              <a:t>Matilde Gago da Silva  &amp; Helena Rato </a:t>
            </a:r>
          </a:p>
        </p:txBody>
      </p:sp>
      <p:sp>
        <p:nvSpPr>
          <p:cNvPr id="30722" name="Marcador de Posição do Número do Diapositivo 2"/>
          <p:cNvSpPr>
            <a:spLocks noGrp="1"/>
          </p:cNvSpPr>
          <p:nvPr>
            <p:ph type="sldNum" sz="quarter" idx="12"/>
          </p:nvPr>
        </p:nvSpPr>
        <p:spPr bwMode="auto">
          <a:ln>
            <a:miter lim="800000"/>
            <a:headEnd/>
            <a:tailEnd/>
          </a:ln>
        </p:spPr>
        <p:txBody>
          <a:bodyPr wrap="square" tIns="45720" bIns="45720" numCol="1" anchorCtr="0" compatLnSpc="1">
            <a:prstTxWarp prst="textNoShape">
              <a:avLst/>
            </a:prstTxWarp>
          </a:bodyPr>
          <a:lstStyle/>
          <a:p>
            <a:pPr fontAlgn="base">
              <a:spcBef>
                <a:spcPct val="0"/>
              </a:spcBef>
              <a:spcAft>
                <a:spcPct val="0"/>
              </a:spcAft>
              <a:defRPr/>
            </a:pPr>
            <a:fld id="{76650A21-7F81-4478-94DF-04751420B73A}" type="slidenum">
              <a:rPr lang="pt-PT"/>
              <a:pPr fontAlgn="base">
                <a:spcBef>
                  <a:spcPct val="0"/>
                </a:spcBef>
                <a:spcAft>
                  <a:spcPct val="0"/>
                </a:spcAft>
                <a:defRPr/>
              </a:pPr>
              <a:t>9</a:t>
            </a:fld>
            <a:endParaRPr lang="pt-PT"/>
          </a:p>
        </p:txBody>
      </p:sp>
      <p:sp>
        <p:nvSpPr>
          <p:cNvPr id="30723" name="CaixaDeTexto 3"/>
          <p:cNvSpPr txBox="1">
            <a:spLocks noChangeArrowheads="1"/>
          </p:cNvSpPr>
          <p:nvPr/>
        </p:nvSpPr>
        <p:spPr bwMode="auto">
          <a:xfrm>
            <a:off x="214313" y="214313"/>
            <a:ext cx="8786812" cy="830262"/>
          </a:xfrm>
          <a:prstGeom prst="rect">
            <a:avLst/>
          </a:prstGeom>
          <a:noFill/>
          <a:ln w="9525">
            <a:noFill/>
            <a:miter lim="800000"/>
            <a:headEnd/>
            <a:tailEnd/>
          </a:ln>
        </p:spPr>
        <p:txBody>
          <a:bodyPr>
            <a:spAutoFit/>
          </a:bodyPr>
          <a:lstStyle/>
          <a:p>
            <a:pPr algn="ctr"/>
            <a:r>
              <a:rPr lang="fr-FR" sz="2400" b="1">
                <a:solidFill>
                  <a:srgbClr val="002060"/>
                </a:solidFill>
                <a:latin typeface="Georgia" pitchFamily="18" charset="0"/>
              </a:rPr>
              <a:t>Le Haut Commissariat pour l’Intégration et le Dialogue Interculturel - ACIDI</a:t>
            </a:r>
          </a:p>
        </p:txBody>
      </p:sp>
      <p:sp>
        <p:nvSpPr>
          <p:cNvPr id="30724" name="CaixaDeTexto 4"/>
          <p:cNvSpPr txBox="1">
            <a:spLocks noChangeArrowheads="1"/>
          </p:cNvSpPr>
          <p:nvPr/>
        </p:nvSpPr>
        <p:spPr bwMode="auto">
          <a:xfrm>
            <a:off x="285750" y="1214438"/>
            <a:ext cx="8572500" cy="3478212"/>
          </a:xfrm>
          <a:prstGeom prst="rect">
            <a:avLst/>
          </a:prstGeom>
          <a:noFill/>
          <a:ln w="9525">
            <a:noFill/>
            <a:miter lim="800000"/>
            <a:headEnd/>
            <a:tailEnd/>
          </a:ln>
        </p:spPr>
        <p:txBody>
          <a:bodyPr>
            <a:spAutoFit/>
          </a:bodyPr>
          <a:lstStyle/>
          <a:p>
            <a:pPr defTabSz="452438"/>
            <a:endParaRPr lang="fr-FR" sz="2000">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r>
              <a:rPr lang="fr-FR" sz="2000">
                <a:solidFill>
                  <a:srgbClr val="002060"/>
                </a:solidFill>
                <a:latin typeface="Georgia" pitchFamily="18" charset="0"/>
              </a:rPr>
              <a:t>	</a:t>
            </a:r>
          </a:p>
          <a:p>
            <a:pPr defTabSz="452438"/>
            <a:r>
              <a:rPr lang="fr-FR" sz="2000">
                <a:solidFill>
                  <a:srgbClr val="002060"/>
                </a:solidFill>
                <a:latin typeface="Georgia" pitchFamily="18" charset="0"/>
              </a:rPr>
              <a:t>						</a:t>
            </a:r>
            <a:endParaRPr lang="fr-FR" sz="2000" b="1">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endParaRPr lang="fr-FR" sz="2000">
              <a:solidFill>
                <a:srgbClr val="002060"/>
              </a:solidFill>
              <a:latin typeface="Georgia" pitchFamily="18" charset="0"/>
            </a:endParaRPr>
          </a:p>
          <a:p>
            <a:pPr defTabSz="452438"/>
            <a:r>
              <a:rPr lang="fr-FR" sz="2000">
                <a:solidFill>
                  <a:srgbClr val="002060"/>
                </a:solidFill>
                <a:latin typeface="Georgia" pitchFamily="18" charset="0"/>
              </a:rPr>
              <a:t>    </a:t>
            </a:r>
            <a:endParaRPr lang="pt-PT" sz="2000">
              <a:solidFill>
                <a:srgbClr val="002060"/>
              </a:solidFill>
              <a:latin typeface="Georgia" pitchFamily="18" charset="0"/>
            </a:endParaRPr>
          </a:p>
        </p:txBody>
      </p:sp>
      <p:sp>
        <p:nvSpPr>
          <p:cNvPr id="6" name="Rectangle 17"/>
          <p:cNvSpPr>
            <a:spLocks noChangeArrowheads="1"/>
          </p:cNvSpPr>
          <p:nvPr/>
        </p:nvSpPr>
        <p:spPr bwMode="auto">
          <a:xfrm>
            <a:off x="684213" y="2143125"/>
            <a:ext cx="1944687" cy="1714500"/>
          </a:xfrm>
          <a:prstGeom prst="rect">
            <a:avLst/>
          </a:prstGeom>
          <a:solidFill>
            <a:srgbClr val="99CCFF"/>
          </a:solidFill>
          <a:ln w="9525">
            <a:noFill/>
            <a:miter lim="800000"/>
            <a:headEnd/>
            <a:tailEnd/>
          </a:ln>
        </p:spPr>
        <p:txBody>
          <a:bodyPr wrap="none" anchor="ctr"/>
          <a:lstStyle/>
          <a:p>
            <a:pPr marL="457200" indent="-457200" algn="ctr">
              <a:lnSpc>
                <a:spcPct val="125000"/>
              </a:lnSpc>
            </a:pPr>
            <a:r>
              <a:rPr lang="pt-PT" sz="1600" b="1"/>
              <a:t>1. ÉGALITÉ</a:t>
            </a:r>
          </a:p>
          <a:p>
            <a:pPr marL="457200" indent="-457200" algn="ctr">
              <a:lnSpc>
                <a:spcPct val="125000"/>
              </a:lnSpc>
            </a:pPr>
            <a:r>
              <a:rPr lang="fr-FR" sz="1400" b="1"/>
              <a:t>Reconnaitre  et  </a:t>
            </a:r>
          </a:p>
          <a:p>
            <a:pPr marL="457200" indent="-457200" algn="ctr">
              <a:lnSpc>
                <a:spcPct val="125000"/>
              </a:lnSpc>
            </a:pPr>
            <a:r>
              <a:rPr lang="fr-FR" sz="1400" b="1"/>
              <a:t>Assurer les </a:t>
            </a:r>
          </a:p>
          <a:p>
            <a:pPr marL="457200" indent="-457200" algn="ctr">
              <a:lnSpc>
                <a:spcPct val="125000"/>
              </a:lnSpc>
            </a:pPr>
            <a:r>
              <a:rPr lang="fr-FR" sz="1400" b="1"/>
              <a:t>mêmes droits </a:t>
            </a:r>
          </a:p>
          <a:p>
            <a:pPr marL="457200" indent="-457200" algn="ctr">
              <a:lnSpc>
                <a:spcPct val="125000"/>
              </a:lnSpc>
            </a:pPr>
            <a:r>
              <a:rPr lang="fr-FR" sz="1400" b="1"/>
              <a:t>et opportunités</a:t>
            </a:r>
          </a:p>
        </p:txBody>
      </p:sp>
      <p:sp>
        <p:nvSpPr>
          <p:cNvPr id="7" name="Rectangle 18"/>
          <p:cNvSpPr>
            <a:spLocks noChangeArrowheads="1"/>
          </p:cNvSpPr>
          <p:nvPr/>
        </p:nvSpPr>
        <p:spPr bwMode="auto">
          <a:xfrm>
            <a:off x="2500313" y="2786063"/>
            <a:ext cx="1928812" cy="1652587"/>
          </a:xfrm>
          <a:prstGeom prst="rect">
            <a:avLst/>
          </a:prstGeom>
          <a:solidFill>
            <a:srgbClr val="CCECFF"/>
          </a:solidFill>
          <a:ln w="9525">
            <a:noFill/>
            <a:miter lim="800000"/>
            <a:headEnd/>
            <a:tailEnd/>
          </a:ln>
        </p:spPr>
        <p:txBody>
          <a:bodyPr wrap="none" anchor="ctr"/>
          <a:lstStyle/>
          <a:p>
            <a:pPr marL="457200" indent="-457200" algn="ctr">
              <a:lnSpc>
                <a:spcPct val="125000"/>
              </a:lnSpc>
            </a:pPr>
            <a:r>
              <a:rPr lang="pt-PT" sz="1600" b="1"/>
              <a:t>2. DIALOGUE</a:t>
            </a:r>
          </a:p>
          <a:p>
            <a:pPr marL="457200" indent="-457200" algn="ctr">
              <a:lnSpc>
                <a:spcPct val="125000"/>
              </a:lnSpc>
            </a:pPr>
            <a:r>
              <a:rPr lang="fr-FR" sz="1400" b="1"/>
              <a:t>Promouvoir </a:t>
            </a:r>
          </a:p>
          <a:p>
            <a:pPr marL="457200" indent="-457200" algn="ctr">
              <a:lnSpc>
                <a:spcPct val="125000"/>
              </a:lnSpc>
            </a:pPr>
            <a:r>
              <a:rPr lang="fr-FR" sz="1400" b="1"/>
              <a:t>une effective </a:t>
            </a:r>
          </a:p>
          <a:p>
            <a:pPr marL="457200" indent="-457200" algn="ctr">
              <a:lnSpc>
                <a:spcPct val="125000"/>
              </a:lnSpc>
            </a:pPr>
            <a:r>
              <a:rPr lang="fr-FR" sz="1400" b="1"/>
              <a:t>communication </a:t>
            </a:r>
          </a:p>
        </p:txBody>
      </p:sp>
      <p:sp>
        <p:nvSpPr>
          <p:cNvPr id="8" name="Rectangle 19"/>
          <p:cNvSpPr>
            <a:spLocks noChangeArrowheads="1"/>
          </p:cNvSpPr>
          <p:nvPr/>
        </p:nvSpPr>
        <p:spPr bwMode="auto">
          <a:xfrm>
            <a:off x="4284663" y="2133600"/>
            <a:ext cx="2144712" cy="1728788"/>
          </a:xfrm>
          <a:prstGeom prst="rect">
            <a:avLst/>
          </a:prstGeom>
          <a:solidFill>
            <a:srgbClr val="6699FF"/>
          </a:solidFill>
          <a:ln w="9525">
            <a:noFill/>
            <a:miter lim="800000"/>
            <a:headEnd/>
            <a:tailEnd/>
          </a:ln>
        </p:spPr>
        <p:txBody>
          <a:bodyPr wrap="none" anchor="ctr"/>
          <a:lstStyle/>
          <a:p>
            <a:pPr marL="457200" indent="-457200" algn="ctr">
              <a:lnSpc>
                <a:spcPct val="125000"/>
              </a:lnSpc>
            </a:pPr>
            <a:r>
              <a:rPr lang="pt-PT" sz="1600" b="1"/>
              <a:t>3. CITOYENETÉ</a:t>
            </a:r>
          </a:p>
          <a:p>
            <a:pPr marL="457200" indent="-457200" algn="ctr">
              <a:lnSpc>
                <a:spcPct val="125000"/>
              </a:lnSpc>
            </a:pPr>
            <a:r>
              <a:rPr lang="fr-FR" sz="1400" b="1"/>
              <a:t>Promouvoir </a:t>
            </a:r>
          </a:p>
          <a:p>
            <a:pPr marL="457200" indent="-457200" algn="ctr">
              <a:lnSpc>
                <a:spcPct val="125000"/>
              </a:lnSpc>
            </a:pPr>
            <a:r>
              <a:rPr lang="fr-FR" sz="1400" b="1"/>
              <a:t>la participation </a:t>
            </a:r>
          </a:p>
          <a:p>
            <a:pPr marL="457200" indent="-457200" algn="ctr">
              <a:lnSpc>
                <a:spcPct val="125000"/>
              </a:lnSpc>
            </a:pPr>
            <a:r>
              <a:rPr lang="fr-FR" sz="1400" b="1"/>
              <a:t>active dans l’exercice</a:t>
            </a:r>
          </a:p>
          <a:p>
            <a:pPr marL="457200" indent="-457200" algn="ctr">
              <a:lnSpc>
                <a:spcPct val="125000"/>
              </a:lnSpc>
            </a:pPr>
            <a:r>
              <a:rPr lang="fr-FR" sz="1400" b="1"/>
              <a:t> des droits et des devoirs</a:t>
            </a:r>
          </a:p>
        </p:txBody>
      </p:sp>
      <p:sp>
        <p:nvSpPr>
          <p:cNvPr id="9" name="Rectangle 20"/>
          <p:cNvSpPr>
            <a:spLocks noChangeArrowheads="1"/>
          </p:cNvSpPr>
          <p:nvPr/>
        </p:nvSpPr>
        <p:spPr bwMode="auto">
          <a:xfrm>
            <a:off x="6429375" y="2857500"/>
            <a:ext cx="1857375" cy="1724025"/>
          </a:xfrm>
          <a:prstGeom prst="rect">
            <a:avLst/>
          </a:prstGeom>
          <a:solidFill>
            <a:srgbClr val="CCECFF"/>
          </a:solidFill>
          <a:ln w="9525">
            <a:noFill/>
            <a:miter lim="800000"/>
            <a:headEnd/>
            <a:tailEnd/>
          </a:ln>
        </p:spPr>
        <p:txBody>
          <a:bodyPr wrap="none" anchor="ctr"/>
          <a:lstStyle/>
          <a:p>
            <a:pPr marL="457200" indent="-457200" algn="ctr">
              <a:lnSpc>
                <a:spcPct val="125000"/>
              </a:lnSpc>
            </a:pPr>
            <a:r>
              <a:rPr lang="pt-PT" sz="1600" b="1"/>
              <a:t>4.HOSPITALITÉ</a:t>
            </a:r>
          </a:p>
          <a:p>
            <a:pPr marL="457200" indent="-457200" algn="ctr">
              <a:lnSpc>
                <a:spcPct val="125000"/>
              </a:lnSpc>
            </a:pPr>
            <a:r>
              <a:rPr lang="fr-FR" sz="1400" b="1"/>
              <a:t>Savoir</a:t>
            </a:r>
          </a:p>
          <a:p>
            <a:pPr marL="457200" indent="-457200" algn="ctr">
              <a:lnSpc>
                <a:spcPct val="125000"/>
              </a:lnSpc>
            </a:pPr>
            <a:r>
              <a:rPr lang="fr-FR" sz="1400" b="1"/>
              <a:t>accueillir la  </a:t>
            </a:r>
          </a:p>
          <a:p>
            <a:pPr marL="457200" indent="-457200" algn="ctr">
              <a:lnSpc>
                <a:spcPct val="125000"/>
              </a:lnSpc>
            </a:pPr>
            <a:r>
              <a:rPr lang="fr-FR" sz="1400" b="1"/>
              <a:t>diversité</a:t>
            </a:r>
          </a:p>
        </p:txBody>
      </p:sp>
      <p:sp>
        <p:nvSpPr>
          <p:cNvPr id="10" name="Rectangle 23"/>
          <p:cNvSpPr>
            <a:spLocks noChangeArrowheads="1"/>
          </p:cNvSpPr>
          <p:nvPr/>
        </p:nvSpPr>
        <p:spPr bwMode="auto">
          <a:xfrm>
            <a:off x="4714875" y="3857625"/>
            <a:ext cx="1946275" cy="1500188"/>
          </a:xfrm>
          <a:prstGeom prst="rect">
            <a:avLst/>
          </a:prstGeom>
          <a:solidFill>
            <a:srgbClr val="66FFFF"/>
          </a:solidFill>
          <a:ln w="9525">
            <a:noFill/>
            <a:miter lim="800000"/>
            <a:headEnd/>
            <a:tailEnd/>
          </a:ln>
        </p:spPr>
        <p:txBody>
          <a:bodyPr wrap="none" anchor="ctr"/>
          <a:lstStyle/>
          <a:p>
            <a:pPr marL="457200" indent="-457200" algn="ctr">
              <a:lnSpc>
                <a:spcPct val="125000"/>
              </a:lnSpc>
            </a:pPr>
            <a:r>
              <a:rPr lang="pt-PT" sz="1600" b="1"/>
              <a:t>7. INICIATIVE</a:t>
            </a:r>
          </a:p>
          <a:p>
            <a:pPr marL="457200" indent="-457200" algn="ctr">
              <a:lnSpc>
                <a:spcPct val="125000"/>
              </a:lnSpc>
            </a:pPr>
            <a:r>
              <a:rPr lang="fr-FR" sz="1400" b="1"/>
              <a:t>Attention et </a:t>
            </a:r>
          </a:p>
          <a:p>
            <a:pPr marL="457200" indent="-457200" algn="ctr">
              <a:lnSpc>
                <a:spcPct val="125000"/>
              </a:lnSpc>
            </a:pPr>
            <a:r>
              <a:rPr lang="fr-FR" sz="1400" b="1"/>
              <a:t>capacité  </a:t>
            </a:r>
          </a:p>
          <a:p>
            <a:pPr marL="457200" indent="-457200" algn="ctr">
              <a:lnSpc>
                <a:spcPct val="125000"/>
              </a:lnSpc>
            </a:pPr>
            <a:r>
              <a:rPr lang="fr-FR" sz="1400" b="1"/>
              <a:t>d’anticipation</a:t>
            </a:r>
          </a:p>
        </p:txBody>
      </p:sp>
      <p:sp>
        <p:nvSpPr>
          <p:cNvPr id="11" name="Rectangle 21"/>
          <p:cNvSpPr>
            <a:spLocks noChangeArrowheads="1"/>
          </p:cNvSpPr>
          <p:nvPr/>
        </p:nvSpPr>
        <p:spPr bwMode="auto">
          <a:xfrm>
            <a:off x="428625" y="4000500"/>
            <a:ext cx="2071688" cy="1733550"/>
          </a:xfrm>
          <a:prstGeom prst="rect">
            <a:avLst/>
          </a:prstGeom>
          <a:solidFill>
            <a:srgbClr val="3399FF"/>
          </a:solidFill>
          <a:ln w="9525">
            <a:noFill/>
            <a:miter lim="800000"/>
            <a:headEnd/>
            <a:tailEnd/>
          </a:ln>
        </p:spPr>
        <p:txBody>
          <a:bodyPr wrap="none" anchor="ctr"/>
          <a:lstStyle/>
          <a:p>
            <a:pPr marL="457200" indent="-457200" algn="ctr">
              <a:lnSpc>
                <a:spcPct val="125000"/>
              </a:lnSpc>
            </a:pPr>
            <a:r>
              <a:rPr lang="pt-PT" sz="1400" b="1"/>
              <a:t>5. INTER CULTURALITÉ</a:t>
            </a:r>
          </a:p>
          <a:p>
            <a:pPr marL="457200" indent="-457200" algn="ctr">
              <a:lnSpc>
                <a:spcPct val="125000"/>
              </a:lnSpc>
            </a:pPr>
            <a:endParaRPr lang="pt-PT" sz="500" b="1"/>
          </a:p>
          <a:p>
            <a:pPr marL="457200" indent="-457200" algn="ctr">
              <a:lnSpc>
                <a:spcPct val="125000"/>
              </a:lnSpc>
            </a:pPr>
            <a:r>
              <a:rPr lang="fr-FR" sz="1400" b="1"/>
              <a:t>S’ enrichir </a:t>
            </a:r>
          </a:p>
          <a:p>
            <a:pPr marL="457200" indent="-457200" algn="ctr">
              <a:lnSpc>
                <a:spcPct val="125000"/>
              </a:lnSpc>
            </a:pPr>
            <a:r>
              <a:rPr lang="fr-FR" sz="1400" b="1"/>
              <a:t>par la rencontre </a:t>
            </a:r>
          </a:p>
          <a:p>
            <a:pPr marL="457200" indent="-457200" algn="ctr">
              <a:lnSpc>
                <a:spcPct val="125000"/>
              </a:lnSpc>
            </a:pPr>
            <a:r>
              <a:rPr lang="fr-FR" sz="1400" b="1"/>
              <a:t>des différences</a:t>
            </a:r>
          </a:p>
        </p:txBody>
      </p:sp>
      <p:sp>
        <p:nvSpPr>
          <p:cNvPr id="12" name="Rectangle 22"/>
          <p:cNvSpPr>
            <a:spLocks noChangeArrowheads="1"/>
          </p:cNvSpPr>
          <p:nvPr/>
        </p:nvSpPr>
        <p:spPr bwMode="auto">
          <a:xfrm>
            <a:off x="2771775" y="4437063"/>
            <a:ext cx="2014538" cy="1657350"/>
          </a:xfrm>
          <a:prstGeom prst="rect">
            <a:avLst/>
          </a:prstGeom>
          <a:solidFill>
            <a:srgbClr val="99CCFF"/>
          </a:solidFill>
          <a:ln w="9525">
            <a:noFill/>
            <a:miter lim="800000"/>
            <a:headEnd/>
            <a:tailEnd/>
          </a:ln>
        </p:spPr>
        <p:txBody>
          <a:bodyPr wrap="none" anchor="ctr"/>
          <a:lstStyle/>
          <a:p>
            <a:pPr marL="457200" indent="-457200" algn="ctr">
              <a:lnSpc>
                <a:spcPct val="125000"/>
              </a:lnSpc>
            </a:pPr>
            <a:r>
              <a:rPr lang="pt-PT" sz="1600" b="1">
                <a:solidFill>
                  <a:srgbClr val="333333"/>
                </a:solidFill>
              </a:rPr>
              <a:t>6. PROXIMITÉ</a:t>
            </a:r>
          </a:p>
          <a:p>
            <a:pPr marL="457200" indent="-457200" algn="ctr">
              <a:lnSpc>
                <a:spcPct val="125000"/>
              </a:lnSpc>
            </a:pPr>
            <a:r>
              <a:rPr lang="fr-FR" sz="1400" b="1">
                <a:solidFill>
                  <a:srgbClr val="333333"/>
                </a:solidFill>
              </a:rPr>
              <a:t>Réduire les distances</a:t>
            </a:r>
          </a:p>
          <a:p>
            <a:pPr marL="457200" indent="-457200" algn="ctr">
              <a:lnSpc>
                <a:spcPct val="125000"/>
              </a:lnSpc>
            </a:pPr>
            <a:r>
              <a:rPr lang="fr-FR" sz="1400" b="1">
                <a:solidFill>
                  <a:srgbClr val="333333"/>
                </a:solidFill>
              </a:rPr>
              <a:t>pour mieux connaître</a:t>
            </a:r>
          </a:p>
          <a:p>
            <a:pPr marL="457200" indent="-457200" algn="ctr">
              <a:lnSpc>
                <a:spcPct val="125000"/>
              </a:lnSpc>
            </a:pPr>
            <a:r>
              <a:rPr lang="fr-FR" sz="1400" b="1">
                <a:solidFill>
                  <a:srgbClr val="333333"/>
                </a:solidFill>
              </a:rPr>
              <a:t> et mieux répondre</a:t>
            </a:r>
          </a:p>
          <a:p>
            <a:pPr marL="457200" indent="-457200" algn="ctr">
              <a:lnSpc>
                <a:spcPct val="125000"/>
              </a:lnSpc>
            </a:pPr>
            <a:endParaRPr lang="fr-FR" sz="1400" b="1">
              <a:solidFill>
                <a:srgbClr val="333333"/>
              </a:solidFill>
            </a:endParaRPr>
          </a:p>
        </p:txBody>
      </p:sp>
      <p:sp>
        <p:nvSpPr>
          <p:cNvPr id="30732" name="CaixaDeTexto 12"/>
          <p:cNvSpPr txBox="1">
            <a:spLocks noChangeArrowheads="1"/>
          </p:cNvSpPr>
          <p:nvPr/>
        </p:nvSpPr>
        <p:spPr bwMode="auto">
          <a:xfrm>
            <a:off x="785813" y="1428750"/>
            <a:ext cx="3355975" cy="461963"/>
          </a:xfrm>
          <a:prstGeom prst="rect">
            <a:avLst/>
          </a:prstGeom>
          <a:noFill/>
          <a:ln w="9525">
            <a:noFill/>
            <a:miter lim="800000"/>
            <a:headEnd/>
            <a:tailEnd/>
          </a:ln>
        </p:spPr>
        <p:txBody>
          <a:bodyPr wrap="none">
            <a:spAutoFit/>
          </a:bodyPr>
          <a:lstStyle/>
          <a:p>
            <a:r>
              <a:rPr lang="fr-FR" sz="2400" b="1">
                <a:latin typeface="Georgia" pitchFamily="18" charset="0"/>
              </a:rPr>
              <a:t>Sept principes clés: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ou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ou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ou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ou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ou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ox(out)">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ox(out)">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ívico">
  <a:themeElements>
    <a:clrScheme name="Cívic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ívic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ívico">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1171</TotalTime>
  <Words>1658</Words>
  <Application>Microsoft Office PowerPoint</Application>
  <PresentationFormat>Apresentação no Ecrã (4:3)</PresentationFormat>
  <Paragraphs>470</Paragraphs>
  <Slides>14</Slides>
  <Notes>7</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dos diapositivos</vt:lpstr>
      </vt:variant>
      <vt:variant>
        <vt:i4>14</vt:i4>
      </vt:variant>
    </vt:vector>
  </HeadingPairs>
  <TitlesOfParts>
    <vt:vector size="16" baseType="lpstr">
      <vt:lpstr>Cívico</vt:lpstr>
      <vt:lpstr>Chart</vt:lpstr>
      <vt:lpstr>Diapositivo 1</vt:lpstr>
      <vt:lpstr>Diapositivo 2</vt:lpstr>
      <vt:lpstr>Diapositivo 3</vt:lpstr>
      <vt:lpstr>Diapositivo 4</vt:lpstr>
      <vt:lpstr>Diapositivo 5</vt:lpstr>
      <vt:lpstr>Diapositivo 6</vt:lpstr>
      <vt:lpstr>Diapositivo 7</vt:lpstr>
      <vt:lpstr>Diapositivo 8</vt:lpstr>
      <vt:lpstr>Diapositivo 9</vt:lpstr>
      <vt:lpstr>Diapositivo 10</vt:lpstr>
      <vt:lpstr>Diapositivo 11</vt:lpstr>
      <vt:lpstr>Diapositivo 12</vt:lpstr>
      <vt:lpstr>Diapositivo 13</vt:lpstr>
      <vt:lpstr>Diapositivo 14</vt:lpstr>
    </vt:vector>
  </TitlesOfParts>
  <Company>INA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Juliag</dc:creator>
  <cp:lastModifiedBy>alices</cp:lastModifiedBy>
  <cp:revision>126</cp:revision>
  <dcterms:created xsi:type="dcterms:W3CDTF">2011-06-13T17:40:27Z</dcterms:created>
  <dcterms:modified xsi:type="dcterms:W3CDTF">2012-01-23T11:16:58Z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